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7"/>
  </p:notesMasterIdLst>
  <p:handoutMasterIdLst>
    <p:handoutMasterId r:id="rId3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43E316-772C-44C6-A097-14F9EDE0EB6E}" type="slidenum">
              <a:t>‹#›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085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E0ED6CF-00F5-4C7D-B445-923606F799C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3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B9DA2C7-E548-424B-B66D-B9AE8C64CAB5}" type="slidenum">
              <a:t>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1428CD3-8BB5-4AA0-9521-29AFFC1EFDEE}" type="slidenum">
              <a:t>10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DC74CC6-86D5-438B-9CED-ED275D51C472}" type="slidenum">
              <a:t>11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E045B9-83FD-48DE-B2B3-9D0182681256}" type="slidenum">
              <a:t>12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6F67AC6-B00D-4136-9992-06642026CC55}" type="slidenum">
              <a:t>13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 sz="2810">
                <a:latin typeface="Albany" pitchFamily="18"/>
                <a:cs typeface="Tahoma" pitchFamily="2"/>
              </a:rPr>
              <a:t>Note view this slide as a slide show for best effect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2E12EA-88EC-475D-81EA-DA08D4A9D561}" type="slidenum">
              <a:t>14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D54389A-B4D4-4B0A-81A3-D551A628C358}" type="slidenum">
              <a:t>15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4CA0482-4FF1-4514-919D-229F1E44ECA2}" type="slidenum">
              <a:t>16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B5EA567-D039-4840-A2F7-E0FCDE351FC6}" type="slidenum">
              <a:t>17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23427A4-8DF6-427D-A730-4450F560ECE4}" type="slidenum">
              <a:t>18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D550179-1C3B-4308-98B2-4DB9394360DC}" type="slidenum">
              <a:t>19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6988CEE-2322-4785-B384-363F329CF205}" type="slidenum">
              <a:t>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 sz="2810">
                <a:latin typeface="Albany" pitchFamily="18"/>
                <a:cs typeface="Tahoma" pitchFamily="2"/>
              </a:rPr>
              <a:t>In all but the most simple programs you will be required to control the flow of a program.</a:t>
            </a:r>
          </a:p>
          <a:p>
            <a:pPr lvl="0"/>
            <a:r>
              <a:rPr lang="en-GB" sz="2810">
                <a:latin typeface="Albany" pitchFamily="18"/>
                <a:cs typeface="Tahoma" pitchFamily="2"/>
              </a:rPr>
              <a:t>This is where boolean operators come into effect. They allow you to compare the values of variables and make decisions based on that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42A6CAC-CC9D-40EA-8BB7-5EC1BC58D1DF}" type="slidenum">
              <a:t>20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A8A8FCF-EBC4-4DB5-9885-EFE5B9C7868A}" type="slidenum">
              <a:t>21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927F69F-9208-4051-8455-950ECF11CC2D}" type="slidenum">
              <a:t>22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D7D8656-8201-44D6-BFCE-5950D02C2AC1}" type="slidenum">
              <a:t>23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A5FFB31-4B5C-4627-95D3-AD62F186CFC5}" type="slidenum">
              <a:t>24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A40D1A8-5682-46CD-B859-57EE03CD5153}" type="slidenum">
              <a:t>25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18525A3-F19E-451D-939A-F64EBFFF8A0F}" type="slidenum">
              <a:t>26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72B24E-3FD1-4464-B604-7102B80D3312}" type="slidenum">
              <a:t>27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D4AC5F5-EE7C-4088-88CB-3C155339D382}" type="slidenum">
              <a:t>28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3B1285F-26B4-4846-98FC-06C87F6628AD}" type="slidenum">
              <a:t>29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FD174E-5BA3-4859-AA20-2CBCBFECC1FD}" type="slidenum">
              <a:t>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A63D385-6700-43FE-A653-E3E4CC8E193E}" type="slidenum">
              <a:t>30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813C79-F5FB-4CE5-A1C0-15DFF25FAECD}" type="slidenum">
              <a:t>31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A4F87D-5F16-4FC8-99B3-EEA58DBAEBBA}" type="slidenum">
              <a:t>32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DB2D472-520E-44DD-BF0F-03CC0041E49D}" type="slidenum">
              <a:t>33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992BD1-89B4-43F5-B3F9-4473C940C070}" type="slidenum">
              <a:t>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FB8F18-27F3-4420-94D4-8E7AD5403A40}" type="slidenum">
              <a:t>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EB38219-B846-4722-8439-77A48052794D}" type="slidenum">
              <a:t>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CCBD27D-DA9F-4A24-9906-006912306A88}" type="slidenum">
              <a:t>7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6ED8B4-FAD8-42FF-B221-CAACD381A1BA}" type="slidenum">
              <a:t>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A271A42-B76A-419D-929E-A40AFA10797D}" type="slidenum">
              <a:t>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F229F3-D25D-413D-957A-29D19C9BFBA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10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383438-A40A-4850-B1C3-96D63D73A02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2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B87CC6-5684-4493-B8D5-96092B51ADC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8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2E5A07-C998-481D-82D3-0517AB067A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38A36F-3C30-48FB-AEA7-96FD6F1F04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9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D9A781-2A7A-496D-84AF-332FDDFB3E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64000" cy="45005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064000" cy="45005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09FF6C-5467-42C3-BDF4-7175838F56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755FA9-8B1C-4C71-9784-012B945D37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0F6056-F82E-4C3E-90C3-397150EC7E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B76397-E0F8-42DA-96CF-EFBAB7986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25691C-F2A7-4A10-A363-AED63A662B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3BDE9F-8A51-4297-A4A4-95058E98DED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2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D88E18-4ECD-43ED-B0ED-7D2F6BD83C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8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1343BA-C5A9-47EC-8533-277EF9F608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0413" y="720725"/>
            <a:ext cx="2070100" cy="575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57900" cy="5759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D73B4B-C58F-49FB-825F-651D845AD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1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A2CBE8-D76E-437E-BE38-514F5923F2F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0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3E3EF4-BB24-46D4-9DD3-6589071832F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11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EDB71D-CEBB-4DBE-998C-BF5FF0BDE3A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85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51338" cy="381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463" y="1949450"/>
            <a:ext cx="4351337" cy="381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37F12F-827F-445E-B595-EDCEE8E20B5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D44BDF-A2E2-4DED-881B-0503B855C63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0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31A9B0-349F-4571-9F6A-1C4DEF3E214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20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04D030-EDA1-4ECF-B7D6-B4DEB18CFC9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9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31E579-6ADC-437C-87C4-B7F5444A2C0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0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074F01-7C6B-4B90-885A-2A88DE0E35C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87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A72A94-38AF-498E-974F-68DC5B76C76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7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19192A-A9AA-4F18-9D1E-D0BAC7F22C6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89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684213"/>
            <a:ext cx="2212975" cy="5075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89700" cy="50752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62273A-1AF7-436B-BB0B-6CED4EC793B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8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C5FB74-C333-461B-B756-010FAB94D9A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30B7BD-3099-4EA4-B3FE-093210911B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1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76FB4E-6163-4C1A-8334-9BCBD5C36CB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172AAF-6D70-41AE-9367-199A7EA808B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5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02F990-0E48-4477-BAD1-655ED0A1FDB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38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0BE06C-5B4B-4DD7-BDEE-6E9FAE330AB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27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7B05A37-61C7-4D5E-868E-7B4AEF0E5FC5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GB" sz="32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900000" y="720000"/>
            <a:ext cx="828000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00000" y="1980000"/>
            <a:ext cx="828000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5851DE4-F488-41EC-BC2C-A2E371656F8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684000"/>
            <a:ext cx="8460000" cy="1023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1949040"/>
            <a:ext cx="8855640" cy="38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40000" y="6318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n-GB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0" y="634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en-GB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0" y="634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n-GB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F04D374-2EDA-4434-8869-0F8BFD0E91B6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GB" sz="4400" b="0" i="0" u="none" strike="noStrike">
          <a:ln>
            <a:noFill/>
          </a:ln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GB" sz="3200" b="0" i="0" u="none" strike="noStrike">
          <a:ln>
            <a:noFill/>
          </a:ln>
          <a:latin typeface="Albany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mqkqvsic6dtp/cheltenham-hackspac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func-rang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GB"/>
              <a:t>Hackspace Python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720000" y="1804661"/>
            <a:ext cx="8855640" cy="5144998"/>
          </a:xfrm>
        </p:spPr>
        <p:txBody>
          <a:bodyPr anchor="t">
            <a:spAutoFit/>
          </a:bodyPr>
          <a:lstStyle/>
          <a:p>
            <a:pPr lvl="0" indent="-216000" algn="l">
              <a:buSzPct val="45000"/>
              <a:buFont typeface="StarSymbol"/>
              <a:buChar char="●"/>
            </a:pPr>
            <a:r>
              <a:rPr lang="en-GB" dirty="0" smtClean="0"/>
              <a:t> </a:t>
            </a:r>
            <a:r>
              <a:rPr lang="en-GB" dirty="0"/>
              <a:t>This is the </a:t>
            </a:r>
            <a:r>
              <a:rPr lang="en-GB" dirty="0" err="1"/>
              <a:t>slidepack</a:t>
            </a:r>
            <a:r>
              <a:rPr lang="en-GB" dirty="0"/>
              <a:t> for the Monday night introduction to Python at Cheltenham Hackspace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dirty="0"/>
              <a:t> These slides will be updated as we progress through the course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dirty="0"/>
              <a:t> Uses </a:t>
            </a:r>
            <a:r>
              <a:rPr lang="en-GB" dirty="0" err="1"/>
              <a:t>Pycharm</a:t>
            </a:r>
            <a:r>
              <a:rPr lang="en-GB" dirty="0"/>
              <a:t> Edu as tool for learning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dirty="0"/>
              <a:t> Week one slides can be found here: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sz="2000" dirty="0">
                <a:hlinkClick r:id="rId3"/>
              </a:rPr>
              <a:t>https://prezi.com/mqkqvsic6dtp/cheltenham-hackspace/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dirty="0"/>
              <a:t>Week two was completed using only </a:t>
            </a:r>
            <a:r>
              <a:rPr lang="en-GB" dirty="0" err="1"/>
              <a:t>PyCharm</a:t>
            </a:r>
            <a:r>
              <a:rPr lang="en-GB" dirty="0"/>
              <a:t> Edu so there are no slides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 operator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38484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How do we use </a:t>
            </a:r>
            <a:r>
              <a:rPr lang="en-GB" dirty="0" err="1"/>
              <a:t>boolean</a:t>
            </a:r>
            <a:r>
              <a:rPr lang="en-GB" dirty="0"/>
              <a:t> operators to control flow.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Use the </a:t>
            </a:r>
            <a:r>
              <a:rPr lang="en-GB" dirty="0">
                <a:latin typeface="Courier New" pitchFamily="49"/>
              </a:rPr>
              <a:t>if</a:t>
            </a:r>
            <a:r>
              <a:rPr lang="en-GB" dirty="0"/>
              <a:t> command, example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name = “</a:t>
            </a:r>
            <a:r>
              <a:rPr lang="en-GB" sz="2200" dirty="0" err="1">
                <a:latin typeface="Courier New" pitchFamily="49"/>
              </a:rPr>
              <a:t>fred</a:t>
            </a:r>
            <a:r>
              <a:rPr lang="en-GB" sz="2200" dirty="0">
                <a:latin typeface="Courier New" pitchFamily="49"/>
              </a:rPr>
              <a:t>”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if name == “</a:t>
            </a:r>
            <a:r>
              <a:rPr lang="en-GB" sz="2200" dirty="0" err="1">
                <a:latin typeface="Courier New" pitchFamily="49"/>
              </a:rPr>
              <a:t>fred</a:t>
            </a:r>
            <a:r>
              <a:rPr lang="en-GB" sz="2200" dirty="0">
                <a:latin typeface="Courier New" pitchFamily="49"/>
              </a:rPr>
              <a:t>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2000" dirty="0">
                <a:latin typeface="Courier New" pitchFamily="49"/>
                <a:cs typeface="Tahoma" pitchFamily="2"/>
              </a:rPr>
              <a:t>(“Hello Fred”)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2000" dirty="0">
                <a:latin typeface="Courier New" pitchFamily="49"/>
                <a:cs typeface="Tahoma" pitchFamily="2"/>
              </a:rPr>
              <a:t>(“Hello again Fred”)</a:t>
            </a:r>
          </a:p>
          <a:p>
            <a:pPr lvl="0"/>
            <a:r>
              <a:rPr lang="en-GB" sz="2200" dirty="0">
                <a:latin typeface="Courier New" pitchFamily="49"/>
              </a:rPr>
              <a:t>print(“Not in if statement”)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640" y="3816000"/>
            <a:ext cx="144000" cy="288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4687" y="3274680"/>
            <a:ext cx="263124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Indicates start of if block</a:t>
            </a:r>
          </a:p>
        </p:txBody>
      </p:sp>
      <p:sp>
        <p:nvSpPr>
          <p:cNvPr id="6" name="Straight Connector 5"/>
          <p:cNvSpPr/>
          <p:nvPr/>
        </p:nvSpPr>
        <p:spPr>
          <a:xfrm flipH="1">
            <a:off x="3761640" y="3574439"/>
            <a:ext cx="558000" cy="2884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000" y="4200383"/>
            <a:ext cx="936000" cy="936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560" y="6039000"/>
            <a:ext cx="3448080" cy="603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All commands with same indent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are included in if block</a:t>
            </a:r>
          </a:p>
        </p:txBody>
      </p:sp>
      <p:sp>
        <p:nvSpPr>
          <p:cNvPr id="9" name="Straight Connector 8"/>
          <p:cNvSpPr/>
          <p:nvPr/>
        </p:nvSpPr>
        <p:spPr>
          <a:xfrm flipV="1">
            <a:off x="396000" y="5128415"/>
            <a:ext cx="28800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706324" y="3202954"/>
            <a:ext cx="151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Set variable “name”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value “</a:t>
            </a:r>
            <a:r>
              <a:rPr lang="en-GB" sz="11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fred</a:t>
            </a:r>
            <a:r>
              <a:rPr lang="en-GB" sz="11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”</a:t>
            </a:r>
          </a:p>
        </p:txBody>
      </p:sp>
      <p:sp>
        <p:nvSpPr>
          <p:cNvPr id="11" name="Freeform 10"/>
          <p:cNvSpPr/>
          <p:nvPr/>
        </p:nvSpPr>
        <p:spPr>
          <a:xfrm>
            <a:off x="6922325" y="3994954"/>
            <a:ext cx="1080000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name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“fred”</a:t>
            </a:r>
          </a:p>
        </p:txBody>
      </p:sp>
      <p:cxnSp>
        <p:nvCxnSpPr>
          <p:cNvPr id="12" name="Elbow Connector 11"/>
          <p:cNvCxnSpPr>
            <a:stCxn id="10" idx="2"/>
            <a:endCxn id="11" idx="4"/>
          </p:cNvCxnSpPr>
          <p:nvPr/>
        </p:nvCxnSpPr>
        <p:spPr>
          <a:xfrm rot="16200000" flipH="1">
            <a:off x="7282324" y="3814953"/>
            <a:ext cx="360000" cy="1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sp>
        <p:nvSpPr>
          <p:cNvPr id="13" name="Freeform 12"/>
          <p:cNvSpPr/>
          <p:nvPr/>
        </p:nvSpPr>
        <p:spPr>
          <a:xfrm>
            <a:off x="8362325" y="4570954"/>
            <a:ext cx="936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Print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“hello fred”</a:t>
            </a:r>
          </a:p>
        </p:txBody>
      </p:sp>
      <p:sp>
        <p:nvSpPr>
          <p:cNvPr id="14" name="Freeform 13"/>
          <p:cNvSpPr/>
          <p:nvPr/>
        </p:nvSpPr>
        <p:spPr>
          <a:xfrm>
            <a:off x="8362325" y="5218954"/>
            <a:ext cx="936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Print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“hello again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fred”</a:t>
            </a:r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8326325" y="4079146"/>
            <a:ext cx="180000" cy="828000"/>
          </a:xfrm>
          <a:prstGeom prst="bentConnector3">
            <a:avLst>
              <a:gd name="adj1" fmla="val -1560"/>
            </a:avLst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5400000">
            <a:off x="8722325" y="5110954"/>
            <a:ext cx="216000" cy="12700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sp>
        <p:nvSpPr>
          <p:cNvPr id="17" name="Freeform 16"/>
          <p:cNvSpPr/>
          <p:nvPr/>
        </p:nvSpPr>
        <p:spPr>
          <a:xfrm>
            <a:off x="6814325" y="6082954"/>
            <a:ext cx="1296000" cy="5039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Print “not 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 statement”</a:t>
            </a:r>
          </a:p>
        </p:txBody>
      </p:sp>
      <p:cxnSp>
        <p:nvCxnSpPr>
          <p:cNvPr id="18" name="Elbow Connector 17"/>
          <p:cNvCxnSpPr>
            <a:stCxn id="11" idx="6"/>
          </p:cNvCxnSpPr>
          <p:nvPr/>
        </p:nvCxnSpPr>
        <p:spPr>
          <a:xfrm>
            <a:off x="7462325" y="4786954"/>
            <a:ext cx="0" cy="1296000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cxnSp>
        <p:nvCxnSpPr>
          <p:cNvPr id="19" name="Elbow Connector 18"/>
          <p:cNvCxnSpPr>
            <a:stCxn id="14" idx="2"/>
            <a:endCxn id="17" idx="0"/>
          </p:cNvCxnSpPr>
          <p:nvPr/>
        </p:nvCxnSpPr>
        <p:spPr>
          <a:xfrm rot="5400000">
            <a:off x="7930325" y="5182954"/>
            <a:ext cx="432000" cy="1368000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</a:ln>
        </p:spPr>
      </p:cxnSp>
      <p:sp>
        <p:nvSpPr>
          <p:cNvPr id="20" name="TextBox 19"/>
          <p:cNvSpPr txBox="1"/>
          <p:nvPr/>
        </p:nvSpPr>
        <p:spPr>
          <a:xfrm>
            <a:off x="8129405" y="4188633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22325" y="4786954"/>
            <a:ext cx="55404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False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28000" y="3311999"/>
            <a:ext cx="28800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 operator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“if statement”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If, elif, else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19039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We have seen how to use if to execute commands if a condition passes.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How do we then execute commands if they fail.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Use: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800" dirty="0">
                <a:latin typeface="Albany" pitchFamily="18"/>
                <a:cs typeface="Tahoma" pitchFamily="2"/>
              </a:rPr>
              <a:t>else – Always executed if the </a:t>
            </a:r>
            <a:r>
              <a:rPr lang="en-GB" sz="2800" dirty="0">
                <a:latin typeface="Courier New" pitchFamily="49"/>
                <a:cs typeface="Tahoma" pitchFamily="2"/>
              </a:rPr>
              <a:t>if</a:t>
            </a:r>
            <a:r>
              <a:rPr lang="en-GB" sz="2800" dirty="0">
                <a:latin typeface="Albany" pitchFamily="18"/>
                <a:cs typeface="Tahoma" pitchFamily="2"/>
              </a:rPr>
              <a:t> condition fails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800" dirty="0" err="1">
                <a:latin typeface="Albany" pitchFamily="18"/>
                <a:cs typeface="Tahoma" pitchFamily="2"/>
              </a:rPr>
              <a:t>elif</a:t>
            </a:r>
            <a:r>
              <a:rPr lang="en-GB" sz="2800" dirty="0">
                <a:latin typeface="Albany" pitchFamily="18"/>
                <a:cs typeface="Tahoma" pitchFamily="2"/>
              </a:rPr>
              <a:t> – executed if the first </a:t>
            </a:r>
            <a:r>
              <a:rPr lang="en-GB" sz="2800" dirty="0">
                <a:latin typeface="Courier New" pitchFamily="49"/>
                <a:cs typeface="Tahoma" pitchFamily="2"/>
              </a:rPr>
              <a:t>if</a:t>
            </a:r>
            <a:r>
              <a:rPr lang="en-GB" sz="2800" dirty="0">
                <a:latin typeface="Albany" pitchFamily="18"/>
                <a:cs typeface="Tahoma" pitchFamily="2"/>
              </a:rPr>
              <a:t> condition fails and the new condition passes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If, elif, else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0525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Example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800" dirty="0">
                <a:latin typeface="Courier New" pitchFamily="49"/>
              </a:rPr>
              <a:t>x = “Fred”</a:t>
            </a:r>
          </a:p>
          <a:p>
            <a:pPr lvl="0">
              <a:buSzPct val="45000"/>
            </a:pPr>
            <a:r>
              <a:rPr lang="en-GB" sz="1800" dirty="0">
                <a:latin typeface="Courier New" pitchFamily="49"/>
              </a:rPr>
              <a:t>if x == “Fred”: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(“x is Frederick”)</a:t>
            </a:r>
          </a:p>
          <a:p>
            <a:pPr lvl="0"/>
            <a:r>
              <a:rPr lang="en-GB" sz="1800" dirty="0" err="1">
                <a:latin typeface="Courier New" pitchFamily="49"/>
              </a:rPr>
              <a:t>elif</a:t>
            </a:r>
            <a:r>
              <a:rPr lang="en-GB" sz="1800" dirty="0">
                <a:latin typeface="Courier New" pitchFamily="49"/>
              </a:rPr>
              <a:t> x == “James”: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(“x is </a:t>
            </a:r>
            <a:r>
              <a:rPr lang="en-GB" sz="1600" dirty="0" err="1">
                <a:latin typeface="Courier New" pitchFamily="49"/>
                <a:cs typeface="Tahoma" pitchFamily="2"/>
              </a:rPr>
              <a:t>Jimbo</a:t>
            </a:r>
            <a:r>
              <a:rPr lang="en-GB" sz="1600" dirty="0">
                <a:latin typeface="Courier New" pitchFamily="49"/>
                <a:cs typeface="Tahoma" pitchFamily="2"/>
              </a:rPr>
              <a:t>”)</a:t>
            </a:r>
          </a:p>
          <a:p>
            <a:pPr lvl="0"/>
            <a:r>
              <a:rPr lang="en-GB" sz="1800" dirty="0" err="1">
                <a:latin typeface="Courier New" pitchFamily="49"/>
              </a:rPr>
              <a:t>elif</a:t>
            </a:r>
            <a:r>
              <a:rPr lang="en-GB" sz="1800" dirty="0">
                <a:latin typeface="Courier New" pitchFamily="49"/>
              </a:rPr>
              <a:t> x == “Mark”: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(“x is a python master”)</a:t>
            </a:r>
          </a:p>
          <a:p>
            <a:pPr lvl="0"/>
            <a:r>
              <a:rPr lang="en-GB" sz="1800" dirty="0">
                <a:latin typeface="Courier New" pitchFamily="49"/>
              </a:rPr>
              <a:t>else: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(“who?”)</a:t>
            </a:r>
          </a:p>
        </p:txBody>
      </p:sp>
      <p:sp>
        <p:nvSpPr>
          <p:cNvPr id="4" name="Freeform 3"/>
          <p:cNvSpPr/>
          <p:nvPr/>
        </p:nvSpPr>
        <p:spPr>
          <a:xfrm>
            <a:off x="6192000" y="1440000"/>
            <a:ext cx="151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Set variable “x”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value “Fred”</a:t>
            </a:r>
          </a:p>
        </p:txBody>
      </p:sp>
      <p:sp>
        <p:nvSpPr>
          <p:cNvPr id="5" name="Freeform 4"/>
          <p:cNvSpPr/>
          <p:nvPr/>
        </p:nvSpPr>
        <p:spPr>
          <a:xfrm>
            <a:off x="6408000" y="2232000"/>
            <a:ext cx="1080000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“Fred”</a:t>
            </a:r>
          </a:p>
        </p:txBody>
      </p:sp>
      <p:cxnSp>
        <p:nvCxnSpPr>
          <p:cNvPr id="6" name="Elbow Connector 5"/>
          <p:cNvCxnSpPr>
            <a:stCxn id="4" idx="2"/>
            <a:endCxn id="5" idx="4"/>
          </p:cNvCxnSpPr>
          <p:nvPr/>
        </p:nvCxnSpPr>
        <p:spPr>
          <a:xfrm rot="5400000">
            <a:off x="6768000" y="2052000"/>
            <a:ext cx="360000" cy="12700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sp>
        <p:nvSpPr>
          <p:cNvPr id="7" name="Freeform 6"/>
          <p:cNvSpPr/>
          <p:nvPr/>
        </p:nvSpPr>
        <p:spPr>
          <a:xfrm>
            <a:off x="8964000" y="2808000"/>
            <a:ext cx="115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“x is Frederick”</a:t>
            </a:r>
          </a:p>
        </p:txBody>
      </p:sp>
      <p:cxnSp>
        <p:nvCxnSpPr>
          <p:cNvPr id="8" name="Elbow Connector 7"/>
          <p:cNvCxnSpPr>
            <a:stCxn id="5" idx="7"/>
            <a:endCxn id="7" idx="0"/>
          </p:cNvCxnSpPr>
          <p:nvPr/>
        </p:nvCxnSpPr>
        <p:spPr>
          <a:xfrm rot="16200000" flipH="1">
            <a:off x="8424000" y="1692000"/>
            <a:ext cx="180000" cy="2052000"/>
          </a:xfrm>
          <a:prstGeom prst="bentConnector3">
            <a:avLst>
              <a:gd name="adj1" fmla="val -8333"/>
            </a:avLst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sp>
        <p:nvSpPr>
          <p:cNvPr id="9" name="Freeform 8"/>
          <p:cNvSpPr/>
          <p:nvPr/>
        </p:nvSpPr>
        <p:spPr>
          <a:xfrm>
            <a:off x="6235200" y="6372000"/>
            <a:ext cx="1425600" cy="5039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end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27080" y="3613679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8000" y="3024000"/>
            <a:ext cx="55404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False</a:t>
            </a:r>
          </a:p>
        </p:txBody>
      </p:sp>
      <p:sp>
        <p:nvSpPr>
          <p:cNvPr id="12" name="Freeform 11"/>
          <p:cNvSpPr/>
          <p:nvPr/>
        </p:nvSpPr>
        <p:spPr>
          <a:xfrm>
            <a:off x="6408000" y="3456000"/>
            <a:ext cx="1080000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“James”</a:t>
            </a:r>
          </a:p>
        </p:txBody>
      </p:sp>
      <p:sp>
        <p:nvSpPr>
          <p:cNvPr id="13" name="Freeform 12"/>
          <p:cNvSpPr/>
          <p:nvPr/>
        </p:nvSpPr>
        <p:spPr>
          <a:xfrm>
            <a:off x="6408000" y="4536000"/>
            <a:ext cx="1080000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“fred”</a:t>
            </a:r>
          </a:p>
        </p:txBody>
      </p:sp>
      <p:sp>
        <p:nvSpPr>
          <p:cNvPr id="16" name="Freeform 15"/>
          <p:cNvSpPr/>
          <p:nvPr/>
        </p:nvSpPr>
        <p:spPr>
          <a:xfrm>
            <a:off x="6372000" y="5569560"/>
            <a:ext cx="115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“who?”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5959" y="4248000"/>
            <a:ext cx="55404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False</a:t>
            </a:r>
          </a:p>
        </p:txBody>
      </p:sp>
      <p:cxnSp>
        <p:nvCxnSpPr>
          <p:cNvPr id="19" name="Elbow Connector 18"/>
          <p:cNvCxnSpPr>
            <a:stCxn id="16" idx="2"/>
            <a:endCxn id="9" idx="0"/>
          </p:cNvCxnSpPr>
          <p:nvPr/>
        </p:nvCxnSpPr>
        <p:spPr>
          <a:xfrm rot="5400000">
            <a:off x="6762780" y="6186780"/>
            <a:ext cx="370440" cy="12700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sp>
        <p:nvSpPr>
          <p:cNvPr id="21" name="Freeform 20"/>
          <p:cNvSpPr/>
          <p:nvPr/>
        </p:nvSpPr>
        <p:spPr>
          <a:xfrm>
            <a:off x="7848000" y="3636000"/>
            <a:ext cx="1152000" cy="432000"/>
          </a:xfrm>
          <a:custGeom>
            <a:avLst>
              <a:gd name="f0" fmla="val 384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“x is Jimbo”</a:t>
            </a:r>
          </a:p>
        </p:txBody>
      </p:sp>
      <p:cxnSp>
        <p:nvCxnSpPr>
          <p:cNvPr id="22" name="Elbow Connector 21"/>
          <p:cNvCxnSpPr>
            <a:stCxn id="12" idx="7"/>
            <a:endCxn id="21" idx="3"/>
          </p:cNvCxnSpPr>
          <p:nvPr/>
        </p:nvCxnSpPr>
        <p:spPr>
          <a:xfrm rot="5400000" flipH="1" flipV="1">
            <a:off x="7668000" y="3672000"/>
            <a:ext cx="12700" cy="360000"/>
          </a:xfrm>
          <a:prstGeom prst="bentConnector4">
            <a:avLst>
              <a:gd name="adj1" fmla="val 24000"/>
              <a:gd name="adj2" fmla="val 50000"/>
            </a:avLst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cxnSp>
        <p:nvCxnSpPr>
          <p:cNvPr id="23" name="Elbow Connector 22"/>
          <p:cNvCxnSpPr>
            <a:stCxn id="21" idx="1"/>
            <a:endCxn id="9" idx="0"/>
          </p:cNvCxnSpPr>
          <p:nvPr/>
        </p:nvCxnSpPr>
        <p:spPr>
          <a:xfrm flipH="1">
            <a:off x="6948000" y="3852000"/>
            <a:ext cx="2052000" cy="2520000"/>
          </a:xfrm>
          <a:prstGeom prst="bentConnector4">
            <a:avLst>
              <a:gd name="adj1" fmla="val -26588"/>
              <a:gd name="adj2" fmla="val 92991"/>
            </a:avLst>
          </a:prstGeom>
          <a:noFill/>
          <a:ln w="0">
            <a:solidFill>
              <a:srgbClr val="808080"/>
            </a:solidFill>
            <a:prstDash val="solid"/>
          </a:ln>
        </p:spPr>
      </p:cxnSp>
      <p:sp>
        <p:nvSpPr>
          <p:cNvPr id="24" name="Freeform 23"/>
          <p:cNvSpPr/>
          <p:nvPr/>
        </p:nvSpPr>
        <p:spPr>
          <a:xfrm rot="4200">
            <a:off x="7631735" y="4717055"/>
            <a:ext cx="1727640" cy="432000"/>
          </a:xfrm>
          <a:custGeom>
            <a:avLst>
              <a:gd name="f0" fmla="val 384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“x is a python master”</a:t>
            </a:r>
          </a:p>
        </p:txBody>
      </p:sp>
      <p:cxnSp>
        <p:nvCxnSpPr>
          <p:cNvPr id="26" name="Elbow Connector 25"/>
          <p:cNvCxnSpPr>
            <a:stCxn id="24" idx="1"/>
            <a:endCxn id="9" idx="0"/>
          </p:cNvCxnSpPr>
          <p:nvPr/>
        </p:nvCxnSpPr>
        <p:spPr>
          <a:xfrm flipH="1">
            <a:off x="6948000" y="4934110"/>
            <a:ext cx="2411374" cy="1437890"/>
          </a:xfrm>
          <a:prstGeom prst="bentConnector4">
            <a:avLst>
              <a:gd name="adj1" fmla="val -7963"/>
              <a:gd name="adj2" fmla="val 87151"/>
            </a:avLst>
          </a:prstGeom>
          <a:noFill/>
          <a:ln w="0">
            <a:solidFill>
              <a:srgbClr val="808080"/>
            </a:solidFill>
            <a:prstDash val="solid"/>
          </a:ln>
        </p:spPr>
      </p:cxnSp>
      <p:sp>
        <p:nvSpPr>
          <p:cNvPr id="27" name="Freeform 26"/>
          <p:cNvSpPr/>
          <p:nvPr/>
        </p:nvSpPr>
        <p:spPr>
          <a:xfrm>
            <a:off x="7848360" y="3636359"/>
            <a:ext cx="1152000" cy="432000"/>
          </a:xfrm>
          <a:custGeom>
            <a:avLst>
              <a:gd name="f0" fmla="val 384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“x is Jimbo”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1508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0000" y="453600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0" name="Straight Connector 29"/>
          <p:cNvSpPr/>
          <p:nvPr/>
        </p:nvSpPr>
        <p:spPr>
          <a:xfrm>
            <a:off x="7200000" y="1949040"/>
            <a:ext cx="0" cy="354960"/>
          </a:xfrm>
          <a:prstGeom prst="line">
            <a:avLst/>
          </a:prstGeom>
          <a:noFill/>
          <a:ln w="0">
            <a:solidFill>
              <a:srgbClr val="FF3333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1" name="Straight Connector 30"/>
          <p:cNvSpPr/>
          <p:nvPr/>
        </p:nvSpPr>
        <p:spPr>
          <a:xfrm>
            <a:off x="8136000" y="2520000"/>
            <a:ext cx="1152000" cy="0"/>
          </a:xfrm>
          <a:prstGeom prst="line">
            <a:avLst/>
          </a:prstGeom>
          <a:noFill/>
          <a:ln w="0">
            <a:solidFill>
              <a:srgbClr val="FF3333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2" name="Straight Connector 31"/>
          <p:cNvSpPr/>
          <p:nvPr/>
        </p:nvSpPr>
        <p:spPr>
          <a:xfrm>
            <a:off x="9792000" y="3744000"/>
            <a:ext cx="0" cy="2088000"/>
          </a:xfrm>
          <a:prstGeom prst="line">
            <a:avLst/>
          </a:prstGeom>
          <a:noFill/>
          <a:ln w="0">
            <a:solidFill>
              <a:srgbClr val="FF3333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 flipH="1">
            <a:off x="7703999" y="6372000"/>
            <a:ext cx="1728001" cy="0"/>
          </a:xfrm>
          <a:prstGeom prst="line">
            <a:avLst/>
          </a:prstGeom>
          <a:noFill/>
          <a:ln w="0">
            <a:solidFill>
              <a:srgbClr val="FF3333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77200" y="6408000"/>
            <a:ext cx="23508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3333"/>
                </a:solidFill>
              </a:defRPr>
            </a:pPr>
            <a:r>
              <a:rPr lang="en-GB" sz="1800" b="0" i="0" u="none" strike="noStrike" kern="1200">
                <a:ln>
                  <a:noFill/>
                </a:ln>
                <a:solidFill>
                  <a:srgbClr val="FF3333"/>
                </a:solidFill>
                <a:latin typeface="Arial" pitchFamily="18"/>
                <a:ea typeface="Microsoft YaHei" pitchFamily="2"/>
                <a:cs typeface="Arial" pitchFamily="2"/>
              </a:rPr>
              <a:t>Output: x is Frederick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1544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1544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1544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1544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0000" y="2597039"/>
            <a:ext cx="1942236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solidFill>
                  <a:srgbClr val="FF3333"/>
                </a:solidFill>
                <a:latin typeface="Courier New" pitchFamily="49"/>
                <a:ea typeface="Microsoft YaHei" pitchFamily="2"/>
                <a:cs typeface="Arial" pitchFamily="2"/>
              </a:rPr>
              <a:t>X = “Fred”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7200" y="6408000"/>
            <a:ext cx="3033720" cy="34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3333FF"/>
                </a:solidFill>
              </a:defRPr>
            </a:pPr>
            <a:r>
              <a:rPr lang="en-GB" sz="1800" b="0" i="0" u="none" strike="noStrike" kern="1200">
                <a:ln>
                  <a:noFill/>
                </a:ln>
                <a:solidFill>
                  <a:srgbClr val="3333FF"/>
                </a:solidFill>
                <a:latin typeface="Arial" pitchFamily="18"/>
                <a:ea typeface="Microsoft YaHei" pitchFamily="2"/>
                <a:cs typeface="Arial" pitchFamily="2"/>
              </a:rPr>
              <a:t>Output: x is a python master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9999" y="2628000"/>
            <a:ext cx="1860936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3333FF"/>
                </a:solidFill>
              </a:defRPr>
            </a:pPr>
            <a:r>
              <a:rPr lang="en-GB" sz="1800" b="0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icrosoft YaHei" pitchFamily="2"/>
                <a:cs typeface="Arial" pitchFamily="2"/>
              </a:rPr>
              <a:t>X = “Mark”</a:t>
            </a:r>
          </a:p>
        </p:txBody>
      </p:sp>
      <p:sp>
        <p:nvSpPr>
          <p:cNvPr id="42" name="Straight Connector 41"/>
          <p:cNvSpPr/>
          <p:nvPr/>
        </p:nvSpPr>
        <p:spPr>
          <a:xfrm>
            <a:off x="7200000" y="1949040"/>
            <a:ext cx="0" cy="35496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3" name="Straight Connector 42"/>
          <p:cNvSpPr/>
          <p:nvPr/>
        </p:nvSpPr>
        <p:spPr>
          <a:xfrm>
            <a:off x="7776000" y="4608000"/>
            <a:ext cx="1512000" cy="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9648000" y="4968000"/>
            <a:ext cx="0" cy="115200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 flipH="1">
            <a:off x="7703999" y="6372000"/>
            <a:ext cx="1728001" cy="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6192360" y="1440360"/>
            <a:ext cx="151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Set variable “x”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value “Mark”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9380" y="2621650"/>
            <a:ext cx="1767168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FF66"/>
                </a:solidFill>
              </a:defRPr>
            </a:pPr>
            <a:r>
              <a:rPr lang="en-GB" sz="1800" b="0" i="0" u="none" strike="noStrike" kern="1200" dirty="0">
                <a:ln>
                  <a:noFill/>
                </a:ln>
                <a:solidFill>
                  <a:srgbClr val="00FF66"/>
                </a:solidFill>
                <a:latin typeface="Courier New" pitchFamily="49"/>
                <a:ea typeface="Microsoft YaHei" pitchFamily="2"/>
                <a:cs typeface="Arial" pitchFamily="2"/>
              </a:rPr>
              <a:t>X = “Tim”</a:t>
            </a:r>
          </a:p>
        </p:txBody>
      </p:sp>
      <p:sp>
        <p:nvSpPr>
          <p:cNvPr id="48" name="Freeform 47"/>
          <p:cNvSpPr/>
          <p:nvPr/>
        </p:nvSpPr>
        <p:spPr>
          <a:xfrm>
            <a:off x="6192719" y="1440720"/>
            <a:ext cx="151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Set variable “x”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value “Tim”</a:t>
            </a:r>
          </a:p>
        </p:txBody>
      </p:sp>
      <p:sp>
        <p:nvSpPr>
          <p:cNvPr id="49" name="Straight Connector 48"/>
          <p:cNvSpPr/>
          <p:nvPr/>
        </p:nvSpPr>
        <p:spPr>
          <a:xfrm>
            <a:off x="6768000" y="1949040"/>
            <a:ext cx="0" cy="354960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0" name="Straight Connector 49"/>
          <p:cNvSpPr/>
          <p:nvPr/>
        </p:nvSpPr>
        <p:spPr>
          <a:xfrm>
            <a:off x="7200000" y="3096000"/>
            <a:ext cx="0" cy="35496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1" name="Straight Connector 50"/>
          <p:cNvSpPr/>
          <p:nvPr/>
        </p:nvSpPr>
        <p:spPr>
          <a:xfrm>
            <a:off x="7200000" y="4181039"/>
            <a:ext cx="0" cy="354961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2" name="Straight Connector 51"/>
          <p:cNvSpPr/>
          <p:nvPr/>
        </p:nvSpPr>
        <p:spPr>
          <a:xfrm>
            <a:off x="6408000" y="2930039"/>
            <a:ext cx="0" cy="354961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3" name="Straight Connector 52"/>
          <p:cNvSpPr/>
          <p:nvPr/>
        </p:nvSpPr>
        <p:spPr>
          <a:xfrm>
            <a:off x="6336000" y="4176000"/>
            <a:ext cx="0" cy="354960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4" name="Straight Connector 53"/>
          <p:cNvSpPr/>
          <p:nvPr/>
        </p:nvSpPr>
        <p:spPr>
          <a:xfrm>
            <a:off x="6336000" y="5117039"/>
            <a:ext cx="0" cy="354961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6336000" y="6001560"/>
            <a:ext cx="0" cy="354960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7560" y="6408360"/>
            <a:ext cx="3006360" cy="34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FF66"/>
                </a:solidFill>
              </a:defRPr>
            </a:pPr>
            <a:r>
              <a:rPr lang="en-GB" sz="1800" b="0" i="0" u="none" strike="noStrike" kern="1200" dirty="0">
                <a:ln>
                  <a:noFill/>
                </a:ln>
                <a:solidFill>
                  <a:srgbClr val="00FF66"/>
                </a:solidFill>
                <a:latin typeface="Arial" pitchFamily="18"/>
                <a:ea typeface="Microsoft YaHei" pitchFamily="2"/>
                <a:cs typeface="Arial" pitchFamily="2"/>
              </a:rPr>
              <a:t>Output: who?                       </a:t>
            </a:r>
          </a:p>
        </p:txBody>
      </p:sp>
      <p:cxnSp>
        <p:nvCxnSpPr>
          <p:cNvPr id="67" name="Elbow Connector 66"/>
          <p:cNvCxnSpPr>
            <a:stCxn id="7" idx="2"/>
            <a:endCxn id="9" idx="0"/>
          </p:cNvCxnSpPr>
          <p:nvPr/>
        </p:nvCxnSpPr>
        <p:spPr>
          <a:xfrm rot="5400000">
            <a:off x="6678000" y="3510000"/>
            <a:ext cx="3132000" cy="2592000"/>
          </a:xfrm>
          <a:prstGeom prst="bentConnector3">
            <a:avLst>
              <a:gd name="adj1" fmla="val 939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3" idx="1"/>
            <a:endCxn id="24" idx="3"/>
          </p:cNvCxnSpPr>
          <p:nvPr/>
        </p:nvCxnSpPr>
        <p:spPr>
          <a:xfrm>
            <a:off x="7488000" y="4932000"/>
            <a:ext cx="14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" idx="2"/>
            <a:endCxn id="12" idx="0"/>
          </p:cNvCxnSpPr>
          <p:nvPr/>
        </p:nvCxnSpPr>
        <p:spPr>
          <a:xfrm>
            <a:off x="6948000" y="3024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2" idx="2"/>
            <a:endCxn id="13" idx="0"/>
          </p:cNvCxnSpPr>
          <p:nvPr/>
        </p:nvCxnSpPr>
        <p:spPr>
          <a:xfrm>
            <a:off x="6948000" y="42480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3" idx="2"/>
            <a:endCxn id="16" idx="0"/>
          </p:cNvCxnSpPr>
          <p:nvPr/>
        </p:nvCxnSpPr>
        <p:spPr>
          <a:xfrm>
            <a:off x="6948000" y="5328000"/>
            <a:ext cx="0" cy="24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If, elif, else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“Else, </a:t>
            </a:r>
            <a:r>
              <a:rPr lang="en-GB" dirty="0" err="1"/>
              <a:t>elif</a:t>
            </a:r>
            <a:r>
              <a:rPr lang="en-GB" dirty="0"/>
              <a:t> part in if statement”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Range function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3549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The range() command creates a list of numbers within a range (</a:t>
            </a:r>
            <a:r>
              <a:rPr lang="en-GB" sz="2400" dirty="0">
                <a:hlinkClick r:id="rId3"/>
              </a:rPr>
              <a:t>docs</a:t>
            </a:r>
            <a:r>
              <a:rPr lang="en-GB" sz="2400" dirty="0"/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Can be used two ways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>
                <a:latin typeface="Courier New" pitchFamily="49"/>
              </a:rPr>
              <a:t>range(3)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1800" dirty="0">
                <a:latin typeface="Albany" pitchFamily="18"/>
                <a:cs typeface="Tahoma" pitchFamily="2"/>
              </a:rPr>
              <a:t>Returns list of numbers from 0 (inclusive) to 3 (exclusive)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1800" dirty="0">
                <a:latin typeface="Courier New" pitchFamily="49"/>
                <a:cs typeface="Tahoma" pitchFamily="2"/>
              </a:rPr>
              <a:t>[0, 1, 2]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>
                <a:latin typeface="Courier New" pitchFamily="49"/>
              </a:rPr>
              <a:t>range(3,8,2)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1800" dirty="0">
                <a:latin typeface="Albany" pitchFamily="18"/>
                <a:cs typeface="Tahoma" pitchFamily="2"/>
              </a:rPr>
              <a:t>Returns list of number starting at 3 (inclusive) to 8 (exclusive) using step of 2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1800" dirty="0">
                <a:latin typeface="Courier New" pitchFamily="49"/>
                <a:cs typeface="Tahoma" pitchFamily="2"/>
              </a:rPr>
              <a:t>[3, 5, 7]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2039" y="4392000"/>
            <a:ext cx="288000" cy="43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8019" y="4373520"/>
            <a:ext cx="216000" cy="43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2767" y="4445520"/>
            <a:ext cx="216000" cy="360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440" y="5764104"/>
            <a:ext cx="175356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Start (inclusive)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3714" y="3995544"/>
            <a:ext cx="168804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Stop (</a:t>
            </a:r>
            <a:r>
              <a:rPr lang="en-GB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exlusive</a:t>
            </a: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)</a:t>
            </a:r>
          </a:p>
        </p:txBody>
      </p:sp>
      <p:sp>
        <p:nvSpPr>
          <p:cNvPr id="10" name="Straight Connector 9"/>
          <p:cNvSpPr/>
          <p:nvPr/>
        </p:nvSpPr>
        <p:spPr>
          <a:xfrm flipH="1">
            <a:off x="2464019" y="4167960"/>
            <a:ext cx="1419695" cy="232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4446" y="4452180"/>
            <a:ext cx="536832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Step (i.e. increment by) if not specified defaults to 1</a:t>
            </a:r>
          </a:p>
        </p:txBody>
      </p:sp>
      <p:sp>
        <p:nvSpPr>
          <p:cNvPr id="12" name="Straight Connector 11"/>
          <p:cNvSpPr/>
          <p:nvPr/>
        </p:nvSpPr>
        <p:spPr>
          <a:xfrm flipH="1">
            <a:off x="2808767" y="4680336"/>
            <a:ext cx="895679" cy="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808237" y="4824000"/>
            <a:ext cx="992963" cy="940103"/>
          </a:xfrm>
          <a:prstGeom prst="bentConnector3">
            <a:avLst>
              <a:gd name="adj1" fmla="val 1003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9687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For loops allow us to iterate over a set of values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The specified variable is set to each value in each loop.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Same as if statement, the commands to execute are indented after the </a:t>
            </a:r>
            <a:r>
              <a:rPr lang="en-GB" dirty="0">
                <a:latin typeface="Courier New" pitchFamily="49"/>
              </a:rPr>
              <a:t>for</a:t>
            </a:r>
            <a:r>
              <a:rPr lang="en-GB" dirty="0"/>
              <a:t> command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The format is:</a:t>
            </a:r>
          </a:p>
          <a:p>
            <a:pPr lvl="0">
              <a:buSzPct val="45000"/>
            </a:pPr>
            <a:r>
              <a:rPr lang="en-GB" dirty="0">
                <a:latin typeface="Courier New" pitchFamily="49"/>
              </a:rPr>
              <a:t>for item in list: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3200" dirty="0" smtClean="0">
                <a:latin typeface="Courier New" pitchFamily="49"/>
                <a:cs typeface="Tahoma" pitchFamily="2"/>
              </a:rPr>
              <a:t>	print(item</a:t>
            </a:r>
            <a:r>
              <a:rPr lang="en-GB" sz="3200" dirty="0">
                <a:latin typeface="Courier New" pitchFamily="49"/>
                <a:cs typeface="Tahoma" pitchFamily="2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8270" y="5597911"/>
            <a:ext cx="1152000" cy="503999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5090" y="5604569"/>
            <a:ext cx="1007999" cy="43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00" y="6213597"/>
            <a:ext cx="864000" cy="43776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2120" y="5080860"/>
            <a:ext cx="27882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Variable that is </a:t>
            </a:r>
            <a:r>
              <a:rPr lang="en-GB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asigned</a:t>
            </a: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to</a:t>
            </a:r>
          </a:p>
        </p:txBody>
      </p:sp>
      <p:sp>
        <p:nvSpPr>
          <p:cNvPr id="8" name="Straight Connector 7"/>
          <p:cNvSpPr/>
          <p:nvPr/>
        </p:nvSpPr>
        <p:spPr>
          <a:xfrm flipH="1">
            <a:off x="2916000" y="5269320"/>
            <a:ext cx="1381680" cy="3466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9581" y="6207119"/>
            <a:ext cx="285984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List of items to iterate over</a:t>
            </a:r>
          </a:p>
        </p:txBody>
      </p:sp>
      <p:sp>
        <p:nvSpPr>
          <p:cNvPr id="10" name="Straight Connector 9"/>
          <p:cNvSpPr/>
          <p:nvPr/>
        </p:nvSpPr>
        <p:spPr>
          <a:xfrm flipH="1" flipV="1">
            <a:off x="4801679" y="6036568"/>
            <a:ext cx="387902" cy="17702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4000" y="7069320"/>
            <a:ext cx="6904440" cy="34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All commands with same indent will be executed as part of for loop</a:t>
            </a:r>
          </a:p>
        </p:txBody>
      </p:sp>
      <p:sp>
        <p:nvSpPr>
          <p:cNvPr id="12" name="Straight Connector 11"/>
          <p:cNvSpPr/>
          <p:nvPr/>
        </p:nvSpPr>
        <p:spPr>
          <a:xfrm flipH="1" flipV="1">
            <a:off x="1211580" y="6651357"/>
            <a:ext cx="1164420" cy="54864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8758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2800" dirty="0"/>
              <a:t>Example</a:t>
            </a:r>
          </a:p>
          <a:p>
            <a:pPr lvl="0">
              <a:buSzPct val="45000"/>
            </a:pPr>
            <a:r>
              <a:rPr lang="en-GB" sz="2800" dirty="0"/>
              <a:t>f</a:t>
            </a:r>
            <a:r>
              <a:rPr lang="en-GB" sz="2800" dirty="0">
                <a:latin typeface="Courier New" pitchFamily="49"/>
              </a:rPr>
              <a:t>or </a:t>
            </a:r>
            <a:r>
              <a:rPr lang="en-GB" sz="2800" dirty="0" err="1">
                <a:latin typeface="Courier New" pitchFamily="49"/>
              </a:rPr>
              <a:t>i</a:t>
            </a:r>
            <a:r>
              <a:rPr lang="en-GB" sz="2800" dirty="0">
                <a:latin typeface="Courier New" pitchFamily="49"/>
              </a:rPr>
              <a:t> in range(3, 8, 2):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600" dirty="0" smtClean="0">
                <a:latin typeface="Courier New" pitchFamily="49"/>
                <a:cs typeface="Tahoma" pitchFamily="2"/>
              </a:rPr>
              <a:t>	print(</a:t>
            </a:r>
            <a:r>
              <a:rPr lang="en-GB" sz="2600" dirty="0" err="1" smtClean="0">
                <a:latin typeface="Courier New" pitchFamily="49"/>
                <a:cs typeface="Tahoma" pitchFamily="2"/>
              </a:rPr>
              <a:t>i</a:t>
            </a:r>
            <a:r>
              <a:rPr lang="en-GB" sz="2600" dirty="0">
                <a:latin typeface="Courier New" pitchFamily="49"/>
                <a:cs typeface="Tahoma" pitchFamily="2"/>
              </a:rPr>
              <a:t>)</a:t>
            </a:r>
          </a:p>
          <a:p>
            <a:pPr lvl="0"/>
            <a:r>
              <a:rPr lang="en-GB" sz="2800" dirty="0" smtClean="0">
                <a:latin typeface="Courier New" pitchFamily="49"/>
              </a:rPr>
              <a:t>	print</a:t>
            </a:r>
            <a:r>
              <a:rPr lang="en-GB" sz="2800" dirty="0">
                <a:latin typeface="Courier New" pitchFamily="49"/>
              </a:rPr>
              <a:t>(“end”)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800" dirty="0"/>
              <a:t>Output:</a:t>
            </a:r>
          </a:p>
          <a:p>
            <a:pPr lvl="0">
              <a:buSzPct val="45000"/>
            </a:pPr>
            <a:r>
              <a:rPr lang="en-GB" sz="2800" dirty="0">
                <a:latin typeface="Courier New" pitchFamily="49"/>
              </a:rPr>
              <a:t>3</a:t>
            </a:r>
          </a:p>
          <a:p>
            <a:pPr lvl="0">
              <a:buSzPct val="45000"/>
            </a:pPr>
            <a:r>
              <a:rPr lang="en-GB" sz="2800" dirty="0">
                <a:latin typeface="Courier New" pitchFamily="49"/>
              </a:rPr>
              <a:t>5</a:t>
            </a:r>
          </a:p>
          <a:p>
            <a:pPr lvl="0">
              <a:buSzPct val="45000"/>
            </a:pPr>
            <a:r>
              <a:rPr lang="en-GB" sz="2800" dirty="0">
                <a:latin typeface="Courier New" pitchFamily="49"/>
              </a:rPr>
              <a:t>7</a:t>
            </a:r>
          </a:p>
          <a:p>
            <a:pPr lvl="0">
              <a:buSzPct val="45000"/>
            </a:pPr>
            <a:r>
              <a:rPr lang="en-GB" sz="2800" dirty="0">
                <a:latin typeface="Courier New" pitchFamily="49"/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“For loop”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 and Strings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8790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Strings are just a list of characters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Therefore it is possible to loop over the characters in a string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Example: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for c in “Test”: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200" dirty="0" smtClean="0">
                <a:latin typeface="Courier New" pitchFamily="49"/>
                <a:cs typeface="Tahoma" pitchFamily="2"/>
              </a:rPr>
              <a:t>	print(c</a:t>
            </a:r>
            <a:r>
              <a:rPr lang="en-GB" sz="2200" dirty="0">
                <a:latin typeface="Courier New" pitchFamily="49"/>
                <a:cs typeface="Tahoma" pitchFamily="2"/>
              </a:rPr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Output: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T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e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s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194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Allows control of flow of program by comparison of variables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Already introduced: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800" dirty="0">
                <a:latin typeface="Albany" pitchFamily="18"/>
                <a:cs typeface="Tahoma" pitchFamily="2"/>
              </a:rPr>
              <a:t>Equals (==)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800" dirty="0">
                <a:latin typeface="Albany" pitchFamily="18"/>
                <a:cs typeface="Tahoma" pitchFamily="2"/>
              </a:rPr>
              <a:t>Not equals (!=)</a:t>
            </a:r>
            <a:r>
              <a:rPr lang="en-GB" sz="2400" baseline="30000" dirty="0">
                <a:latin typeface="Albany" pitchFamily="18"/>
                <a:cs typeface="Tahoma" pitchFamily="2"/>
              </a:rPr>
              <a:t>1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800" dirty="0">
                <a:latin typeface="Albany" pitchFamily="18"/>
                <a:cs typeface="Tahoma" pitchFamily="2"/>
              </a:rPr>
              <a:t>Greater than/Greater than or equal (&gt;/&gt;=)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800" dirty="0">
                <a:latin typeface="Albany" pitchFamily="18"/>
                <a:cs typeface="Tahoma" pitchFamily="2"/>
              </a:rPr>
              <a:t>Less than/Less than or equal (&lt;/&lt;=)</a:t>
            </a:r>
          </a:p>
          <a:p>
            <a:pPr lvl="0"/>
            <a:r>
              <a:rPr lang="en-GB" sz="2000" baseline="30000" dirty="0"/>
              <a:t>1</a:t>
            </a:r>
            <a:r>
              <a:rPr lang="en-GB" sz="2000" dirty="0"/>
              <a:t>In python 2 you may see “&lt;&gt;” as the operator for not equals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 and Strings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“For loop using strings”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While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Allow looping until a condition is broken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Format: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600" dirty="0">
                <a:latin typeface="Courier New" pitchFamily="49"/>
              </a:rPr>
              <a:t>while(condition):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dirty="0" smtClean="0">
                <a:latin typeface="Courier New" pitchFamily="49"/>
                <a:cs typeface="Tahoma" pitchFamily="2"/>
              </a:rPr>
              <a:t>	command</a:t>
            </a:r>
            <a:endParaRPr lang="en-GB" dirty="0">
              <a:latin typeface="Courier New" pitchFamily="49"/>
              <a:cs typeface="Tahoma" pitchFamily="2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dirty="0" smtClean="0">
                <a:latin typeface="Courier New" pitchFamily="49"/>
                <a:cs typeface="Tahoma" pitchFamily="2"/>
              </a:rPr>
              <a:t>	command</a:t>
            </a:r>
            <a:endParaRPr lang="en-GB" dirty="0">
              <a:latin typeface="Courier New" pitchFamily="49"/>
              <a:cs typeface="Tahoma" pitchFamily="2"/>
            </a:endParaRPr>
          </a:p>
          <a:p>
            <a:pPr lvl="0"/>
            <a:r>
              <a:rPr lang="en-GB" sz="2600" dirty="0">
                <a:latin typeface="Courier New" pitchFamily="49"/>
              </a:rPr>
              <a:t>command outside of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7879" y="3219750"/>
            <a:ext cx="360000" cy="43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1520" y="3024000"/>
            <a:ext cx="3030479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Indicates start of while block</a:t>
            </a:r>
          </a:p>
        </p:txBody>
      </p:sp>
      <p:sp>
        <p:nvSpPr>
          <p:cNvPr id="6" name="Straight Connector 5"/>
          <p:cNvSpPr/>
          <p:nvPr/>
        </p:nvSpPr>
        <p:spPr>
          <a:xfrm flipH="1">
            <a:off x="4277879" y="3168000"/>
            <a:ext cx="1043641" cy="306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8000" y="3831839"/>
            <a:ext cx="1007999" cy="936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00" y="5629319"/>
            <a:ext cx="531648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Commands with same indentation are in while loop</a:t>
            </a:r>
          </a:p>
        </p:txBody>
      </p:sp>
      <p:sp>
        <p:nvSpPr>
          <p:cNvPr id="9" name="Straight Connector 8"/>
          <p:cNvSpPr/>
          <p:nvPr/>
        </p:nvSpPr>
        <p:spPr>
          <a:xfrm flipV="1">
            <a:off x="503999" y="4767838"/>
            <a:ext cx="144001" cy="9201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While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548990"/>
            <a:ext cx="8855640" cy="53172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1800" dirty="0"/>
              <a:t>Example: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 err="1">
                <a:latin typeface="Courier New" pitchFamily="49"/>
              </a:rPr>
              <a:t>a_list</a:t>
            </a:r>
            <a:r>
              <a:rPr lang="en-GB" sz="1800" dirty="0">
                <a:latin typeface="Courier New" pitchFamily="49"/>
              </a:rPr>
              <a:t> = [“</a:t>
            </a:r>
            <a:r>
              <a:rPr lang="en-GB" sz="1800" dirty="0" err="1">
                <a:latin typeface="Courier New" pitchFamily="49"/>
              </a:rPr>
              <a:t>x”,”y”,”z</a:t>
            </a:r>
            <a:r>
              <a:rPr lang="en-GB" sz="1800" dirty="0">
                <a:latin typeface="Courier New" pitchFamily="49"/>
              </a:rPr>
              <a:t>”]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while(</a:t>
            </a:r>
            <a:r>
              <a:rPr lang="en-GB" sz="1800" dirty="0" err="1">
                <a:latin typeface="Courier New" pitchFamily="49"/>
              </a:rPr>
              <a:t>len</a:t>
            </a:r>
            <a:r>
              <a:rPr lang="en-GB" sz="1800" dirty="0">
                <a:latin typeface="Courier New" pitchFamily="49"/>
              </a:rPr>
              <a:t>(</a:t>
            </a:r>
            <a:r>
              <a:rPr lang="en-GB" sz="1800" dirty="0" err="1">
                <a:latin typeface="Courier New" pitchFamily="49"/>
              </a:rPr>
              <a:t>a_list</a:t>
            </a:r>
            <a:r>
              <a:rPr lang="en-GB" sz="1800" dirty="0">
                <a:latin typeface="Courier New" pitchFamily="49"/>
              </a:rPr>
              <a:t>) &gt; 0):</a:t>
            </a:r>
          </a:p>
          <a:p>
            <a:pPr marL="0" lvl="1" indent="0" hangingPunct="0">
              <a:spcBef>
                <a:spcPts val="283"/>
              </a:spcBef>
              <a:spcAft>
                <a:spcPts val="283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(“Length at start of loop: %s” % </a:t>
            </a:r>
            <a:r>
              <a:rPr lang="en-GB" sz="1600" dirty="0" err="1">
                <a:latin typeface="Courier New" pitchFamily="49"/>
                <a:cs typeface="Tahoma" pitchFamily="2"/>
              </a:rPr>
              <a:t>len</a:t>
            </a:r>
            <a:r>
              <a:rPr lang="en-GB" sz="1600" dirty="0">
                <a:latin typeface="Courier New" pitchFamily="49"/>
                <a:cs typeface="Tahoma" pitchFamily="2"/>
              </a:rPr>
              <a:t>(</a:t>
            </a:r>
            <a:r>
              <a:rPr lang="en-GB" sz="1600" dirty="0" err="1">
                <a:latin typeface="Courier New" pitchFamily="49"/>
                <a:cs typeface="Tahoma" pitchFamily="2"/>
              </a:rPr>
              <a:t>a_list</a:t>
            </a:r>
            <a:r>
              <a:rPr lang="en-GB" sz="1600" dirty="0">
                <a:latin typeface="Courier New" pitchFamily="49"/>
                <a:cs typeface="Tahoma" pitchFamily="2"/>
              </a:rPr>
              <a:t>))</a:t>
            </a:r>
          </a:p>
          <a:p>
            <a:pPr marL="0" lvl="1" indent="0" hangingPunct="0">
              <a:spcBef>
                <a:spcPts val="283"/>
              </a:spcBef>
              <a:spcAft>
                <a:spcPts val="283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e </a:t>
            </a:r>
            <a:r>
              <a:rPr lang="en-GB" sz="1600" dirty="0">
                <a:latin typeface="Courier New" pitchFamily="49"/>
                <a:cs typeface="Tahoma" pitchFamily="2"/>
              </a:rPr>
              <a:t>= </a:t>
            </a:r>
            <a:r>
              <a:rPr lang="en-GB" sz="1600" dirty="0" err="1">
                <a:latin typeface="Courier New" pitchFamily="49"/>
                <a:cs typeface="Tahoma" pitchFamily="2"/>
              </a:rPr>
              <a:t>a_list.pop</a:t>
            </a:r>
            <a:r>
              <a:rPr lang="en-GB" sz="1600" dirty="0">
                <a:latin typeface="Courier New" pitchFamily="49"/>
                <a:cs typeface="Tahoma" pitchFamily="2"/>
              </a:rPr>
              <a:t>()</a:t>
            </a:r>
          </a:p>
          <a:p>
            <a:pPr marL="0" lvl="1" indent="0" hangingPunct="0">
              <a:spcBef>
                <a:spcPts val="283"/>
              </a:spcBef>
              <a:spcAft>
                <a:spcPts val="283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print(e</a:t>
            </a:r>
            <a:r>
              <a:rPr lang="en-GB" sz="1600" dirty="0">
                <a:latin typeface="Courier New" pitchFamily="49"/>
                <a:cs typeface="Tahoma" pitchFamily="2"/>
              </a:rPr>
              <a:t>)</a:t>
            </a:r>
          </a:p>
          <a:p>
            <a:pPr lvl="0">
              <a:spcBef>
                <a:spcPts val="283"/>
              </a:spcBef>
              <a:spcAft>
                <a:spcPts val="283"/>
              </a:spcAft>
            </a:pPr>
            <a:r>
              <a:rPr lang="en-GB" sz="1800" dirty="0">
                <a:latin typeface="Courier New" pitchFamily="49"/>
              </a:rPr>
              <a:t>print(“end: Length: %s” % </a:t>
            </a:r>
            <a:r>
              <a:rPr lang="en-GB" sz="1800" dirty="0" err="1">
                <a:latin typeface="Courier New" pitchFamily="49"/>
              </a:rPr>
              <a:t>len</a:t>
            </a:r>
            <a:r>
              <a:rPr lang="en-GB" sz="1800" dirty="0">
                <a:latin typeface="Courier New" pitchFamily="49"/>
              </a:rPr>
              <a:t>(</a:t>
            </a:r>
            <a:r>
              <a:rPr lang="en-GB" sz="1800" dirty="0" err="1">
                <a:latin typeface="Courier New" pitchFamily="49"/>
              </a:rPr>
              <a:t>a_list</a:t>
            </a:r>
            <a:r>
              <a:rPr lang="en-GB" sz="1800" dirty="0">
                <a:latin typeface="Courier New" pitchFamily="49"/>
              </a:rPr>
              <a:t>))</a:t>
            </a:r>
          </a:p>
          <a:p>
            <a:pPr lvl="0">
              <a:spcBef>
                <a:spcPts val="283"/>
              </a:spcBef>
              <a:spcAft>
                <a:spcPts val="283"/>
              </a:spcAft>
            </a:pPr>
            <a:endParaRPr lang="en-GB" sz="1800" dirty="0"/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</a:pPr>
            <a:r>
              <a:rPr lang="en-GB" sz="1800" dirty="0"/>
              <a:t>Output: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</a:pPr>
            <a:endParaRPr lang="en-GB" sz="1800" dirty="0"/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Length at start of loop: 3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z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Length at start of loop: 2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y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Length at start of loop: 1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x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end: Length: 0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While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“While loop”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Loop forever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50396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2200" dirty="0"/>
              <a:t>It is possible to loop for ever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200" dirty="0"/>
              <a:t>Example: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while(true):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2000" dirty="0">
                <a:latin typeface="Courier New" pitchFamily="49"/>
                <a:cs typeface="Tahoma" pitchFamily="2"/>
              </a:rPr>
              <a:t>(“help”)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200" dirty="0"/>
              <a:t>Output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help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help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help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help</a:t>
            </a:r>
          </a:p>
          <a:p>
            <a:pPr lvl="0">
              <a:buSzPct val="45000"/>
            </a:pPr>
            <a:r>
              <a:rPr lang="en-GB" sz="2200" dirty="0" smtClean="0">
                <a:latin typeface="Courier New" pitchFamily="49"/>
              </a:rPr>
              <a:t>…</a:t>
            </a:r>
            <a:endParaRPr lang="en-GB" sz="2200" dirty="0"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en-GB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Break Keyword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360" y="1661039"/>
            <a:ext cx="8855640" cy="5248440"/>
          </a:xfrm>
        </p:spPr>
        <p:txBody>
          <a:bodyPr/>
          <a:lstStyle/>
          <a:p>
            <a:pPr lvl="0">
              <a:spcAft>
                <a:spcPts val="431"/>
              </a:spcAft>
              <a:buSzPct val="45000"/>
              <a:buFont typeface="StarSymbol"/>
              <a:buChar char="●"/>
            </a:pPr>
            <a:r>
              <a:rPr lang="en-GB" sz="2400" dirty="0"/>
              <a:t>Allows you to exit from a loop</a:t>
            </a:r>
          </a:p>
          <a:p>
            <a:pPr lvl="0">
              <a:spcAft>
                <a:spcPts val="431"/>
              </a:spcAft>
              <a:buSzPct val="45000"/>
              <a:buFont typeface="StarSymbol"/>
              <a:buChar char="●"/>
            </a:pPr>
            <a:r>
              <a:rPr lang="en-GB" sz="2400" dirty="0"/>
              <a:t>Example: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counter = 0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while(True):</a:t>
            </a:r>
          </a:p>
          <a:p>
            <a:pPr marL="0" lvl="1" indent="0" hangingPunct="0">
              <a:spcBef>
                <a:spcPts val="0"/>
              </a:spcBef>
              <a:spcAft>
                <a:spcPts val="431"/>
              </a:spcAft>
              <a:buNone/>
            </a:pPr>
            <a:r>
              <a:rPr lang="en-GB" sz="2200" dirty="0" smtClean="0">
                <a:latin typeface="Courier New" pitchFamily="49"/>
                <a:cs typeface="Tahoma" pitchFamily="2"/>
              </a:rPr>
              <a:t>	print(counter</a:t>
            </a:r>
            <a:r>
              <a:rPr lang="en-GB" sz="2200" dirty="0">
                <a:latin typeface="Courier New" pitchFamily="49"/>
                <a:cs typeface="Tahoma" pitchFamily="2"/>
              </a:rPr>
              <a:t>)</a:t>
            </a:r>
          </a:p>
          <a:p>
            <a:pPr marL="0" lvl="1" indent="0" hangingPunct="0">
              <a:spcBef>
                <a:spcPts val="0"/>
              </a:spcBef>
              <a:spcAft>
                <a:spcPts val="431"/>
              </a:spcAft>
              <a:buNone/>
            </a:pPr>
            <a:r>
              <a:rPr lang="en-GB" sz="2200" dirty="0" smtClean="0">
                <a:latin typeface="Courier New" pitchFamily="49"/>
                <a:cs typeface="Tahoma" pitchFamily="2"/>
              </a:rPr>
              <a:t>	if </a:t>
            </a:r>
            <a:r>
              <a:rPr lang="en-GB" sz="2200" dirty="0">
                <a:latin typeface="Courier New" pitchFamily="49"/>
                <a:cs typeface="Tahoma" pitchFamily="2"/>
              </a:rPr>
              <a:t>counter &gt; 3:</a:t>
            </a:r>
          </a:p>
          <a:p>
            <a:pPr marL="0" lvl="2" indent="0" hangingPunct="0">
              <a:spcBef>
                <a:spcPts val="0"/>
              </a:spcBef>
              <a:spcAft>
                <a:spcPts val="431"/>
              </a:spcAft>
              <a:buNone/>
            </a:pPr>
            <a:r>
              <a:rPr lang="en-GB" sz="1800" dirty="0" smtClean="0">
                <a:latin typeface="Courier New" pitchFamily="49"/>
                <a:cs typeface="Tahoma" pitchFamily="2"/>
              </a:rPr>
              <a:t>		break</a:t>
            </a:r>
            <a:endParaRPr lang="en-GB" sz="1800" dirty="0">
              <a:latin typeface="Courier New" pitchFamily="49"/>
              <a:cs typeface="Tahoma" pitchFamily="2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200" dirty="0" smtClean="0">
                <a:latin typeface="Courier New" pitchFamily="49"/>
                <a:cs typeface="Tahoma" pitchFamily="2"/>
              </a:rPr>
              <a:t>	counter </a:t>
            </a:r>
            <a:r>
              <a:rPr lang="en-GB" sz="2200" dirty="0">
                <a:latin typeface="Courier New" pitchFamily="49"/>
                <a:cs typeface="Tahoma" pitchFamily="2"/>
              </a:rPr>
              <a:t>+= 1</a:t>
            </a:r>
          </a:p>
          <a:p>
            <a:pPr lvl="0">
              <a:spcAft>
                <a:spcPts val="431"/>
              </a:spcAft>
              <a:buSzPct val="45000"/>
              <a:buFont typeface="StarSymbol"/>
              <a:buChar char="●"/>
            </a:pPr>
            <a:r>
              <a:rPr lang="en-GB" sz="2400" dirty="0" err="1"/>
              <a:t>Ouput</a:t>
            </a:r>
            <a:r>
              <a:rPr lang="en-GB" sz="2400" dirty="0"/>
              <a:t>:</a:t>
            </a:r>
          </a:p>
          <a:p>
            <a:pPr lvl="0">
              <a:spcAft>
                <a:spcPts val="431"/>
              </a:spcAft>
              <a:buSzPct val="45000"/>
              <a:buFont typeface="StarSymbol"/>
              <a:buChar char="●"/>
            </a:pPr>
            <a:r>
              <a:rPr lang="en-GB" sz="2400" dirty="0">
                <a:latin typeface="Courier New" pitchFamily="49"/>
              </a:rPr>
              <a:t>0</a:t>
            </a:r>
          </a:p>
          <a:p>
            <a:pPr lvl="0">
              <a:spcAft>
                <a:spcPts val="431"/>
              </a:spcAft>
              <a:buSzPct val="45000"/>
              <a:buFont typeface="StarSymbol"/>
              <a:buChar char="●"/>
            </a:pPr>
            <a:r>
              <a:rPr lang="en-GB" sz="2400" dirty="0">
                <a:latin typeface="Courier New" pitchFamily="49"/>
              </a:rPr>
              <a:t>1</a:t>
            </a:r>
          </a:p>
          <a:p>
            <a:pPr lvl="0">
              <a:spcAft>
                <a:spcPts val="431"/>
              </a:spcAft>
              <a:buSzPct val="45000"/>
              <a:buFont typeface="StarSymbol"/>
              <a:buChar char="●"/>
            </a:pPr>
            <a:r>
              <a:rPr lang="en-GB" sz="2400" dirty="0">
                <a:latin typeface="Courier New" pitchFamily="49"/>
              </a:rPr>
              <a:t>2</a:t>
            </a:r>
          </a:p>
          <a:p>
            <a:pPr lvl="0">
              <a:spcAft>
                <a:spcPts val="431"/>
              </a:spcAft>
              <a:buSzPct val="45000"/>
              <a:buFont typeface="StarSymbol"/>
              <a:buChar char="●"/>
            </a:pPr>
            <a:r>
              <a:rPr lang="en-GB" sz="2400" dirty="0">
                <a:latin typeface="Courier New" pitchFamily="49"/>
              </a:rPr>
              <a:t>3</a:t>
            </a:r>
          </a:p>
          <a:p>
            <a:pPr lvl="0">
              <a:spcAft>
                <a:spcPts val="431"/>
              </a:spcAft>
              <a:buSzPct val="45000"/>
              <a:buFont typeface="StarSymbol"/>
              <a:buChar char="●"/>
            </a:pPr>
            <a:r>
              <a:rPr lang="en-GB" sz="2400" dirty="0">
                <a:latin typeface="Courier New" pitchFamily="49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Break Keyword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“Break Keyword”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Continue Keyword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360" y="1773000"/>
            <a:ext cx="8855640" cy="5492880"/>
          </a:xfrm>
        </p:spPr>
        <p:txBody>
          <a:bodyPr/>
          <a:lstStyle/>
          <a:p>
            <a:pPr lvl="0">
              <a:spcAft>
                <a:spcPts val="1440"/>
              </a:spcAft>
              <a:buSzPct val="45000"/>
              <a:buFont typeface="StarSymbol"/>
              <a:buChar char="●"/>
            </a:pPr>
            <a:r>
              <a:rPr lang="en-GB" sz="2200" dirty="0"/>
              <a:t>Continue keyword allows you to skip the rest of the loop</a:t>
            </a:r>
          </a:p>
          <a:p>
            <a:pPr lvl="0">
              <a:spcAft>
                <a:spcPts val="1440"/>
              </a:spcAft>
              <a:buSzPct val="45000"/>
              <a:buFont typeface="StarSymbol"/>
              <a:buChar char="●"/>
            </a:pPr>
            <a:r>
              <a:rPr lang="en-GB" sz="2200" dirty="0"/>
              <a:t>Example: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for </a:t>
            </a:r>
            <a:r>
              <a:rPr lang="en-GB" sz="2200" dirty="0" err="1">
                <a:latin typeface="Courier New" pitchFamily="49"/>
              </a:rPr>
              <a:t>i</a:t>
            </a:r>
            <a:r>
              <a:rPr lang="en-GB" sz="2200" dirty="0">
                <a:latin typeface="Courier New" pitchFamily="49"/>
              </a:rPr>
              <a:t> in range(5):</a:t>
            </a:r>
          </a:p>
          <a:p>
            <a:pPr marL="0" lvl="1" indent="0" hangingPunct="0">
              <a:spcBef>
                <a:spcPts val="0"/>
              </a:spcBef>
              <a:spcAft>
                <a:spcPts val="1440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if </a:t>
            </a:r>
            <a:r>
              <a:rPr lang="en-GB" sz="2000" dirty="0" err="1">
                <a:latin typeface="Courier New" pitchFamily="49"/>
                <a:cs typeface="Tahoma" pitchFamily="2"/>
              </a:rPr>
              <a:t>i</a:t>
            </a:r>
            <a:r>
              <a:rPr lang="en-GB" sz="2000" dirty="0">
                <a:latin typeface="Courier New" pitchFamily="49"/>
                <a:cs typeface="Tahoma" pitchFamily="2"/>
              </a:rPr>
              <a:t> == 3:</a:t>
            </a:r>
          </a:p>
          <a:p>
            <a:pPr marL="0" lvl="2" indent="0" hangingPunct="0">
              <a:spcBef>
                <a:spcPts val="0"/>
              </a:spcBef>
              <a:spcAft>
                <a:spcPts val="1440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	continue</a:t>
            </a:r>
            <a:endParaRPr lang="en-GB" sz="1600" dirty="0">
              <a:latin typeface="Courier New" pitchFamily="49"/>
              <a:cs typeface="Tahoma" pitchFamily="2"/>
            </a:endParaRPr>
          </a:p>
          <a:p>
            <a:pPr marL="0" lvl="1" indent="0" hangingPunct="0">
              <a:spcBef>
                <a:spcPts val="0"/>
              </a:spcBef>
              <a:spcAft>
                <a:spcPts val="1440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print(</a:t>
            </a:r>
            <a:r>
              <a:rPr lang="en-GB" sz="2000" dirty="0" err="1" smtClean="0">
                <a:latin typeface="Courier New" pitchFamily="49"/>
                <a:cs typeface="Tahoma" pitchFamily="2"/>
              </a:rPr>
              <a:t>i</a:t>
            </a:r>
            <a:r>
              <a:rPr lang="en-GB" sz="2000" dirty="0">
                <a:latin typeface="Courier New" pitchFamily="49"/>
                <a:cs typeface="Tahoma" pitchFamily="2"/>
              </a:rPr>
              <a:t>)</a:t>
            </a:r>
          </a:p>
          <a:p>
            <a:pPr lvl="0">
              <a:spcAft>
                <a:spcPts val="1440"/>
              </a:spcAft>
              <a:buSzPct val="45000"/>
              <a:buFont typeface="StarSymbol"/>
              <a:buChar char="●"/>
            </a:pPr>
            <a:r>
              <a:rPr lang="en-GB" sz="2200" dirty="0"/>
              <a:t>Output: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0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1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2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4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Continue Keyword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“Continue Keyword”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In pycharm edu, click File-&gt;New Project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Select Pure Python and replace “untitled” with “sandbox”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Click on create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09520" y="4320000"/>
            <a:ext cx="5226480" cy="326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5154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Always returns </a:t>
            </a:r>
            <a:r>
              <a:rPr lang="en-GB" dirty="0">
                <a:latin typeface="Courier New" pitchFamily="49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urier New" pitchFamily="49"/>
              </a:rPr>
              <a:t>False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Can use </a:t>
            </a:r>
            <a:r>
              <a:rPr lang="en-GB" dirty="0">
                <a:latin typeface="Courier New" pitchFamily="49"/>
              </a:rPr>
              <a:t>not</a:t>
            </a:r>
            <a:r>
              <a:rPr lang="en-GB" dirty="0"/>
              <a:t>, </a:t>
            </a:r>
            <a:r>
              <a:rPr lang="en-GB" dirty="0">
                <a:latin typeface="Courier New" pitchFamily="49"/>
              </a:rPr>
              <a:t>and</a:t>
            </a:r>
            <a:r>
              <a:rPr lang="en-GB" dirty="0"/>
              <a:t> </a:t>
            </a:r>
            <a:r>
              <a:rPr lang="en-GB" dirty="0" err="1"/>
              <a:t>and</a:t>
            </a:r>
            <a:r>
              <a:rPr lang="en-GB" dirty="0"/>
              <a:t> </a:t>
            </a:r>
            <a:r>
              <a:rPr lang="en-GB" dirty="0">
                <a:latin typeface="Courier New" pitchFamily="49"/>
              </a:rPr>
              <a:t>or</a:t>
            </a:r>
            <a:r>
              <a:rPr lang="en-GB" dirty="0"/>
              <a:t> to combine operators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None/>
            </a:pPr>
            <a:r>
              <a:rPr lang="en-GB" sz="2800" dirty="0">
                <a:latin typeface="Courier New" pitchFamily="49"/>
                <a:cs typeface="Tahoma" pitchFamily="2"/>
              </a:rPr>
              <a:t>not </a:t>
            </a:r>
            <a:r>
              <a:rPr lang="en-GB" sz="2800" dirty="0">
                <a:latin typeface="Arial" pitchFamily="34"/>
                <a:cs typeface="Tahoma" pitchFamily="2"/>
              </a:rPr>
              <a:t>– will invert the comparison, i.e. if comparison is </a:t>
            </a:r>
            <a:r>
              <a:rPr lang="en-GB" sz="2800" dirty="0">
                <a:latin typeface="Courier New" pitchFamily="49"/>
                <a:cs typeface="Tahoma" pitchFamily="2"/>
              </a:rPr>
              <a:t>True</a:t>
            </a:r>
            <a:r>
              <a:rPr lang="en-GB" sz="2800" dirty="0">
                <a:latin typeface="Arial" pitchFamily="34"/>
                <a:cs typeface="Tahoma" pitchFamily="2"/>
              </a:rPr>
              <a:t> it will return </a:t>
            </a:r>
            <a:r>
              <a:rPr lang="en-GB" sz="2800" dirty="0">
                <a:latin typeface="Courier New" pitchFamily="49"/>
                <a:cs typeface="Tahoma" pitchFamily="2"/>
              </a:rPr>
              <a:t>False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None/>
            </a:pPr>
            <a:r>
              <a:rPr lang="en-GB" sz="2800" dirty="0">
                <a:latin typeface="Courier New" pitchFamily="49"/>
                <a:cs typeface="Tahoma" pitchFamily="2"/>
              </a:rPr>
              <a:t>and</a:t>
            </a:r>
            <a:r>
              <a:rPr lang="en-GB" sz="2800" dirty="0">
                <a:latin typeface="Albany" pitchFamily="18"/>
                <a:cs typeface="Tahoma" pitchFamily="2"/>
              </a:rPr>
              <a:t> – will return </a:t>
            </a:r>
            <a:r>
              <a:rPr lang="en-GB" sz="2800" dirty="0">
                <a:latin typeface="Courier New" pitchFamily="49"/>
                <a:cs typeface="Tahoma" pitchFamily="2"/>
              </a:rPr>
              <a:t>True</a:t>
            </a:r>
            <a:r>
              <a:rPr lang="en-GB" sz="2800" dirty="0">
                <a:latin typeface="Albany" pitchFamily="18"/>
                <a:cs typeface="Tahoma" pitchFamily="2"/>
              </a:rPr>
              <a:t> if all comparisons return </a:t>
            </a:r>
            <a:r>
              <a:rPr lang="en-GB" sz="2800" dirty="0">
                <a:latin typeface="Courier New" pitchFamily="49"/>
                <a:cs typeface="Tahoma" pitchFamily="2"/>
              </a:rPr>
              <a:t>True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None/>
            </a:pPr>
            <a:r>
              <a:rPr lang="en-GB" sz="2800" dirty="0">
                <a:latin typeface="Courier New" pitchFamily="49"/>
                <a:cs typeface="Tahoma" pitchFamily="2"/>
              </a:rPr>
              <a:t>or</a:t>
            </a:r>
            <a:r>
              <a:rPr lang="en-GB" sz="2800" dirty="0">
                <a:latin typeface="Albany" pitchFamily="18"/>
                <a:cs typeface="Tahoma" pitchFamily="2"/>
              </a:rPr>
              <a:t> – will return </a:t>
            </a:r>
            <a:r>
              <a:rPr lang="en-GB" sz="2800" dirty="0">
                <a:latin typeface="Courier New" pitchFamily="49"/>
                <a:cs typeface="Tahoma" pitchFamily="2"/>
              </a:rPr>
              <a:t>True</a:t>
            </a:r>
            <a:r>
              <a:rPr lang="en-GB" sz="2800" dirty="0">
                <a:latin typeface="Albany" pitchFamily="18"/>
                <a:cs typeface="Tahoma" pitchFamily="2"/>
              </a:rPr>
              <a:t> if any comparison returns </a:t>
            </a:r>
            <a:r>
              <a:rPr lang="en-GB" sz="2800" dirty="0">
                <a:latin typeface="Courier New" pitchFamily="49"/>
                <a:cs typeface="Tahoma" pitchFamily="2"/>
              </a:rPr>
              <a:t>True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2706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Right click on “Sandbox” and click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New →  Directory</a:t>
            </a:r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Enter “Temperatures” as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68680" y="3042360"/>
            <a:ext cx="4791240" cy="250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2706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Right click on “Temperatures” and select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New → Python File</a:t>
            </a:r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Enter “temperatures” as the file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04000" y="3096000"/>
            <a:ext cx="4705200" cy="226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5162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Copy the contents of the temperatures.py file to this new file.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The contents of this file contain a list of temperatures recorded in three different locations.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The format of each entry in the list is: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/>
              <a:t>timestamp,chicken_temp,barn_temp,greenhouse_temp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Complete the activities listed at the end of the file (i.e. add code to the file to complete the activities)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To run your python script: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Right-click anywhere within your file and select: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Run “temperatures”</a:t>
            </a:r>
          </a:p>
          <a:p>
            <a:pPr lvl="0">
              <a:buSzPct val="45000"/>
              <a:buFont typeface="StarSymbol"/>
              <a:buChar char="●"/>
            </a:pP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4000" y="4176000"/>
            <a:ext cx="8687520" cy="36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Can be visualised as truth tables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>
                <a:latin typeface="Courier New" pitchFamily="49"/>
              </a:rPr>
              <a:t>And</a:t>
            </a:r>
          </a:p>
          <a:p>
            <a:pPr lvl="0">
              <a:buSzPct val="45000"/>
              <a:buFont typeface="StarSymbol"/>
              <a:buChar char="●"/>
            </a:pPr>
            <a:endParaRPr lang="en-GB"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en-GB"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GB">
                <a:latin typeface="Courier New" pitchFamily="49"/>
              </a:rPr>
              <a:t>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27280" y="4923000"/>
          <a:ext cx="5075640" cy="1463040"/>
        </p:xfrm>
        <a:graphic>
          <a:graphicData uri="http://schemas.openxmlformats.org/drawingml/2006/table">
            <a:tbl>
              <a:tblPr/>
              <a:tblGrid>
                <a:gridCol w="1268640">
                  <a:extLst>
                    <a:ext uri="{9D8B030D-6E8A-4147-A177-3AD203B41FA5}">
                      <a16:colId xmlns:a16="http://schemas.microsoft.com/office/drawing/2014/main" val="3942895002"/>
                    </a:ext>
                  </a:extLst>
                </a:gridCol>
                <a:gridCol w="1268640">
                  <a:extLst>
                    <a:ext uri="{9D8B030D-6E8A-4147-A177-3AD203B41FA5}">
                      <a16:colId xmlns:a16="http://schemas.microsoft.com/office/drawing/2014/main" val="1216207714"/>
                    </a:ext>
                  </a:extLst>
                </a:gridCol>
                <a:gridCol w="1268640">
                  <a:extLst>
                    <a:ext uri="{9D8B030D-6E8A-4147-A177-3AD203B41FA5}">
                      <a16:colId xmlns:a16="http://schemas.microsoft.com/office/drawing/2014/main" val="1795682493"/>
                    </a:ext>
                  </a:extLst>
                </a:gridCol>
                <a:gridCol w="1269720">
                  <a:extLst>
                    <a:ext uri="{9D8B030D-6E8A-4147-A177-3AD203B41FA5}">
                      <a16:colId xmlns:a16="http://schemas.microsoft.com/office/drawing/2014/main" val="2917739152"/>
                    </a:ext>
                  </a:extLst>
                </a:gridCol>
              </a:tblGrid>
              <a:tr h="343440">
                <a:tc rowSpan="2" gridSpan="2"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GB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84102"/>
                  </a:ext>
                </a:extLst>
              </a:tr>
              <a:tr h="34344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757139"/>
                  </a:ext>
                </a:extLst>
              </a:tr>
              <a:tr h="34344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4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41308"/>
                  </a:ext>
                </a:extLst>
              </a:tr>
              <a:tr h="3434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3798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86239" y="3043440"/>
          <a:ext cx="5075640" cy="1463040"/>
        </p:xfrm>
        <a:graphic>
          <a:graphicData uri="http://schemas.openxmlformats.org/drawingml/2006/table">
            <a:tbl>
              <a:tblPr/>
              <a:tblGrid>
                <a:gridCol w="1268640">
                  <a:extLst>
                    <a:ext uri="{9D8B030D-6E8A-4147-A177-3AD203B41FA5}">
                      <a16:colId xmlns:a16="http://schemas.microsoft.com/office/drawing/2014/main" val="1646688287"/>
                    </a:ext>
                  </a:extLst>
                </a:gridCol>
                <a:gridCol w="1268640">
                  <a:extLst>
                    <a:ext uri="{9D8B030D-6E8A-4147-A177-3AD203B41FA5}">
                      <a16:colId xmlns:a16="http://schemas.microsoft.com/office/drawing/2014/main" val="4017461045"/>
                    </a:ext>
                  </a:extLst>
                </a:gridCol>
                <a:gridCol w="1268640">
                  <a:extLst>
                    <a:ext uri="{9D8B030D-6E8A-4147-A177-3AD203B41FA5}">
                      <a16:colId xmlns:a16="http://schemas.microsoft.com/office/drawing/2014/main" val="3905275102"/>
                    </a:ext>
                  </a:extLst>
                </a:gridCol>
                <a:gridCol w="1269720">
                  <a:extLst>
                    <a:ext uri="{9D8B030D-6E8A-4147-A177-3AD203B41FA5}">
                      <a16:colId xmlns:a16="http://schemas.microsoft.com/office/drawing/2014/main" val="2893683495"/>
                    </a:ext>
                  </a:extLst>
                </a:gridCol>
              </a:tblGrid>
              <a:tr h="343440">
                <a:tc rowSpan="2" gridSpan="2"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GB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9376"/>
                  </a:ext>
                </a:extLst>
              </a:tr>
              <a:tr h="34344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353100"/>
                  </a:ext>
                </a:extLst>
              </a:tr>
              <a:tr h="34344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4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37974"/>
                  </a:ext>
                </a:extLst>
              </a:tr>
              <a:tr h="3434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149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Example</a:t>
            </a:r>
          </a:p>
          <a:p>
            <a:pPr lvl="0">
              <a:buSzPct val="45000"/>
            </a:pPr>
            <a:r>
              <a:rPr lang="en-GB" dirty="0">
                <a:latin typeface="Courier New" pitchFamily="49"/>
              </a:rPr>
              <a:t>name = “John”</a:t>
            </a:r>
          </a:p>
          <a:p>
            <a:pPr lvl="0">
              <a:buSzPct val="45000"/>
            </a:pPr>
            <a:r>
              <a:rPr lang="en-GB" dirty="0">
                <a:latin typeface="Courier New" pitchFamily="49"/>
              </a:rPr>
              <a:t>age = 17</a:t>
            </a:r>
          </a:p>
          <a:p>
            <a:pPr lvl="0">
              <a:buSzPct val="45000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the value of:</a:t>
            </a:r>
          </a:p>
          <a:p>
            <a:pPr lvl="0">
              <a:buSzPct val="45000"/>
            </a:pPr>
            <a:r>
              <a:rPr lang="en-GB" sz="2800" dirty="0">
                <a:latin typeface="Courier New" pitchFamily="49"/>
              </a:rPr>
              <a:t>answer = name == “John” and age ==  17</a:t>
            </a:r>
          </a:p>
        </p:txBody>
      </p:sp>
      <p:sp>
        <p:nvSpPr>
          <p:cNvPr id="4" name="Rectangle 3"/>
          <p:cNvSpPr/>
          <p:nvPr/>
        </p:nvSpPr>
        <p:spPr>
          <a:xfrm>
            <a:off x="2542178" y="4595760"/>
            <a:ext cx="3168000" cy="360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0076" y="5370660"/>
            <a:ext cx="642600" cy="34668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4643628" y="4997544"/>
            <a:ext cx="288000" cy="3405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1218" y="4595760"/>
            <a:ext cx="2304000" cy="503999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92160" y="5370660"/>
            <a:ext cx="642600" cy="34668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9" name="Straight Connector 8"/>
          <p:cNvSpPr/>
          <p:nvPr/>
        </p:nvSpPr>
        <p:spPr>
          <a:xfrm flipH="1">
            <a:off x="7613460" y="5086579"/>
            <a:ext cx="504001" cy="3013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58219"/>
              </p:ext>
            </p:extLst>
          </p:nvPr>
        </p:nvGraphicFramePr>
        <p:xfrm>
          <a:off x="503999" y="5435280"/>
          <a:ext cx="3531553" cy="1700280"/>
        </p:xfrm>
        <a:graphic>
          <a:graphicData uri="http://schemas.openxmlformats.org/drawingml/2006/table">
            <a:tbl>
              <a:tblPr/>
              <a:tblGrid>
                <a:gridCol w="831599">
                  <a:extLst>
                    <a:ext uri="{9D8B030D-6E8A-4147-A177-3AD203B41FA5}">
                      <a16:colId xmlns:a16="http://schemas.microsoft.com/office/drawing/2014/main" val="610882439"/>
                    </a:ext>
                  </a:extLst>
                </a:gridCol>
                <a:gridCol w="831599">
                  <a:extLst>
                    <a:ext uri="{9D8B030D-6E8A-4147-A177-3AD203B41FA5}">
                      <a16:colId xmlns:a16="http://schemas.microsoft.com/office/drawing/2014/main" val="1235985429"/>
                    </a:ext>
                  </a:extLst>
                </a:gridCol>
                <a:gridCol w="831599">
                  <a:extLst>
                    <a:ext uri="{9D8B030D-6E8A-4147-A177-3AD203B41FA5}">
                      <a16:colId xmlns:a16="http://schemas.microsoft.com/office/drawing/2014/main" val="2639760738"/>
                    </a:ext>
                  </a:extLst>
                </a:gridCol>
                <a:gridCol w="1036756">
                  <a:extLst>
                    <a:ext uri="{9D8B030D-6E8A-4147-A177-3AD203B41FA5}">
                      <a16:colId xmlns:a16="http://schemas.microsoft.com/office/drawing/2014/main" val="2611116852"/>
                    </a:ext>
                  </a:extLst>
                </a:gridCol>
              </a:tblGrid>
              <a:tr h="328680">
                <a:tc rowSpan="2" gridSpan="2"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GB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en-GB" sz="12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01704"/>
                  </a:ext>
                </a:extLst>
              </a:tr>
              <a:tr h="32868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9233"/>
                  </a:ext>
                </a:extLst>
              </a:tr>
              <a:tr h="31500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1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13657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404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8000" y="5976000"/>
            <a:ext cx="1639439" cy="35892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 </a:t>
            </a:r>
            <a:r>
              <a:rPr lang="en-GB" sz="18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Arial" pitchFamily="2"/>
              </a:rPr>
              <a:t>and</a:t>
            </a: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True</a:t>
            </a:r>
          </a:p>
        </p:txBody>
      </p:sp>
      <p:sp>
        <p:nvSpPr>
          <p:cNvPr id="12" name="Straight Connector 11"/>
          <p:cNvSpPr/>
          <p:nvPr/>
        </p:nvSpPr>
        <p:spPr>
          <a:xfrm>
            <a:off x="5415120" y="5717340"/>
            <a:ext cx="344880" cy="2586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H="1">
            <a:off x="7056000" y="5717340"/>
            <a:ext cx="356448" cy="2586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0216" y="4595760"/>
            <a:ext cx="792000" cy="360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6368448" y="4955760"/>
            <a:ext cx="111552" cy="10202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59424" y="6177420"/>
            <a:ext cx="720000" cy="216000"/>
          </a:xfrm>
          <a:prstGeom prst="rect">
            <a:avLst/>
          </a:prstGeom>
          <a:noFill/>
          <a:ln w="0">
            <a:solidFill>
              <a:srgbClr val="FF3333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“Boolean Operators”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 - Order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2192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Operators are not evaluated left to right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The order is: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800" dirty="0" smtClean="0">
                <a:latin typeface="Courier New" pitchFamily="49"/>
                <a:cs typeface="Tahoma" pitchFamily="2"/>
              </a:rPr>
              <a:t>not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600" dirty="0" smtClean="0">
                <a:latin typeface="Courier New" pitchFamily="49"/>
                <a:cs typeface="Tahoma" pitchFamily="2"/>
              </a:rPr>
              <a:t>and</a:t>
            </a:r>
            <a:endParaRPr lang="en-GB" sz="2600" dirty="0">
              <a:latin typeface="Courier New" pitchFamily="49"/>
              <a:cs typeface="Tahoma" pitchFamily="2"/>
            </a:endParaRP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800" dirty="0">
                <a:latin typeface="Courier New" pitchFamily="49"/>
                <a:cs typeface="Tahoma" pitchFamily="2"/>
              </a:rPr>
              <a:t>or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We can use parenthesis () to change order (i.e. operators in parenthesis are evaluated first)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 - Order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3156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Example</a:t>
            </a:r>
          </a:p>
          <a:p>
            <a:pPr lvl="0">
              <a:buSzPct val="45000"/>
            </a:pPr>
            <a:r>
              <a:rPr lang="en-GB" dirty="0">
                <a:latin typeface="Courier New" pitchFamily="49"/>
              </a:rPr>
              <a:t>age = 23</a:t>
            </a:r>
          </a:p>
          <a:p>
            <a:pPr lvl="0">
              <a:buSzPct val="45000"/>
            </a:pPr>
            <a:r>
              <a:rPr lang="en-GB" dirty="0">
                <a:latin typeface="Courier New" pitchFamily="49"/>
              </a:rPr>
              <a:t>name = “Fred”</a:t>
            </a:r>
          </a:p>
          <a:p>
            <a:pPr lvl="0">
              <a:buSzPct val="45000"/>
            </a:pPr>
            <a:r>
              <a:rPr lang="en-GB" dirty="0" err="1">
                <a:latin typeface="Courier New" pitchFamily="49"/>
              </a:rPr>
              <a:t>fav_col</a:t>
            </a:r>
            <a:r>
              <a:rPr lang="en-GB" dirty="0">
                <a:latin typeface="Courier New" pitchFamily="49"/>
              </a:rPr>
              <a:t> = “red”</a:t>
            </a:r>
          </a:p>
          <a:p>
            <a:pPr lvl="0">
              <a:buSzPct val="45000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will answer be</a:t>
            </a:r>
            <a:r>
              <a:rPr lang="en-GB" dirty="0">
                <a:latin typeface="Courier New" pitchFamily="49"/>
              </a:rPr>
              <a:t>:</a:t>
            </a:r>
          </a:p>
          <a:p>
            <a:pPr lvl="0">
              <a:buSzPct val="45000"/>
            </a:pPr>
            <a:r>
              <a:rPr lang="en-GB" sz="1800" dirty="0">
                <a:latin typeface="Courier New" pitchFamily="49"/>
              </a:rPr>
              <a:t>answer = name == "Tom" or not </a:t>
            </a:r>
            <a:r>
              <a:rPr lang="en-GB" sz="1800" dirty="0" err="1">
                <a:latin typeface="Courier New" pitchFamily="49"/>
              </a:rPr>
              <a:t>fav_col</a:t>
            </a:r>
            <a:r>
              <a:rPr lang="en-GB" sz="1800" dirty="0">
                <a:latin typeface="Courier New" pitchFamily="49"/>
              </a:rPr>
              <a:t> == "red" and age == 24</a:t>
            </a:r>
          </a:p>
          <a:p>
            <a:pPr lvl="0">
              <a:buSzPct val="45000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what will answer2 be: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600" dirty="0">
                <a:latin typeface="Courier New" pitchFamily="49"/>
              </a:rPr>
              <a:t>answer2 = name == "Tom" or not (</a:t>
            </a:r>
            <a:r>
              <a:rPr lang="en-GB" sz="1600" dirty="0" err="1">
                <a:latin typeface="Courier New" pitchFamily="49"/>
              </a:rPr>
              <a:t>fav_col</a:t>
            </a:r>
            <a:r>
              <a:rPr lang="en-GB" sz="1600" dirty="0">
                <a:latin typeface="Courier New" pitchFamily="49"/>
              </a:rPr>
              <a:t> == "red" and age == 24)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“Boolean </a:t>
            </a:r>
            <a:r>
              <a:rPr lang="en-GB" dirty="0" err="1"/>
              <a:t>opeerators</a:t>
            </a:r>
            <a:r>
              <a:rPr lang="en-GB" dirty="0"/>
              <a:t> order”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yt-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1247</Words>
  <Application>Microsoft Office PowerPoint</Application>
  <PresentationFormat>Custom</PresentationFormat>
  <Paragraphs>376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 Unicode MS</vt:lpstr>
      <vt:lpstr>Microsoft YaHei</vt:lpstr>
      <vt:lpstr>Albany</vt:lpstr>
      <vt:lpstr>Arial</vt:lpstr>
      <vt:lpstr>Calibri</vt:lpstr>
      <vt:lpstr>Courier New</vt:lpstr>
      <vt:lpstr>Lucida Sans Unicode</vt:lpstr>
      <vt:lpstr>StarSymbol</vt:lpstr>
      <vt:lpstr>Tahoma</vt:lpstr>
      <vt:lpstr>Times New Roman</vt:lpstr>
      <vt:lpstr>Default</vt:lpstr>
      <vt:lpstr>water</vt:lpstr>
      <vt:lpstr>lyt-blackandwhite</vt:lpstr>
      <vt:lpstr>Hackspace Python</vt:lpstr>
      <vt:lpstr>Boolean Operators</vt:lpstr>
      <vt:lpstr>Boolean Operators</vt:lpstr>
      <vt:lpstr>Boolean Operators</vt:lpstr>
      <vt:lpstr>Boolean Operators</vt:lpstr>
      <vt:lpstr>Boolean Operators</vt:lpstr>
      <vt:lpstr>Boolean Operators - Order</vt:lpstr>
      <vt:lpstr>Boolean Operators - Order</vt:lpstr>
      <vt:lpstr>Boolean Operators</vt:lpstr>
      <vt:lpstr>If operator</vt:lpstr>
      <vt:lpstr>If operator</vt:lpstr>
      <vt:lpstr>If, elif, else</vt:lpstr>
      <vt:lpstr>If, elif, else</vt:lpstr>
      <vt:lpstr>If, elif, else</vt:lpstr>
      <vt:lpstr>Range function</vt:lpstr>
      <vt:lpstr>For Loops</vt:lpstr>
      <vt:lpstr>For Loops</vt:lpstr>
      <vt:lpstr>For loops</vt:lpstr>
      <vt:lpstr>For loops and Strings</vt:lpstr>
      <vt:lpstr>For Loops and Strings</vt:lpstr>
      <vt:lpstr>While Loops</vt:lpstr>
      <vt:lpstr>While Loops</vt:lpstr>
      <vt:lpstr>While Loops</vt:lpstr>
      <vt:lpstr>Loop forever</vt:lpstr>
      <vt:lpstr>Break Keyword</vt:lpstr>
      <vt:lpstr>Break Keyword</vt:lpstr>
      <vt:lpstr>Continue Keyword</vt:lpstr>
      <vt:lpstr>Continue Keyword</vt:lpstr>
      <vt:lpstr>Activity</vt:lpstr>
      <vt:lpstr>Activity</vt:lpstr>
      <vt:lpstr>Activity</vt:lpstr>
      <vt:lpstr>Activity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Hackspace Python</dc:title>
  <dc:creator>coder sparks</dc:creator>
  <cp:lastModifiedBy>Andy J</cp:lastModifiedBy>
  <cp:revision>17</cp:revision>
  <dcterms:created xsi:type="dcterms:W3CDTF">2016-02-14T10:25:52Z</dcterms:created>
  <dcterms:modified xsi:type="dcterms:W3CDTF">2016-02-15T19:22:09Z</dcterms:modified>
</cp:coreProperties>
</file>