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67"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C623B24-1807-466D-B784-5D7366B0E704}" type="datetimeFigureOut">
              <a:rPr lang="en-GB" smtClean="0"/>
              <a:t>13/03/2016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271705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C623B24-1807-466D-B784-5D7366B0E704}" type="datetimeFigureOut">
              <a:rPr lang="en-GB" smtClean="0"/>
              <a:t>13/03/2016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218612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C623B24-1807-466D-B784-5D7366B0E704}" type="datetimeFigureOut">
              <a:rPr lang="en-GB" smtClean="0"/>
              <a:t>13/03/2016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375640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C623B24-1807-466D-B784-5D7366B0E704}" type="datetimeFigureOut">
              <a:rPr lang="en-GB" smtClean="0"/>
              <a:t>13/03/2016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32786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623B24-1807-466D-B784-5D7366B0E704}" type="datetimeFigureOut">
              <a:rPr lang="en-GB" smtClean="0"/>
              <a:t>13/03/2016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176601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C623B24-1807-466D-B784-5D7366B0E704}" type="datetimeFigureOut">
              <a:rPr lang="en-GB" smtClean="0"/>
              <a:t>13/03/2016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107266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C623B24-1807-466D-B784-5D7366B0E704}" type="datetimeFigureOut">
              <a:rPr lang="en-GB" smtClean="0"/>
              <a:t>13/03/2016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120665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C623B24-1807-466D-B784-5D7366B0E704}" type="datetimeFigureOut">
              <a:rPr lang="en-GB" smtClean="0"/>
              <a:t>13/03/2016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211395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23B24-1807-466D-B784-5D7366B0E704}" type="datetimeFigureOut">
              <a:rPr lang="en-GB" smtClean="0"/>
              <a:t>13/03/2016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284306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23B24-1807-466D-B784-5D7366B0E704}" type="datetimeFigureOut">
              <a:rPr lang="en-GB" smtClean="0"/>
              <a:t>13/03/2016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236821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23B24-1807-466D-B784-5D7366B0E704}" type="datetimeFigureOut">
              <a:rPr lang="en-GB" smtClean="0"/>
              <a:t>13/03/2016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FA5AEE-BEA7-4DC2-B5B7-B2F684264168}" type="slidenum">
              <a:rPr lang="en-GB" smtClean="0"/>
              <a:t>‹#›</a:t>
            </a:fld>
            <a:endParaRPr lang="en-GB"/>
          </a:p>
        </p:txBody>
      </p:sp>
    </p:spTree>
    <p:extLst>
      <p:ext uri="{BB962C8B-B14F-4D97-AF65-F5344CB8AC3E}">
        <p14:creationId xmlns:p14="http://schemas.microsoft.com/office/powerpoint/2010/main" val="370552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23B24-1807-466D-B784-5D7366B0E704}" type="datetimeFigureOut">
              <a:rPr lang="en-GB" smtClean="0"/>
              <a:t>13/03/2016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A5AEE-BEA7-4DC2-B5B7-B2F684264168}" type="slidenum">
              <a:rPr lang="en-GB" smtClean="0"/>
              <a:t>‹#›</a:t>
            </a:fld>
            <a:endParaRPr lang="en-GB"/>
          </a:p>
        </p:txBody>
      </p:sp>
    </p:spTree>
    <p:extLst>
      <p:ext uri="{BB962C8B-B14F-4D97-AF65-F5344CB8AC3E}">
        <p14:creationId xmlns:p14="http://schemas.microsoft.com/office/powerpoint/2010/main" val="374681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Classes and Objects </a:t>
            </a:r>
          </a:p>
        </p:txBody>
      </p:sp>
      <p:sp>
        <p:nvSpPr>
          <p:cNvPr id="3" name="Subtitle 2"/>
          <p:cNvSpPr>
            <a:spLocks noGrp="1"/>
          </p:cNvSpPr>
          <p:nvPr>
            <p:ph type="subTitle" idx="1"/>
          </p:nvPr>
        </p:nvSpPr>
        <p:spPr/>
        <p:txBody>
          <a:bodyPr/>
          <a:lstStyle/>
          <a:p>
            <a:r>
              <a:rPr lang="en-GB" dirty="0"/>
              <a:t>Cheltenham Hackspace Python Course</a:t>
            </a:r>
          </a:p>
          <a:p>
            <a:r>
              <a:rPr lang="en-GB" dirty="0"/>
              <a:t>Week 7</a:t>
            </a:r>
          </a:p>
        </p:txBody>
      </p:sp>
    </p:spTree>
    <p:extLst>
      <p:ext uri="{BB962C8B-B14F-4D97-AF65-F5344CB8AC3E}">
        <p14:creationId xmlns:p14="http://schemas.microsoft.com/office/powerpoint/2010/main" val="348814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a:t>
            </a:r>
          </a:p>
        </p:txBody>
      </p:sp>
      <p:sp>
        <p:nvSpPr>
          <p:cNvPr id="3" name="Content Placeholder 2"/>
          <p:cNvSpPr>
            <a:spLocks noGrp="1"/>
          </p:cNvSpPr>
          <p:nvPr>
            <p:ph idx="1"/>
          </p:nvPr>
        </p:nvSpPr>
        <p:spPr/>
        <p:txBody>
          <a:bodyPr/>
          <a:lstStyle/>
          <a:p>
            <a:r>
              <a:rPr lang="en-GB" dirty="0"/>
              <a:t>Dog and Jack Russell Terriers are not </a:t>
            </a:r>
            <a:r>
              <a:rPr lang="en-GB" b="1" dirty="0"/>
              <a:t>real</a:t>
            </a:r>
            <a:r>
              <a:rPr lang="en-GB" dirty="0"/>
              <a:t> things they are just words that we attach to instances of things that share </a:t>
            </a:r>
            <a:r>
              <a:rPr lang="en-GB" b="1" dirty="0"/>
              <a:t>common features</a:t>
            </a:r>
            <a:r>
              <a:rPr lang="en-GB" dirty="0"/>
              <a:t>. They are </a:t>
            </a:r>
            <a:r>
              <a:rPr lang="en-GB" b="1" dirty="0"/>
              <a:t>abstractions</a:t>
            </a:r>
            <a:r>
              <a:rPr lang="en-GB" dirty="0"/>
              <a:t> that allow us to </a:t>
            </a:r>
            <a:r>
              <a:rPr lang="en-GB" b="1" dirty="0"/>
              <a:t>model</a:t>
            </a:r>
            <a:r>
              <a:rPr lang="en-GB" dirty="0"/>
              <a:t> the world.</a:t>
            </a:r>
          </a:p>
          <a:p>
            <a:r>
              <a:rPr lang="en-GB" dirty="0"/>
              <a:t>Fido, Skip and Rover are </a:t>
            </a:r>
            <a:r>
              <a:rPr lang="en-GB" b="1" dirty="0"/>
              <a:t>instances</a:t>
            </a:r>
            <a:r>
              <a:rPr lang="en-GB" dirty="0"/>
              <a:t> of Jack Russel Terriers (and more generically dogs). They are </a:t>
            </a:r>
            <a:r>
              <a:rPr lang="en-GB" b="1" dirty="0"/>
              <a:t>concrete entities </a:t>
            </a:r>
            <a:r>
              <a:rPr lang="en-GB" dirty="0"/>
              <a:t>that we can interact with in the real world.</a:t>
            </a:r>
          </a:p>
          <a:p>
            <a:r>
              <a:rPr lang="en-GB" dirty="0"/>
              <a:t>In OO terms:</a:t>
            </a:r>
          </a:p>
          <a:p>
            <a:pPr lvl="1"/>
            <a:r>
              <a:rPr lang="en-GB" dirty="0"/>
              <a:t>Dog and Jack Russell Terriers are </a:t>
            </a:r>
            <a:r>
              <a:rPr lang="en-GB" b="1" dirty="0"/>
              <a:t>classes</a:t>
            </a:r>
          </a:p>
          <a:p>
            <a:pPr lvl="1"/>
            <a:r>
              <a:rPr lang="en-GB" dirty="0"/>
              <a:t>Fido, Skip and Rover are </a:t>
            </a:r>
            <a:r>
              <a:rPr lang="en-GB" b="1" dirty="0"/>
              <a:t>objects.</a:t>
            </a:r>
          </a:p>
        </p:txBody>
      </p:sp>
    </p:spTree>
    <p:extLst>
      <p:ext uri="{BB962C8B-B14F-4D97-AF65-F5344CB8AC3E}">
        <p14:creationId xmlns:p14="http://schemas.microsoft.com/office/powerpoint/2010/main" val="22618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 - code</a:t>
            </a:r>
          </a:p>
        </p:txBody>
      </p:sp>
      <p:sp>
        <p:nvSpPr>
          <p:cNvPr id="3" name="Content Placeholder 2"/>
          <p:cNvSpPr>
            <a:spLocks noGrp="1"/>
          </p:cNvSpPr>
          <p:nvPr>
            <p:ph idx="1"/>
          </p:nvPr>
        </p:nvSpPr>
        <p:spPr>
          <a:xfrm>
            <a:off x="838200" y="1825625"/>
            <a:ext cx="10897998" cy="4351338"/>
          </a:xfrm>
        </p:spPr>
        <p:txBody>
          <a:bodyPr numCol="2">
            <a:normAutofit/>
          </a:bodyPr>
          <a:lstStyle/>
          <a:p>
            <a:r>
              <a:rPr lang="en-GB" dirty="0">
                <a:latin typeface="Courier New" panose="02070309020205020404" pitchFamily="49" charset="0"/>
                <a:cs typeface="Courier New" panose="02070309020205020404" pitchFamily="49" charset="0"/>
              </a:rPr>
              <a:t>Demo</a:t>
            </a:r>
          </a:p>
        </p:txBody>
      </p:sp>
    </p:spTree>
    <p:extLst>
      <p:ext uri="{BB962C8B-B14F-4D97-AF65-F5344CB8AC3E}">
        <p14:creationId xmlns:p14="http://schemas.microsoft.com/office/powerpoint/2010/main" val="243514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 - self</a:t>
            </a:r>
          </a:p>
        </p:txBody>
      </p:sp>
      <p:sp>
        <p:nvSpPr>
          <p:cNvPr id="3" name="Content Placeholder 2"/>
          <p:cNvSpPr>
            <a:spLocks noGrp="1"/>
          </p:cNvSpPr>
          <p:nvPr>
            <p:ph idx="1"/>
          </p:nvPr>
        </p:nvSpPr>
        <p:spPr/>
        <p:txBody>
          <a:bodyPr/>
          <a:lstStyle/>
          <a:p>
            <a:r>
              <a:rPr lang="en-GB" dirty="0"/>
              <a:t>The self key word is </a:t>
            </a:r>
            <a:r>
              <a:rPr lang="en-GB" b="1" i="1" u="sng" dirty="0"/>
              <a:t>always</a:t>
            </a:r>
            <a:r>
              <a:rPr lang="en-GB" b="1" dirty="0"/>
              <a:t> </a:t>
            </a:r>
            <a:r>
              <a:rPr lang="en-GB" dirty="0"/>
              <a:t>the first parameter in a function defined within a class.</a:t>
            </a:r>
          </a:p>
          <a:p>
            <a:r>
              <a:rPr lang="en-GB" dirty="0"/>
              <a:t>This allows the function access to variables stored within the class for example:</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def</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getName</a:t>
            </a:r>
            <a:r>
              <a:rPr lang="en-GB" dirty="0">
                <a:latin typeface="Courier New" panose="02070309020205020404" pitchFamily="49" charset="0"/>
                <a:cs typeface="Courier New" panose="02070309020205020404" pitchFamily="49" charset="0"/>
              </a:rPr>
              <a:t>(self):</a:t>
            </a:r>
          </a:p>
          <a:p>
            <a:pPr marL="457200" lvl="1" indent="0">
              <a:buNone/>
            </a:pPr>
            <a:r>
              <a:rPr lang="en-GB" dirty="0">
                <a:latin typeface="Courier New" panose="02070309020205020404" pitchFamily="49" charset="0"/>
                <a:cs typeface="Courier New" panose="02070309020205020404" pitchFamily="49" charset="0"/>
              </a:rPr>
              <a:t>		return self.name</a:t>
            </a:r>
          </a:p>
          <a:p>
            <a:endParaRPr lang="en-GB" dirty="0">
              <a:latin typeface="Courier New" panose="02070309020205020404" pitchFamily="49" charset="0"/>
              <a:cs typeface="Courier New" panose="02070309020205020404" pitchFamily="49" charset="0"/>
            </a:endParaRPr>
          </a:p>
          <a:p>
            <a:r>
              <a:rPr lang="en-GB" dirty="0"/>
              <a:t>Check for this if your function does not have the desired effect on your variables.</a:t>
            </a:r>
          </a:p>
        </p:txBody>
      </p:sp>
    </p:spTree>
    <p:extLst>
      <p:ext uri="{BB962C8B-B14F-4D97-AF65-F5344CB8AC3E}">
        <p14:creationId xmlns:p14="http://schemas.microsoft.com/office/powerpoint/2010/main" val="35562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 - constructor</a:t>
            </a:r>
          </a:p>
        </p:txBody>
      </p:sp>
      <p:sp>
        <p:nvSpPr>
          <p:cNvPr id="3" name="Content Placeholder 2"/>
          <p:cNvSpPr>
            <a:spLocks noGrp="1"/>
          </p:cNvSpPr>
          <p:nvPr>
            <p:ph idx="1"/>
          </p:nvPr>
        </p:nvSpPr>
        <p:spPr/>
        <p:txBody>
          <a:bodyPr>
            <a:normAutofit/>
          </a:bodyPr>
          <a:lstStyle/>
          <a:p>
            <a:r>
              <a:rPr lang="en-GB" dirty="0"/>
              <a:t>The constructor is called when an object is created. </a:t>
            </a:r>
          </a:p>
          <a:p>
            <a:pPr lvl="1"/>
            <a:r>
              <a:rPr lang="en-GB" dirty="0"/>
              <a:t>This allows configuration of an object at run time</a:t>
            </a:r>
          </a:p>
          <a:p>
            <a:r>
              <a:rPr lang="en-GB" dirty="0"/>
              <a:t>Defined in function </a:t>
            </a:r>
            <a:r>
              <a:rPr lang="en-GB" dirty="0">
                <a:latin typeface="Courier New" panose="02070309020205020404" pitchFamily="49" charset="0"/>
                <a:cs typeface="Courier New" panose="02070309020205020404" pitchFamily="49" charset="0"/>
              </a:rPr>
              <a:t>__</a:t>
            </a:r>
            <a:r>
              <a:rPr lang="en-GB" dirty="0" err="1">
                <a:latin typeface="Courier New" panose="02070309020205020404" pitchFamily="49" charset="0"/>
                <a:cs typeface="Courier New" panose="02070309020205020404" pitchFamily="49" charset="0"/>
              </a:rPr>
              <a:t>init</a:t>
            </a:r>
            <a:r>
              <a:rPr lang="en-GB" dirty="0">
                <a:latin typeface="Courier New" panose="02070309020205020404" pitchFamily="49" charset="0"/>
                <a:cs typeface="Courier New" panose="02070309020205020404" pitchFamily="49" charset="0"/>
              </a:rPr>
              <a:t>__</a:t>
            </a:r>
            <a:r>
              <a:rPr lang="en-GB" dirty="0"/>
              <a:t>, for example:</a:t>
            </a:r>
          </a:p>
          <a:p>
            <a:pPr marL="0" indent="0">
              <a:buNone/>
            </a:pPr>
            <a:r>
              <a:rPr lang="en-GB" dirty="0"/>
              <a:t>	</a:t>
            </a:r>
            <a:r>
              <a:rPr lang="en-GB" dirty="0" err="1">
                <a:latin typeface="Courier New" panose="02070309020205020404" pitchFamily="49" charset="0"/>
                <a:cs typeface="Courier New" panose="02070309020205020404" pitchFamily="49" charset="0"/>
              </a:rPr>
              <a:t>def</a:t>
            </a:r>
            <a:r>
              <a:rPr lang="en-GB" dirty="0">
                <a:latin typeface="Courier New" panose="02070309020205020404" pitchFamily="49" charset="0"/>
                <a:cs typeface="Courier New" panose="02070309020205020404" pitchFamily="49" charset="0"/>
              </a:rPr>
              <a:t> __</a:t>
            </a:r>
            <a:r>
              <a:rPr lang="en-GB" dirty="0" err="1">
                <a:latin typeface="Courier New" panose="02070309020205020404" pitchFamily="49" charset="0"/>
                <a:cs typeface="Courier New" panose="02070309020205020404" pitchFamily="49" charset="0"/>
              </a:rPr>
              <a:t>init</a:t>
            </a:r>
            <a:r>
              <a:rPr lang="en-GB" dirty="0">
                <a:latin typeface="Courier New" panose="02070309020205020404" pitchFamily="49" charset="0"/>
                <a:cs typeface="Courier New" panose="02070309020205020404" pitchFamily="49" charset="0"/>
              </a:rPr>
              <a:t>__(self, colour):</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self.colour</a:t>
            </a:r>
            <a:r>
              <a:rPr lang="en-GB" dirty="0">
                <a:latin typeface="Courier New" panose="02070309020205020404" pitchFamily="49" charset="0"/>
                <a:cs typeface="Courier New" panose="02070309020205020404" pitchFamily="49" charset="0"/>
              </a:rPr>
              <a:t> = colour</a:t>
            </a:r>
          </a:p>
          <a:p>
            <a:r>
              <a:rPr lang="en-GB" dirty="0"/>
              <a:t>This is then called when you create an object, e.g.:</a:t>
            </a:r>
          </a:p>
          <a:p>
            <a:pPr marL="0" indent="0">
              <a:buNone/>
            </a:pPr>
            <a:r>
              <a:rPr lang="en-GB" dirty="0" err="1">
                <a:latin typeface="Courier New" panose="02070309020205020404" pitchFamily="49" charset="0"/>
                <a:cs typeface="Courier New" panose="02070309020205020404" pitchFamily="49" charset="0"/>
              </a:rPr>
              <a:t>black_dog</a:t>
            </a:r>
            <a:r>
              <a:rPr lang="en-GB" dirty="0">
                <a:latin typeface="Courier New" panose="02070309020205020404" pitchFamily="49" charset="0"/>
                <a:cs typeface="Courier New" panose="02070309020205020404" pitchFamily="49" charset="0"/>
              </a:rPr>
              <a:t> = Dog(“black”)</a:t>
            </a:r>
            <a:r>
              <a:rPr lang="en-GB" sz="2000" dirty="0"/>
              <a:t># the colour property of this dog will be “black”</a:t>
            </a:r>
            <a:endParaRPr lang="en-GB" dirty="0"/>
          </a:p>
          <a:p>
            <a:pPr marL="0" indent="0">
              <a:buNone/>
            </a:pPr>
            <a:r>
              <a:rPr lang="en-GB" dirty="0" err="1">
                <a:latin typeface="Courier New" panose="02070309020205020404" pitchFamily="49" charset="0"/>
                <a:cs typeface="Courier New" panose="02070309020205020404" pitchFamily="49" charset="0"/>
              </a:rPr>
              <a:t>white_dog</a:t>
            </a:r>
            <a:r>
              <a:rPr lang="en-GB" dirty="0">
                <a:latin typeface="Courier New" panose="02070309020205020404" pitchFamily="49" charset="0"/>
                <a:cs typeface="Courier New" panose="02070309020205020404" pitchFamily="49" charset="0"/>
              </a:rPr>
              <a:t> = Dog(“white</a:t>
            </a:r>
            <a:r>
              <a:rPr lang="en-GB" sz="2400" dirty="0">
                <a:latin typeface="Courier New" panose="02070309020205020404" pitchFamily="49" charset="0"/>
                <a:cs typeface="Courier New" panose="02070309020205020404" pitchFamily="49" charset="0"/>
              </a:rPr>
              <a:t>”)</a:t>
            </a:r>
            <a:r>
              <a:rPr lang="en-GB" sz="2000" dirty="0"/>
              <a:t># the colour property of this dog will be “white”</a:t>
            </a:r>
            <a:endParaRPr lang="en-GB" dirty="0"/>
          </a:p>
        </p:txBody>
      </p:sp>
    </p:spTree>
    <p:extLst>
      <p:ext uri="{BB962C8B-B14F-4D97-AF65-F5344CB8AC3E}">
        <p14:creationId xmlns:p14="http://schemas.microsoft.com/office/powerpoint/2010/main" val="425892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 - exercise</a:t>
            </a:r>
          </a:p>
        </p:txBody>
      </p:sp>
      <p:sp>
        <p:nvSpPr>
          <p:cNvPr id="3" name="Content Placeholder 2"/>
          <p:cNvSpPr>
            <a:spLocks noGrp="1"/>
          </p:cNvSpPr>
          <p:nvPr>
            <p:ph idx="1"/>
          </p:nvPr>
        </p:nvSpPr>
        <p:spPr/>
        <p:txBody>
          <a:bodyPr/>
          <a:lstStyle/>
          <a:p>
            <a:r>
              <a:rPr lang="en-GB" dirty="0"/>
              <a:t>Complete the exercises within </a:t>
            </a:r>
            <a:r>
              <a:rPr lang="en-GB" dirty="0" err="1"/>
              <a:t>PyCharm</a:t>
            </a:r>
            <a:r>
              <a:rPr lang="en-GB" dirty="0"/>
              <a:t> Edu for “Classes and objects”</a:t>
            </a:r>
          </a:p>
          <a:p>
            <a:r>
              <a:rPr lang="en-GB" dirty="0"/>
              <a:t>As an extra, create the classes that could be used for a fictional vehicle hire company.</a:t>
            </a:r>
          </a:p>
          <a:p>
            <a:pPr lvl="1"/>
            <a:r>
              <a:rPr lang="en-GB" dirty="0"/>
              <a:t>Consider:</a:t>
            </a:r>
          </a:p>
          <a:p>
            <a:pPr lvl="2"/>
            <a:r>
              <a:rPr lang="en-GB" dirty="0"/>
              <a:t>Using inheritance to give a base class</a:t>
            </a:r>
          </a:p>
          <a:p>
            <a:pPr lvl="2"/>
            <a:r>
              <a:rPr lang="en-GB" dirty="0"/>
              <a:t>Setting properties as high up the inheritance as possible – Override them as required</a:t>
            </a:r>
          </a:p>
          <a:p>
            <a:pPr lvl="2"/>
            <a:r>
              <a:rPr lang="en-GB" dirty="0"/>
              <a:t>The classes must cover different types of vehicle, </a:t>
            </a:r>
            <a:r>
              <a:rPr lang="en-GB" dirty="0" err="1"/>
              <a:t>e.g</a:t>
            </a:r>
            <a:r>
              <a:rPr lang="en-GB" dirty="0"/>
              <a:t> Motorbike, Car, Van, Lorry, (Plane?)</a:t>
            </a:r>
          </a:p>
          <a:p>
            <a:pPr lvl="2"/>
            <a:r>
              <a:rPr lang="en-GB" dirty="0"/>
              <a:t>The classes must also cover different makes/models of a specific type.</a:t>
            </a:r>
          </a:p>
          <a:p>
            <a:pPr lvl="2"/>
            <a:r>
              <a:rPr lang="en-GB" dirty="0"/>
              <a:t>Use both variables and functions</a:t>
            </a:r>
          </a:p>
          <a:p>
            <a:pPr lvl="2"/>
            <a:r>
              <a:rPr lang="en-GB" dirty="0"/>
              <a:t>Create instances of these classes and print output to screen</a:t>
            </a:r>
          </a:p>
          <a:p>
            <a:pPr lvl="2"/>
            <a:endParaRPr lang="en-GB" dirty="0"/>
          </a:p>
        </p:txBody>
      </p:sp>
    </p:spTree>
    <p:extLst>
      <p:ext uri="{BB962C8B-B14F-4D97-AF65-F5344CB8AC3E}">
        <p14:creationId xmlns:p14="http://schemas.microsoft.com/office/powerpoint/2010/main" val="288083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 Orientated Programming</a:t>
            </a:r>
          </a:p>
        </p:txBody>
      </p:sp>
      <p:sp>
        <p:nvSpPr>
          <p:cNvPr id="3" name="Content Placeholder 2"/>
          <p:cNvSpPr>
            <a:spLocks noGrp="1"/>
          </p:cNvSpPr>
          <p:nvPr>
            <p:ph idx="1"/>
          </p:nvPr>
        </p:nvSpPr>
        <p:spPr>
          <a:xfrm>
            <a:off x="838200" y="1825625"/>
            <a:ext cx="6485450" cy="4351338"/>
          </a:xfrm>
        </p:spPr>
        <p:txBody>
          <a:bodyPr/>
          <a:lstStyle/>
          <a:p>
            <a:r>
              <a:rPr lang="en-GB" dirty="0"/>
              <a:t>A software design paradigm</a:t>
            </a:r>
          </a:p>
          <a:p>
            <a:r>
              <a:rPr lang="en-GB" dirty="0"/>
              <a:t>Based on 3/4 pillars</a:t>
            </a:r>
          </a:p>
          <a:p>
            <a:pPr lvl="1"/>
            <a:r>
              <a:rPr lang="en-GB" dirty="0"/>
              <a:t>Encapsulation</a:t>
            </a:r>
          </a:p>
          <a:p>
            <a:pPr lvl="1"/>
            <a:r>
              <a:rPr lang="en-GB" dirty="0"/>
              <a:t>Polymorphism</a:t>
            </a:r>
          </a:p>
          <a:p>
            <a:pPr lvl="1"/>
            <a:r>
              <a:rPr lang="en-GB" dirty="0"/>
              <a:t>Inheritance</a:t>
            </a:r>
          </a:p>
          <a:p>
            <a:pPr lvl="1"/>
            <a:r>
              <a:rPr lang="en-GB" dirty="0"/>
              <a:t>Data Abstraction</a:t>
            </a:r>
          </a:p>
          <a:p>
            <a:pPr lvl="2"/>
            <a:r>
              <a:rPr lang="en-GB" dirty="0"/>
              <a:t>Some do not include this.</a:t>
            </a:r>
          </a:p>
          <a:p>
            <a:r>
              <a:rPr lang="en-GB" dirty="0"/>
              <a:t>Classes and Objects then form the foundations</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650" y="1485106"/>
            <a:ext cx="4717347" cy="5032375"/>
          </a:xfrm>
          <a:prstGeom prst="rect">
            <a:avLst/>
          </a:prstGeom>
        </p:spPr>
      </p:pic>
    </p:spTree>
    <p:extLst>
      <p:ext uri="{BB962C8B-B14F-4D97-AF65-F5344CB8AC3E}">
        <p14:creationId xmlns:p14="http://schemas.microsoft.com/office/powerpoint/2010/main" val="417249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Pillar - Abstraction</a:t>
            </a:r>
          </a:p>
        </p:txBody>
      </p:sp>
      <p:sp>
        <p:nvSpPr>
          <p:cNvPr id="3" name="Content Placeholder 2"/>
          <p:cNvSpPr>
            <a:spLocks noGrp="1"/>
          </p:cNvSpPr>
          <p:nvPr>
            <p:ph idx="1"/>
          </p:nvPr>
        </p:nvSpPr>
        <p:spPr/>
        <p:txBody>
          <a:bodyPr/>
          <a:lstStyle/>
          <a:p>
            <a:pPr marL="0" indent="0">
              <a:buNone/>
            </a:pPr>
            <a:r>
              <a:rPr lang="en-GB" i="1" dirty="0"/>
              <a:t>“Abstraction is the process by which </a:t>
            </a:r>
            <a:r>
              <a:rPr lang="en-GB" b="1" i="1" dirty="0"/>
              <a:t>data and programs are defined with a representation similar in form to its meaning</a:t>
            </a:r>
            <a:r>
              <a:rPr lang="en-GB" i="1" dirty="0"/>
              <a:t>, while hiding away the implementation details.”</a:t>
            </a:r>
          </a:p>
          <a:p>
            <a:endParaRPr lang="en-GB" dirty="0"/>
          </a:p>
          <a:p>
            <a:r>
              <a:rPr lang="en-GB" dirty="0"/>
              <a:t>Representation</a:t>
            </a:r>
          </a:p>
          <a:p>
            <a:pPr lvl="1"/>
            <a:r>
              <a:rPr lang="en-GB" dirty="0"/>
              <a:t>Classes and objects are used to model real world objects (and concepts)</a:t>
            </a:r>
          </a:p>
          <a:p>
            <a:r>
              <a:rPr lang="en-GB" dirty="0"/>
              <a:t>Hiding implementation</a:t>
            </a:r>
          </a:p>
          <a:p>
            <a:pPr lvl="1"/>
            <a:r>
              <a:rPr lang="en-GB" dirty="0"/>
              <a:t>A well designed class hides away the implementation details to allow it to be reused. This also means that we can modify a class without users knowing as long as we keep the </a:t>
            </a:r>
            <a:r>
              <a:rPr lang="en-GB" b="1" dirty="0"/>
              <a:t>interface</a:t>
            </a:r>
            <a:r>
              <a:rPr lang="en-GB" dirty="0"/>
              <a:t> the same.</a:t>
            </a:r>
          </a:p>
          <a:p>
            <a:pPr lvl="1"/>
            <a:endParaRPr lang="en-GB" dirty="0"/>
          </a:p>
        </p:txBody>
      </p:sp>
    </p:spTree>
    <p:extLst>
      <p:ext uri="{BB962C8B-B14F-4D97-AF65-F5344CB8AC3E}">
        <p14:creationId xmlns:p14="http://schemas.microsoft.com/office/powerpoint/2010/main" val="131719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Pillar - Encapsulation</a:t>
            </a:r>
          </a:p>
        </p:txBody>
      </p:sp>
      <p:sp>
        <p:nvSpPr>
          <p:cNvPr id="3" name="Content Placeholder 2"/>
          <p:cNvSpPr>
            <a:spLocks noGrp="1"/>
          </p:cNvSpPr>
          <p:nvPr>
            <p:ph idx="1"/>
          </p:nvPr>
        </p:nvSpPr>
        <p:spPr/>
        <p:txBody>
          <a:bodyPr>
            <a:normAutofit/>
          </a:bodyPr>
          <a:lstStyle/>
          <a:p>
            <a:pPr marL="0" indent="0">
              <a:buNone/>
            </a:pPr>
            <a:r>
              <a:rPr lang="en-GB" i="1" dirty="0"/>
              <a:t>“Encapsulation is a mechanism of </a:t>
            </a:r>
            <a:r>
              <a:rPr lang="en-GB" b="1" i="1" dirty="0"/>
              <a:t>wrapping the data </a:t>
            </a:r>
            <a:r>
              <a:rPr lang="en-GB" i="1" dirty="0"/>
              <a:t>(variables) and </a:t>
            </a:r>
            <a:r>
              <a:rPr lang="en-GB" b="1" i="1" dirty="0"/>
              <a:t>code acting on the data </a:t>
            </a:r>
            <a:r>
              <a:rPr lang="en-GB" i="1" dirty="0"/>
              <a:t>(methods) together as a </a:t>
            </a:r>
            <a:r>
              <a:rPr lang="en-GB" b="1" i="1" dirty="0"/>
              <a:t>single unit</a:t>
            </a:r>
            <a:r>
              <a:rPr lang="en-GB" i="1" dirty="0"/>
              <a:t>. The variables of a class will be hidden from users, and can be accessed only through the methods of their current class, therefore it is also known as </a:t>
            </a:r>
            <a:r>
              <a:rPr lang="en-GB" b="1" i="1" dirty="0"/>
              <a:t>data hiding”</a:t>
            </a:r>
          </a:p>
          <a:p>
            <a:endParaRPr lang="en-GB" b="1" dirty="0"/>
          </a:p>
          <a:p>
            <a:r>
              <a:rPr lang="en-GB" dirty="0"/>
              <a:t>Encapsulation supports data abstraction by hiding the state (variables) of an object.</a:t>
            </a:r>
          </a:p>
          <a:p>
            <a:r>
              <a:rPr lang="en-GB" dirty="0"/>
              <a:t>It then exposes functions (methods) to form an interface to make use of the hidden data.</a:t>
            </a:r>
          </a:p>
          <a:p>
            <a:endParaRPr lang="en-GB" dirty="0"/>
          </a:p>
        </p:txBody>
      </p:sp>
    </p:spTree>
    <p:extLst>
      <p:ext uri="{BB962C8B-B14F-4D97-AF65-F5344CB8AC3E}">
        <p14:creationId xmlns:p14="http://schemas.microsoft.com/office/powerpoint/2010/main" val="108177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Pillar - Encapsulation</a:t>
            </a:r>
          </a:p>
        </p:txBody>
      </p:sp>
      <p:sp>
        <p:nvSpPr>
          <p:cNvPr id="3" name="Content Placeholder 2"/>
          <p:cNvSpPr>
            <a:spLocks noGrp="1"/>
          </p:cNvSpPr>
          <p:nvPr>
            <p:ph idx="1"/>
          </p:nvPr>
        </p:nvSpPr>
        <p:spPr/>
        <p:txBody>
          <a:bodyPr>
            <a:normAutofit fontScale="92500"/>
          </a:bodyPr>
          <a:lstStyle/>
          <a:p>
            <a:r>
              <a:rPr lang="en-GB" dirty="0"/>
              <a:t>In other OO languages encapsulation is enforced (i.e. you cannot directly access a variable within a class). </a:t>
            </a:r>
          </a:p>
          <a:p>
            <a:r>
              <a:rPr lang="en-GB" dirty="0"/>
              <a:t>However, as python is a “dynamic” language it is not enforced. </a:t>
            </a:r>
          </a:p>
          <a:p>
            <a:r>
              <a:rPr lang="en-GB" dirty="0"/>
              <a:t>Therefore there is a convention when naming variables</a:t>
            </a:r>
          </a:p>
          <a:p>
            <a:pPr lvl="1"/>
            <a:r>
              <a:rPr lang="en-GB" dirty="0"/>
              <a:t>Start the variable name with an underscore, i.e.</a:t>
            </a:r>
          </a:p>
          <a:p>
            <a:pPr marL="457200" lvl="1" indent="0">
              <a:buNone/>
            </a:pPr>
            <a:r>
              <a:rPr lang="en-GB" dirty="0"/>
              <a:t>	</a:t>
            </a:r>
            <a:r>
              <a:rPr lang="en-GB" dirty="0">
                <a:latin typeface="Courier New" panose="02070309020205020404" pitchFamily="49" charset="0"/>
                <a:cs typeface="Courier New" panose="02070309020205020404" pitchFamily="49" charset="0"/>
              </a:rPr>
              <a:t>_</a:t>
            </a:r>
            <a:r>
              <a:rPr lang="en-GB" dirty="0" err="1">
                <a:latin typeface="Courier New" panose="02070309020205020404" pitchFamily="49" charset="0"/>
                <a:cs typeface="Courier New" panose="02070309020205020404" pitchFamily="49" charset="0"/>
              </a:rPr>
              <a:t>some_var</a:t>
            </a:r>
            <a:r>
              <a:rPr lang="en-GB" dirty="0">
                <a:latin typeface="Courier New" panose="02070309020205020404" pitchFamily="49" charset="0"/>
                <a:cs typeface="Courier New" panose="02070309020205020404" pitchFamily="49" charset="0"/>
              </a:rPr>
              <a:t> = “a value”</a:t>
            </a:r>
          </a:p>
          <a:p>
            <a:r>
              <a:rPr lang="en-GB" dirty="0"/>
              <a:t>By marking a variable with an underscore you are effectively saying “This is a private variable”</a:t>
            </a:r>
          </a:p>
          <a:p>
            <a:r>
              <a:rPr lang="en-GB" dirty="0"/>
              <a:t>Important not to use these variables outside of the class as they may change without warning (i.e. they do not form the contract of the class)</a:t>
            </a:r>
          </a:p>
          <a:p>
            <a:endParaRPr lang="en-GB" dirty="0"/>
          </a:p>
        </p:txBody>
      </p:sp>
    </p:spTree>
    <p:extLst>
      <p:ext uri="{BB962C8B-B14F-4D97-AF65-F5344CB8AC3E}">
        <p14:creationId xmlns:p14="http://schemas.microsoft.com/office/powerpoint/2010/main" val="92628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Pillar – Inheritance</a:t>
            </a:r>
          </a:p>
        </p:txBody>
      </p:sp>
      <p:sp>
        <p:nvSpPr>
          <p:cNvPr id="3" name="Content Placeholder 2"/>
          <p:cNvSpPr>
            <a:spLocks noGrp="1"/>
          </p:cNvSpPr>
          <p:nvPr>
            <p:ph idx="1"/>
          </p:nvPr>
        </p:nvSpPr>
        <p:spPr/>
        <p:txBody>
          <a:bodyPr/>
          <a:lstStyle/>
          <a:p>
            <a:pPr marL="0" indent="0">
              <a:buNone/>
            </a:pPr>
            <a:r>
              <a:rPr lang="en-GB" i="1" dirty="0"/>
              <a:t>“Inheritance allows a class to </a:t>
            </a:r>
            <a:r>
              <a:rPr lang="en-GB" b="1" i="1" dirty="0"/>
              <a:t>use the properties and methods of another class”</a:t>
            </a:r>
          </a:p>
          <a:p>
            <a:endParaRPr lang="en-GB" dirty="0"/>
          </a:p>
          <a:p>
            <a:r>
              <a:rPr lang="en-GB" dirty="0"/>
              <a:t>The idea for this pillar is that we can create new classes that are based upon existing classes therefore extending </a:t>
            </a:r>
            <a:r>
              <a:rPr lang="en-GB" dirty="0" err="1"/>
              <a:t>functionallity</a:t>
            </a:r>
            <a:endParaRPr lang="en-GB" dirty="0"/>
          </a:p>
        </p:txBody>
      </p:sp>
    </p:spTree>
    <p:extLst>
      <p:ext uri="{BB962C8B-B14F-4D97-AF65-F5344CB8AC3E}">
        <p14:creationId xmlns:p14="http://schemas.microsoft.com/office/powerpoint/2010/main" val="347883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Pillar - Polymorphism</a:t>
            </a:r>
          </a:p>
        </p:txBody>
      </p:sp>
      <p:sp>
        <p:nvSpPr>
          <p:cNvPr id="3" name="Content Placeholder 2"/>
          <p:cNvSpPr>
            <a:spLocks noGrp="1"/>
          </p:cNvSpPr>
          <p:nvPr>
            <p:ph idx="1"/>
          </p:nvPr>
        </p:nvSpPr>
        <p:spPr/>
        <p:txBody>
          <a:bodyPr/>
          <a:lstStyle/>
          <a:p>
            <a:pPr marL="0" indent="0">
              <a:buNone/>
            </a:pPr>
            <a:r>
              <a:rPr lang="en-GB" i="1" dirty="0"/>
              <a:t>“The ability to appear in many forms. In object-oriented programming, polymorphism refers to a programming language's ability to process objects differently depending on their data type or class”</a:t>
            </a:r>
          </a:p>
          <a:p>
            <a:pPr marL="0" indent="0">
              <a:buNone/>
            </a:pPr>
            <a:endParaRPr lang="en-GB" i="1" dirty="0"/>
          </a:p>
          <a:p>
            <a:r>
              <a:rPr lang="en-GB" dirty="0"/>
              <a:t>In other languages polymorphism is key to design. It allows us to define an interface that classes implement. This allows us to choose the implementation that fits the situation at run time.</a:t>
            </a:r>
          </a:p>
          <a:p>
            <a:r>
              <a:rPr lang="en-GB" dirty="0"/>
              <a:t>However, python is a dynamic language and we can do this without polymorphism.</a:t>
            </a:r>
          </a:p>
        </p:txBody>
      </p:sp>
    </p:spTree>
    <p:extLst>
      <p:ext uri="{BB962C8B-B14F-4D97-AF65-F5344CB8AC3E}">
        <p14:creationId xmlns:p14="http://schemas.microsoft.com/office/powerpoint/2010/main" val="55501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a:t>
            </a:r>
          </a:p>
        </p:txBody>
      </p:sp>
      <p:sp>
        <p:nvSpPr>
          <p:cNvPr id="3" name="Content Placeholder 2"/>
          <p:cNvSpPr>
            <a:spLocks noGrp="1"/>
          </p:cNvSpPr>
          <p:nvPr>
            <p:ph idx="1"/>
          </p:nvPr>
        </p:nvSpPr>
        <p:spPr/>
        <p:txBody>
          <a:bodyPr/>
          <a:lstStyle/>
          <a:p>
            <a:r>
              <a:rPr lang="en-GB" dirty="0"/>
              <a:t>Question</a:t>
            </a:r>
          </a:p>
          <a:p>
            <a:pPr marL="457200" lvl="1" indent="0">
              <a:buNone/>
            </a:pPr>
            <a:r>
              <a:rPr lang="en-GB" i="1" dirty="0"/>
              <a:t>“What is the difference between a Dog and an Jack Russell Terrier?”</a:t>
            </a:r>
          </a:p>
          <a:p>
            <a:pPr marL="457200" lvl="1" indent="0">
              <a:buNone/>
            </a:pPr>
            <a:endParaRPr lang="en-GB" i="1" dirty="0"/>
          </a:p>
          <a:p>
            <a:pPr marL="457200" lvl="1" indent="0">
              <a:buNone/>
            </a:pPr>
            <a:endParaRPr lang="en-GB" i="1" dirty="0"/>
          </a:p>
        </p:txBody>
      </p:sp>
    </p:spTree>
    <p:extLst>
      <p:ext uri="{BB962C8B-B14F-4D97-AF65-F5344CB8AC3E}">
        <p14:creationId xmlns:p14="http://schemas.microsoft.com/office/powerpoint/2010/main" val="336487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a:t>
            </a:r>
          </a:p>
        </p:txBody>
      </p:sp>
      <p:sp>
        <p:nvSpPr>
          <p:cNvPr id="3" name="Content Placeholder 2"/>
          <p:cNvSpPr>
            <a:spLocks noGrp="1"/>
          </p:cNvSpPr>
          <p:nvPr>
            <p:ph idx="1"/>
          </p:nvPr>
        </p:nvSpPr>
        <p:spPr/>
        <p:txBody>
          <a:bodyPr/>
          <a:lstStyle/>
          <a:p>
            <a:r>
              <a:rPr lang="en-GB" dirty="0"/>
              <a:t>Question</a:t>
            </a:r>
          </a:p>
          <a:p>
            <a:pPr marL="457200" lvl="1" indent="0">
              <a:buNone/>
            </a:pPr>
            <a:r>
              <a:rPr lang="en-GB" i="1" dirty="0"/>
              <a:t>“I have three Jack Russell Terriers; Fido, Skip and Rover. What is the difference between Fido, Skip and Rover?”</a:t>
            </a:r>
          </a:p>
          <a:p>
            <a:pPr marL="0" indent="0">
              <a:buNone/>
            </a:pPr>
            <a:endParaRPr lang="en-GB" dirty="0"/>
          </a:p>
        </p:txBody>
      </p:sp>
    </p:spTree>
    <p:extLst>
      <p:ext uri="{BB962C8B-B14F-4D97-AF65-F5344CB8AC3E}">
        <p14:creationId xmlns:p14="http://schemas.microsoft.com/office/powerpoint/2010/main" val="248416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612</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Classes and Objects </vt:lpstr>
      <vt:lpstr>Object Orientated Programming</vt:lpstr>
      <vt:lpstr>Pillar - Abstraction</vt:lpstr>
      <vt:lpstr>Pillar - Encapsulation</vt:lpstr>
      <vt:lpstr>Pillar - Encapsulation</vt:lpstr>
      <vt:lpstr>Pillar – Inheritance</vt:lpstr>
      <vt:lpstr>Pillar - Polymorphism</vt:lpstr>
      <vt:lpstr>Classes and objects</vt:lpstr>
      <vt:lpstr>Classes and objects</vt:lpstr>
      <vt:lpstr>Classes and objects</vt:lpstr>
      <vt:lpstr>Classes and object - code</vt:lpstr>
      <vt:lpstr>Classes and objects - self</vt:lpstr>
      <vt:lpstr>Classes and objects - constructor</vt:lpstr>
      <vt:lpstr>Classes and objects -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codersparks</dc:creator>
  <cp:lastModifiedBy>codersparks</cp:lastModifiedBy>
  <cp:revision>12</cp:revision>
  <dcterms:created xsi:type="dcterms:W3CDTF">2016-03-13T09:41:55Z</dcterms:created>
  <dcterms:modified xsi:type="dcterms:W3CDTF">2016-03-13T11:34:12Z</dcterms:modified>
</cp:coreProperties>
</file>