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C44C5-9681-420F-B43F-4CBEA175C980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2"/>
            <p14:sldId id="267"/>
            <p14:sldId id="270"/>
            <p14:sldId id="268"/>
            <p14:sldId id="271"/>
            <p14:sldId id="272"/>
            <p14:sldId id="273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5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3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8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7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0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1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3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3B24-1807-466D-B784-5D7366B0E704}" type="datetimeFigureOut">
              <a:rPr lang="en-GB" smtClean="0"/>
              <a:t>03/04/2016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5AEE-BEA7-4DC2-B5B7-B2F6842641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mespace#In_programming_languag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 and Namespaces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Cheltenham Hackspace Python Course</a:t>
            </a:r>
          </a:p>
          <a:p>
            <a:r>
              <a:rPr lang="en-GB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348814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module– Interactive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3448400" cy="3263504"/>
          </a:xfrm>
        </p:spPr>
        <p:txBody>
          <a:bodyPr numCol="1">
            <a:normAutofit fontScale="85000" lnSpcReduction="20000"/>
          </a:bodyPr>
          <a:lstStyle/>
          <a:p>
            <a:r>
              <a:rPr lang="en-GB" dirty="0"/>
              <a:t>Starting from a new idle session</a:t>
            </a:r>
          </a:p>
          <a:p>
            <a:r>
              <a:rPr lang="en-GB" dirty="0"/>
              <a:t>Run </a:t>
            </a:r>
            <a:r>
              <a:rPr lang="en-GB" i="1" dirty="0"/>
              <a:t>from csv import *</a:t>
            </a:r>
            <a:endParaRPr lang="en-GB" dirty="0"/>
          </a:p>
          <a:p>
            <a:r>
              <a:rPr lang="en-GB" dirty="0"/>
              <a:t>Run the </a:t>
            </a:r>
            <a:r>
              <a:rPr lang="en-GB" i="1" dirty="0" err="1"/>
              <a:t>dir</a:t>
            </a:r>
            <a:r>
              <a:rPr lang="en-GB" dirty="0"/>
              <a:t> command again </a:t>
            </a:r>
          </a:p>
          <a:p>
            <a:r>
              <a:rPr lang="en-GB" dirty="0"/>
              <a:t>You will see that all of the functions/variables from csv are now imported into the default namespace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32" y="1901679"/>
            <a:ext cx="4917596" cy="409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32" y="1901679"/>
            <a:ext cx="4909863" cy="40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module – Alternative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I hear you say – I can just use &lt;variable&gt; instead of &lt;module&gt;.&lt;variable&gt;</a:t>
            </a:r>
          </a:p>
          <a:p>
            <a:r>
              <a:rPr lang="en-GB" dirty="0"/>
              <a:t>The problem with this approach is that it will override any items already in the namespace </a:t>
            </a:r>
            <a:r>
              <a:rPr lang="en-GB" b="1" i="1" u="sng" dirty="0"/>
              <a:t>without warning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0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7130" y="1993527"/>
            <a:ext cx="2198594" cy="32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6" name="TextBox 5"/>
          <p:cNvSpPr txBox="1"/>
          <p:nvPr/>
        </p:nvSpPr>
        <p:spPr>
          <a:xfrm>
            <a:off x="1237130" y="1716527"/>
            <a:ext cx="1558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 Namespace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9426" y="1993526"/>
            <a:ext cx="2198594" cy="12841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6249152" y="1716527"/>
            <a:ext cx="8114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chemeClr val="accent5"/>
                </a:solidFill>
              </a:rPr>
              <a:t>module1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3637253" y="2309535"/>
            <a:ext cx="2480643" cy="6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9" name="TextBox 18"/>
          <p:cNvSpPr txBox="1"/>
          <p:nvPr/>
        </p:nvSpPr>
        <p:spPr>
          <a:xfrm>
            <a:off x="4049758" y="1986383"/>
            <a:ext cx="1907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From module1 import 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507" y="2076919"/>
            <a:ext cx="1050288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__</a:t>
            </a:r>
            <a:r>
              <a:rPr lang="en-GB" sz="1350" dirty="0" err="1"/>
              <a:t>builtins</a:t>
            </a:r>
            <a:r>
              <a:rPr lang="en-GB" sz="1350" dirty="0"/>
              <a:t>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9647" y="2076919"/>
            <a:ext cx="1217641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dosomething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9647" y="2446644"/>
            <a:ext cx="1035861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doanother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3763" y="2859992"/>
            <a:ext cx="780983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dofinal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8118" y="2446644"/>
            <a:ext cx="1217641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dosomething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8118" y="2811672"/>
            <a:ext cx="1035861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doanother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8118" y="3176700"/>
            <a:ext cx="780983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chemeClr val="accent5"/>
                </a:solidFill>
              </a:rPr>
              <a:t>dofinal</a:t>
            </a:r>
            <a:r>
              <a:rPr lang="en-GB" sz="1350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19426" y="3890797"/>
            <a:ext cx="2198594" cy="128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28" name="TextBox 27"/>
          <p:cNvSpPr txBox="1"/>
          <p:nvPr/>
        </p:nvSpPr>
        <p:spPr>
          <a:xfrm>
            <a:off x="6249152" y="3613798"/>
            <a:ext cx="8114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module2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647" y="3974190"/>
            <a:ext cx="1217641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dosomething</a:t>
            </a:r>
            <a:r>
              <a:rPr lang="en-GB" sz="135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39647" y="4343915"/>
            <a:ext cx="51167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do 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63763" y="4757263"/>
            <a:ext cx="8611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doother</a:t>
            </a:r>
            <a:r>
              <a:rPr lang="en-GB" sz="135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2" name="Right Arrow 31"/>
          <p:cNvSpPr/>
          <p:nvPr/>
        </p:nvSpPr>
        <p:spPr>
          <a:xfrm rot="10800000">
            <a:off x="3602116" y="4167867"/>
            <a:ext cx="2480643" cy="6521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33" name="TextBox 32"/>
          <p:cNvSpPr txBox="1"/>
          <p:nvPr/>
        </p:nvSpPr>
        <p:spPr>
          <a:xfrm>
            <a:off x="4049757" y="3821055"/>
            <a:ext cx="1907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From module2 import 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8118" y="3543583"/>
            <a:ext cx="511679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>
                <a:solidFill>
                  <a:srgbClr val="FF0000"/>
                </a:solidFill>
              </a:rPr>
              <a:t>do 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4268" y="3910466"/>
            <a:ext cx="861133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doother</a:t>
            </a:r>
            <a:r>
              <a:rPr lang="en-GB" sz="135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28118" y="2446644"/>
            <a:ext cx="1222529" cy="3000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dosomething</a:t>
            </a:r>
            <a:r>
              <a:rPr lang="en-GB" sz="135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592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3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– How to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module is a simple python file (ending in .</a:t>
            </a:r>
            <a:r>
              <a:rPr lang="en-GB" dirty="0" err="1"/>
              <a:t>py</a:t>
            </a:r>
            <a:r>
              <a:rPr lang="en-GB" dirty="0"/>
              <a:t>)</a:t>
            </a:r>
          </a:p>
          <a:p>
            <a:r>
              <a:rPr lang="en-GB" dirty="0"/>
              <a:t>Just write code without a “main” flow.</a:t>
            </a:r>
          </a:p>
          <a:p>
            <a:pPr lvl="1"/>
            <a:r>
              <a:rPr lang="en-GB" dirty="0"/>
              <a:t>i.e. you will just define classes/functions/variables but not actually run them. </a:t>
            </a:r>
          </a:p>
        </p:txBody>
      </p:sp>
    </p:spTree>
    <p:extLst>
      <p:ext uri="{BB962C8B-B14F-4D97-AF65-F5344CB8AC3E}">
        <p14:creationId xmlns:p14="http://schemas.microsoft.com/office/powerpoint/2010/main" val="180430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– Where to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will look for modules in the following locations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The folder from which the python interpreter was launched.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Any folder defined within the </a:t>
            </a:r>
            <a:r>
              <a:rPr lang="en-GB" i="1" dirty="0" err="1"/>
              <a:t>sys.path</a:t>
            </a:r>
            <a:r>
              <a:rPr lang="en-GB" dirty="0"/>
              <a:t> variable</a:t>
            </a:r>
          </a:p>
          <a:p>
            <a:r>
              <a:rPr lang="en-GB" dirty="0"/>
              <a:t>The </a:t>
            </a:r>
            <a:r>
              <a:rPr lang="en-GB" dirty="0" err="1"/>
              <a:t>sys.path</a:t>
            </a:r>
            <a:r>
              <a:rPr lang="en-GB" dirty="0"/>
              <a:t> variable can be added to dynamically at run time or the PYTHONPATH system variable can be set.</a:t>
            </a:r>
          </a:p>
        </p:txBody>
      </p:sp>
    </p:spTree>
    <p:extLst>
      <p:ext uri="{BB962C8B-B14F-4D97-AF65-F5344CB8AC3E}">
        <p14:creationId xmlns:p14="http://schemas.microsoft.com/office/powerpoint/2010/main" val="417284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Packages are used for structuring modules by use of dotted module names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A.B designates a sub-module B in package A</a:t>
            </a:r>
          </a:p>
          <a:p>
            <a:r>
              <a:rPr lang="en-GB" dirty="0"/>
              <a:t>In python packages are just directories</a:t>
            </a:r>
          </a:p>
          <a:p>
            <a:pPr lvl="1"/>
            <a:r>
              <a:rPr lang="en-GB" dirty="0"/>
              <a:t>A sub package is also a sub directory</a:t>
            </a:r>
          </a:p>
          <a:p>
            <a:r>
              <a:rPr lang="en-GB" dirty="0"/>
              <a:t>Each package (and sub package) must have a __init__.py file (this file can be empty).</a:t>
            </a:r>
          </a:p>
          <a:p>
            <a:pPr lvl="1"/>
            <a:r>
              <a:rPr lang="en-GB" dirty="0"/>
              <a:t>This tells python that the containing directory is a package</a:t>
            </a:r>
          </a:p>
        </p:txBody>
      </p:sp>
    </p:spTree>
    <p:extLst>
      <p:ext uri="{BB962C8B-B14F-4D97-AF65-F5344CB8AC3E}">
        <p14:creationId xmlns:p14="http://schemas.microsoft.com/office/powerpoint/2010/main" val="127893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example is taken from the python documentation.</a:t>
            </a:r>
          </a:p>
          <a:p>
            <a:r>
              <a:rPr lang="en-GB" dirty="0"/>
              <a:t>Lets imaging that we have a collection of modules that allow us to provide uniform handling of audio files.</a:t>
            </a:r>
          </a:p>
          <a:p>
            <a:r>
              <a:rPr lang="en-GB" dirty="0"/>
              <a:t>There are various file types (.wav, .mp3, .au </a:t>
            </a:r>
            <a:r>
              <a:rPr lang="en-GB" dirty="0" err="1"/>
              <a:t>etc</a:t>
            </a:r>
            <a:r>
              <a:rPr lang="en-GB" dirty="0"/>
              <a:t>).</a:t>
            </a:r>
          </a:p>
          <a:p>
            <a:r>
              <a:rPr lang="en-GB" dirty="0"/>
              <a:t>There are also various operations that we may want to do on these files (mixing, adding echo, adding stereo effect).</a:t>
            </a:r>
          </a:p>
          <a:p>
            <a:r>
              <a:rPr lang="en-GB" dirty="0"/>
              <a:t>To collect these together we may create a package called sounds. </a:t>
            </a:r>
          </a:p>
          <a:p>
            <a:r>
              <a:rPr lang="en-GB" dirty="0"/>
              <a:t>The next slide gives an example of how this may be structured</a:t>
            </a:r>
          </a:p>
        </p:txBody>
      </p:sp>
    </p:spTree>
    <p:extLst>
      <p:ext uri="{BB962C8B-B14F-4D97-AF65-F5344CB8AC3E}">
        <p14:creationId xmlns:p14="http://schemas.microsoft.com/office/powerpoint/2010/main" val="332990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7" y="1344967"/>
            <a:ext cx="4856086" cy="5513033"/>
          </a:xfrm>
          <a:solidFill>
            <a:srgbClr val="F8FCC8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sound/                          	</a:t>
            </a:r>
            <a:r>
              <a:rPr lang="en-GB" sz="1300" dirty="0">
                <a:sym typeface="Wingdings" panose="05000000000000000000" pitchFamily="2" charset="2"/>
              </a:rPr>
              <a:t> </a:t>
            </a:r>
            <a:r>
              <a:rPr lang="en-GB" sz="1300" dirty="0"/>
              <a:t>Top-level package</a:t>
            </a:r>
          </a:p>
          <a:p>
            <a:pPr marL="0" indent="0">
              <a:buNone/>
            </a:pPr>
            <a:r>
              <a:rPr lang="en-GB" sz="1300" dirty="0"/>
              <a:t>      __init__.py               	</a:t>
            </a:r>
            <a:r>
              <a:rPr lang="en-GB" sz="1300" dirty="0">
                <a:sym typeface="Wingdings" panose="05000000000000000000" pitchFamily="2" charset="2"/>
              </a:rPr>
              <a:t> </a:t>
            </a:r>
            <a:r>
              <a:rPr lang="en-GB" sz="1300" dirty="0"/>
              <a:t>Initialize the sound package</a:t>
            </a:r>
          </a:p>
          <a:p>
            <a:pPr marL="0" indent="0">
              <a:buNone/>
            </a:pPr>
            <a:r>
              <a:rPr lang="en-GB" sz="1300" dirty="0"/>
              <a:t>      formats/                  	</a:t>
            </a:r>
            <a:r>
              <a:rPr lang="en-GB" sz="1300" dirty="0">
                <a:sym typeface="Wingdings" panose="05000000000000000000" pitchFamily="2" charset="2"/>
              </a:rPr>
              <a:t> </a:t>
            </a:r>
            <a:r>
              <a:rPr lang="en-GB" sz="1300" dirty="0" err="1"/>
              <a:t>Subpackage</a:t>
            </a:r>
            <a:r>
              <a:rPr lang="en-GB" sz="1300" dirty="0"/>
              <a:t> for file format conversions</a:t>
            </a:r>
          </a:p>
          <a:p>
            <a:pPr marL="0" indent="0">
              <a:buNone/>
            </a:pPr>
            <a:r>
              <a:rPr lang="en-GB" sz="1300" dirty="0"/>
              <a:t>              __init__.py</a:t>
            </a:r>
          </a:p>
          <a:p>
            <a:pPr marL="0" indent="0">
              <a:buNone/>
            </a:pPr>
            <a:r>
              <a:rPr lang="en-GB" sz="1300" dirty="0"/>
              <a:t>              wavread.py</a:t>
            </a:r>
          </a:p>
          <a:p>
            <a:pPr marL="0" indent="0">
              <a:buNone/>
            </a:pPr>
            <a:r>
              <a:rPr lang="en-GB" sz="1300" dirty="0"/>
              <a:t>              wavwrite.py</a:t>
            </a:r>
          </a:p>
          <a:p>
            <a:pPr marL="0" indent="0">
              <a:buNone/>
            </a:pPr>
            <a:r>
              <a:rPr lang="en-GB" sz="1300" dirty="0"/>
              <a:t>              mp3read.py</a:t>
            </a:r>
          </a:p>
          <a:p>
            <a:pPr marL="0" indent="0">
              <a:buNone/>
            </a:pPr>
            <a:r>
              <a:rPr lang="en-GB" sz="1300" dirty="0"/>
              <a:t>              mp3write.py</a:t>
            </a:r>
          </a:p>
          <a:p>
            <a:pPr marL="0" indent="0">
              <a:buNone/>
            </a:pPr>
            <a:r>
              <a:rPr lang="en-GB" sz="1300" dirty="0"/>
              <a:t>effects/                  	</a:t>
            </a:r>
            <a:r>
              <a:rPr lang="en-GB" sz="1300" dirty="0">
                <a:sym typeface="Wingdings" panose="05000000000000000000" pitchFamily="2" charset="2"/>
              </a:rPr>
              <a:t> </a:t>
            </a:r>
            <a:r>
              <a:rPr lang="en-GB" sz="1300" dirty="0" err="1"/>
              <a:t>Subpackage</a:t>
            </a:r>
            <a:r>
              <a:rPr lang="en-GB" sz="1300" dirty="0"/>
              <a:t> for sound effects</a:t>
            </a:r>
          </a:p>
          <a:p>
            <a:pPr marL="0" indent="0">
              <a:buNone/>
            </a:pPr>
            <a:r>
              <a:rPr lang="en-GB" sz="1300" dirty="0"/>
              <a:t>              __init__.py</a:t>
            </a:r>
          </a:p>
          <a:p>
            <a:pPr marL="0" indent="0">
              <a:buNone/>
            </a:pPr>
            <a:r>
              <a:rPr lang="en-GB" sz="1300" dirty="0"/>
              <a:t>              echo.py</a:t>
            </a:r>
          </a:p>
          <a:p>
            <a:pPr marL="0" indent="0">
              <a:buNone/>
            </a:pPr>
            <a:r>
              <a:rPr lang="en-GB" sz="1300" dirty="0"/>
              <a:t>              surround.py</a:t>
            </a:r>
          </a:p>
          <a:p>
            <a:pPr marL="0" indent="0">
              <a:buNone/>
            </a:pPr>
            <a:r>
              <a:rPr lang="en-GB" sz="1300" dirty="0"/>
              <a:t>              reverse.py</a:t>
            </a:r>
          </a:p>
          <a:p>
            <a:pPr marL="0" indent="0">
              <a:buNone/>
            </a:pPr>
            <a:r>
              <a:rPr lang="en-GB" sz="1300" dirty="0"/>
              <a:t>filters/                  	</a:t>
            </a:r>
            <a:r>
              <a:rPr lang="en-GB" sz="1300" dirty="0">
                <a:sym typeface="Wingdings" panose="05000000000000000000" pitchFamily="2" charset="2"/>
              </a:rPr>
              <a:t> </a:t>
            </a:r>
            <a:r>
              <a:rPr lang="en-GB" sz="1300" dirty="0" err="1"/>
              <a:t>Subpackage</a:t>
            </a:r>
            <a:r>
              <a:rPr lang="en-GB" sz="1300" dirty="0"/>
              <a:t> for filters</a:t>
            </a:r>
          </a:p>
          <a:p>
            <a:pPr marL="0" indent="0">
              <a:buNone/>
            </a:pPr>
            <a:r>
              <a:rPr lang="en-GB" sz="1300" dirty="0"/>
              <a:t>              __init__.py</a:t>
            </a:r>
          </a:p>
          <a:p>
            <a:pPr marL="0" indent="0">
              <a:buNone/>
            </a:pPr>
            <a:r>
              <a:rPr lang="en-GB" sz="1300" dirty="0"/>
              <a:t>              equalizer.py</a:t>
            </a:r>
          </a:p>
          <a:p>
            <a:pPr marL="0" indent="0">
              <a:buNone/>
            </a:pPr>
            <a:r>
              <a:rPr lang="en-GB" sz="1300" dirty="0"/>
              <a:t>              vocoder.py</a:t>
            </a:r>
          </a:p>
          <a:p>
            <a:pPr marL="0" indent="0">
              <a:buNone/>
            </a:pPr>
            <a:r>
              <a:rPr lang="en-GB" sz="1300" dirty="0"/>
              <a:t>              karaoke.py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7926" y="1447060"/>
            <a:ext cx="39344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load the </a:t>
            </a:r>
            <a:r>
              <a:rPr lang="en-GB" dirty="0" err="1"/>
              <a:t>wavwrite</a:t>
            </a:r>
            <a:r>
              <a:rPr lang="en-GB" dirty="0"/>
              <a:t> module one would use the following import statement:</a:t>
            </a:r>
          </a:p>
          <a:p>
            <a:endParaRPr lang="en-GB" dirty="0"/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sound.formats.wavwrite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r>
              <a:rPr lang="en-GB" dirty="0"/>
              <a:t>It is also possible to import submodules directly to the default namespace using:</a:t>
            </a:r>
          </a:p>
          <a:p>
            <a:endParaRPr lang="en-GB" dirty="0"/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sound.formats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wavwrite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r>
              <a:rPr lang="en-GB" dirty="0"/>
              <a:t>But the normal considerations should be taken into account when performing this</a:t>
            </a:r>
          </a:p>
        </p:txBody>
      </p:sp>
    </p:spTree>
    <p:extLst>
      <p:ext uri="{BB962C8B-B14F-4D97-AF65-F5344CB8AC3E}">
        <p14:creationId xmlns:p14="http://schemas.microsoft.com/office/powerpoint/2010/main" val="27972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– __init__.py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 mentioned previously the __init__.py file can be empty.</a:t>
            </a:r>
          </a:p>
          <a:p>
            <a:r>
              <a:rPr lang="en-GB" dirty="0"/>
              <a:t>However, if you have multiple sub modules there is a </a:t>
            </a:r>
            <a:r>
              <a:rPr lang="en-GB" dirty="0" err="1"/>
              <a:t>gotcha</a:t>
            </a:r>
            <a:r>
              <a:rPr lang="en-GB" dirty="0"/>
              <a:t> with the following import statement: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en-GB" dirty="0"/>
              <a:t>This will </a:t>
            </a:r>
            <a:r>
              <a:rPr lang="en-GB" b="1" i="1" u="sng" dirty="0"/>
              <a:t>not</a:t>
            </a:r>
            <a:r>
              <a:rPr lang="en-GB" dirty="0"/>
              <a:t> import all sub modules.</a:t>
            </a:r>
          </a:p>
          <a:p>
            <a:r>
              <a:rPr lang="en-GB" dirty="0"/>
              <a:t>To do this you need define the __all__ variable in the __init__.py file. For example if we wanted to import all the modules in the above statement we would have to add the following to the sound/effects/__init__.py file: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__all__ = [“echo”, “surround”, “reverse”]</a:t>
            </a:r>
          </a:p>
        </p:txBody>
      </p:sp>
    </p:spTree>
    <p:extLst>
      <p:ext uri="{BB962C8B-B14F-4D97-AF65-F5344CB8AC3E}">
        <p14:creationId xmlns:p14="http://schemas.microsoft.com/office/powerpoint/2010/main" val="182958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Create your own package/module.</a:t>
            </a:r>
          </a:p>
          <a:p>
            <a:r>
              <a:rPr lang="en-GB" dirty="0"/>
              <a:t>You can chose:</a:t>
            </a:r>
          </a:p>
          <a:p>
            <a:pPr lvl="1"/>
            <a:r>
              <a:rPr lang="en-GB" dirty="0"/>
              <a:t>Implement your own package</a:t>
            </a:r>
          </a:p>
          <a:p>
            <a:pPr lvl="1"/>
            <a:r>
              <a:rPr lang="en-GB" dirty="0"/>
              <a:t>Implement a package that contains modules to provide the “8-ball” functionality</a:t>
            </a:r>
          </a:p>
          <a:p>
            <a:r>
              <a:rPr lang="en-GB" dirty="0"/>
              <a:t>Bonus points* will be awarded for use of objects</a:t>
            </a:r>
          </a:p>
          <a:p>
            <a:r>
              <a:rPr lang="en-GB" dirty="0"/>
              <a:t>Tip: to read a string from command line you can use the input function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 = input();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s will contain the input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If you are using python 2 the function is </a:t>
            </a:r>
            <a:r>
              <a:rPr lang="en-GB" dirty="0" err="1"/>
              <a:t>raw_input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sz="1100" dirty="0"/>
              <a:t>*points are for fun and in this case by exception do not mean prizes </a:t>
            </a:r>
            <a:r>
              <a:rPr lang="en-GB" sz="1100" dirty="0">
                <a:sym typeface="Wingdings" panose="05000000000000000000" pitchFamily="2" charset="2"/>
              </a:rPr>
              <a:t>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0478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“For many programming languages, namespace is a context for their identifiers” - </a:t>
            </a:r>
            <a:r>
              <a:rPr lang="en-GB" sz="788" dirty="0">
                <a:hlinkClick r:id="rId2"/>
              </a:rPr>
              <a:t>https://en.wikipedia.org/wiki/Namespace#In_programming_languages</a:t>
            </a:r>
            <a:endParaRPr lang="en-GB" sz="788" dirty="0"/>
          </a:p>
          <a:p>
            <a:pPr marL="0" indent="0">
              <a:buNone/>
            </a:pPr>
            <a:endParaRPr lang="en-GB" sz="788" dirty="0"/>
          </a:p>
          <a:p>
            <a:r>
              <a:rPr lang="en-GB" dirty="0"/>
              <a:t>In python identifiers can be anything that we give a name for example:</a:t>
            </a:r>
          </a:p>
          <a:p>
            <a:pPr lvl="1"/>
            <a:r>
              <a:rPr lang="en-GB" dirty="0"/>
              <a:t>Variable – When we define a variable we add that to a namespace so that it can be referenced later</a:t>
            </a:r>
          </a:p>
          <a:p>
            <a:pPr lvl="1"/>
            <a:r>
              <a:rPr lang="en-GB" dirty="0"/>
              <a:t>Function – When we create a function we add that to a namespace</a:t>
            </a:r>
          </a:p>
          <a:p>
            <a:r>
              <a:rPr lang="en-GB" dirty="0"/>
              <a:t>When we start a python program the interpreter has a </a:t>
            </a:r>
            <a:r>
              <a:rPr lang="en-GB" b="1" i="1" dirty="0"/>
              <a:t>“default namespace”</a:t>
            </a:r>
            <a:endParaRPr lang="en-GB" i="1" dirty="0"/>
          </a:p>
          <a:p>
            <a:r>
              <a:rPr lang="en-GB" dirty="0"/>
              <a:t>This can be viewed using the </a:t>
            </a:r>
            <a:r>
              <a:rPr lang="en-GB" dirty="0" err="1"/>
              <a:t>dir</a:t>
            </a:r>
            <a:r>
              <a:rPr lang="en-GB" dirty="0"/>
              <a:t>() command</a:t>
            </a:r>
          </a:p>
        </p:txBody>
      </p:sp>
    </p:spTree>
    <p:extLst>
      <p:ext uri="{BB962C8B-B14F-4D97-AF65-F5344CB8AC3E}">
        <p14:creationId xmlns:p14="http://schemas.microsoft.com/office/powerpoint/2010/main" val="97697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namespace – Interactive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3448400" cy="3263504"/>
          </a:xfrm>
        </p:spPr>
        <p:txBody>
          <a:bodyPr numCol="1">
            <a:normAutofit fontScale="92500" lnSpcReduction="20000"/>
          </a:bodyPr>
          <a:lstStyle/>
          <a:p>
            <a:r>
              <a:rPr lang="en-GB" dirty="0"/>
              <a:t>Start idle and run the </a:t>
            </a:r>
            <a:r>
              <a:rPr lang="en-GB" dirty="0" err="1"/>
              <a:t>dir</a:t>
            </a:r>
            <a:r>
              <a:rPr lang="en-GB" dirty="0"/>
              <a:t> command.</a:t>
            </a:r>
          </a:p>
          <a:p>
            <a:r>
              <a:rPr lang="en-GB" dirty="0"/>
              <a:t>This shows all “names” within namespace.</a:t>
            </a:r>
          </a:p>
          <a:p>
            <a:r>
              <a:rPr lang="en-GB" dirty="0"/>
              <a:t>The </a:t>
            </a:r>
            <a:r>
              <a:rPr lang="en-GB" i="1" dirty="0"/>
              <a:t>“__</a:t>
            </a:r>
            <a:r>
              <a:rPr lang="en-GB" i="1" dirty="0" err="1"/>
              <a:t>builtins</a:t>
            </a:r>
            <a:r>
              <a:rPr lang="en-GB" i="1" dirty="0"/>
              <a:t>__”</a:t>
            </a:r>
            <a:r>
              <a:rPr lang="en-GB" dirty="0"/>
              <a:t> module contains all the built in functions and variables.</a:t>
            </a:r>
          </a:p>
          <a:p>
            <a:r>
              <a:rPr lang="en-GB" dirty="0"/>
              <a:t>Run </a:t>
            </a:r>
            <a:r>
              <a:rPr lang="en-GB" i="1" dirty="0" err="1"/>
              <a:t>dir</a:t>
            </a:r>
            <a:r>
              <a:rPr lang="en-GB" i="1" dirty="0"/>
              <a:t>(__</a:t>
            </a:r>
            <a:r>
              <a:rPr lang="en-GB" i="1" dirty="0" err="1"/>
              <a:t>builtins</a:t>
            </a:r>
            <a:r>
              <a:rPr lang="en-GB" i="1" dirty="0"/>
              <a:t>__)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44" y="1993107"/>
            <a:ext cx="4793456" cy="4007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4" y="1993107"/>
            <a:ext cx="4793456" cy="4007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44" y="1993106"/>
            <a:ext cx="4793456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namespace – Interactive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3448400" cy="3263504"/>
          </a:xfrm>
        </p:spPr>
        <p:txBody>
          <a:bodyPr numCol="1">
            <a:normAutofit fontScale="92500" lnSpcReduction="10000"/>
          </a:bodyPr>
          <a:lstStyle/>
          <a:p>
            <a:r>
              <a:rPr lang="en-GB" dirty="0"/>
              <a:t>Here you will see the functions (and variables) that are available by default.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print – write output to screen</a:t>
            </a:r>
          </a:p>
          <a:p>
            <a:pPr lvl="1"/>
            <a:r>
              <a:rPr lang="en-GB" dirty="0" err="1"/>
              <a:t>len</a:t>
            </a:r>
            <a:r>
              <a:rPr lang="en-GB" dirty="0"/>
              <a:t> – find the length</a:t>
            </a:r>
          </a:p>
          <a:p>
            <a:pPr lvl="1"/>
            <a:r>
              <a:rPr lang="en-GB" dirty="0"/>
              <a:t>open – Open a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44" y="1993107"/>
            <a:ext cx="4793456" cy="40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namespace is simply a collection of available names</a:t>
            </a:r>
          </a:p>
          <a:p>
            <a:r>
              <a:rPr lang="en-GB" dirty="0"/>
              <a:t>When we import a module we “include” it within the namespace</a:t>
            </a:r>
          </a:p>
          <a:p>
            <a:r>
              <a:rPr lang="en-GB" dirty="0"/>
              <a:t>Initially a namespace can be considered to be empty and the __</a:t>
            </a:r>
            <a:r>
              <a:rPr lang="en-GB" dirty="0" err="1"/>
              <a:t>builtin</a:t>
            </a:r>
            <a:r>
              <a:rPr lang="en-GB" dirty="0"/>
              <a:t>__ modules are imported into the namespace.</a:t>
            </a:r>
          </a:p>
          <a:p>
            <a:r>
              <a:rPr lang="en-GB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2638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7130" y="1993527"/>
            <a:ext cx="2198594" cy="32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6" name="TextBox 5"/>
          <p:cNvSpPr txBox="1"/>
          <p:nvPr/>
        </p:nvSpPr>
        <p:spPr>
          <a:xfrm>
            <a:off x="1237130" y="1716527"/>
            <a:ext cx="1558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 Namespace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104" y="1358815"/>
            <a:ext cx="9642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Initial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4408" y="1993526"/>
            <a:ext cx="2198594" cy="32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4944134" y="171652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__</a:t>
            </a:r>
            <a:r>
              <a:rPr lang="en-GB" sz="1350" dirty="0" err="1"/>
              <a:t>builtins</a:t>
            </a:r>
            <a:r>
              <a:rPr lang="en-GB" sz="1350" dirty="0"/>
              <a:t>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4794" y="2166007"/>
            <a:ext cx="524503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print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6348" y="2706225"/>
            <a:ext cx="377026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/>
              <a:t>dir</a:t>
            </a:r>
            <a:endParaRPr lang="en-GB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5445594" y="3169484"/>
            <a:ext cx="402674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 err="1"/>
              <a:t>len</a:t>
            </a:r>
            <a:endParaRPr lang="en-GB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5850875" y="3821661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open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04" y="1369588"/>
            <a:ext cx="111408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350" dirty="0"/>
              <a:t>Importing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3680460" y="3277723"/>
            <a:ext cx="1089212" cy="6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9" name="TextBox 18"/>
          <p:cNvSpPr txBox="1"/>
          <p:nvPr/>
        </p:nvSpPr>
        <p:spPr>
          <a:xfrm>
            <a:off x="3505997" y="3030985"/>
            <a:ext cx="15712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Import __</a:t>
            </a:r>
            <a:r>
              <a:rPr lang="en-GB" sz="1350" dirty="0" err="1"/>
              <a:t>builtins</a:t>
            </a:r>
            <a:r>
              <a:rPr lang="en-GB" sz="1350" dirty="0"/>
              <a:t>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507" y="2076919"/>
            <a:ext cx="1050288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__</a:t>
            </a:r>
            <a:r>
              <a:rPr lang="en-GB" sz="1350" dirty="0" err="1"/>
              <a:t>builtins</a:t>
            </a:r>
            <a:r>
              <a:rPr lang="en-GB" sz="1350" dirty="0"/>
              <a:t>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104" y="1380352"/>
            <a:ext cx="111408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350" dirty="0"/>
              <a:t>Imported</a:t>
            </a:r>
          </a:p>
        </p:txBody>
      </p:sp>
    </p:spTree>
    <p:extLst>
      <p:ext uri="{BB962C8B-B14F-4D97-AF65-F5344CB8AC3E}">
        <p14:creationId xmlns:p14="http://schemas.microsoft.com/office/powerpoint/2010/main" val="21905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module– Interactive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3448400" cy="3263504"/>
          </a:xfrm>
        </p:spPr>
        <p:txBody>
          <a:bodyPr numCol="1">
            <a:normAutofit fontScale="92500" lnSpcReduction="10000"/>
          </a:bodyPr>
          <a:lstStyle/>
          <a:p>
            <a:r>
              <a:rPr lang="en-GB" dirty="0"/>
              <a:t>Import the module (csv) that we used last week</a:t>
            </a:r>
          </a:p>
          <a:p>
            <a:r>
              <a:rPr lang="en-GB" dirty="0"/>
              <a:t>Run the </a:t>
            </a:r>
            <a:r>
              <a:rPr lang="en-GB" i="1" dirty="0" err="1"/>
              <a:t>dir</a:t>
            </a:r>
            <a:r>
              <a:rPr lang="en-GB" dirty="0"/>
              <a:t> command again </a:t>
            </a:r>
          </a:p>
          <a:p>
            <a:r>
              <a:rPr lang="en-GB" dirty="0"/>
              <a:t>You will see that csv has been imported into the default namespace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04" y="1901679"/>
            <a:ext cx="4917596" cy="4099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04" y="1901679"/>
            <a:ext cx="4917596" cy="40990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404" y="1901679"/>
            <a:ext cx="4917596" cy="409907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42664" y="2911876"/>
            <a:ext cx="266330" cy="19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7130" y="1993527"/>
            <a:ext cx="2198594" cy="32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6" name="TextBox 5"/>
          <p:cNvSpPr txBox="1"/>
          <p:nvPr/>
        </p:nvSpPr>
        <p:spPr>
          <a:xfrm>
            <a:off x="1237130" y="1716527"/>
            <a:ext cx="1558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Default Namespace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104" y="1358815"/>
            <a:ext cx="9642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Initial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4408" y="1993526"/>
            <a:ext cx="2198594" cy="32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9" name="TextBox 8"/>
          <p:cNvSpPr txBox="1"/>
          <p:nvPr/>
        </p:nvSpPr>
        <p:spPr>
          <a:xfrm>
            <a:off x="4944134" y="1716527"/>
            <a:ext cx="401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csv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104" y="1369588"/>
            <a:ext cx="111408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350" dirty="0"/>
              <a:t>Importing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3680460" y="3277723"/>
            <a:ext cx="1089212" cy="6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9" name="TextBox 18"/>
          <p:cNvSpPr txBox="1"/>
          <p:nvPr/>
        </p:nvSpPr>
        <p:spPr>
          <a:xfrm>
            <a:off x="3505997" y="3030985"/>
            <a:ext cx="9226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Import csv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507" y="2076919"/>
            <a:ext cx="1050288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350" dirty="0"/>
              <a:t>__</a:t>
            </a:r>
            <a:r>
              <a:rPr lang="en-GB" sz="1350" dirty="0" err="1"/>
              <a:t>builtins</a:t>
            </a:r>
            <a:r>
              <a:rPr lang="en-GB" sz="1350" dirty="0"/>
              <a:t>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104" y="1380352"/>
            <a:ext cx="1114089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350" dirty="0"/>
              <a:t>Imported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3507" y="2503960"/>
            <a:ext cx="1050288" cy="3000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/>
              <a:t>csv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869" y="5491096"/>
            <a:ext cx="891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the variables/functions within __</a:t>
            </a:r>
            <a:r>
              <a:rPr lang="en-GB" dirty="0" err="1"/>
              <a:t>builtins</a:t>
            </a:r>
            <a:r>
              <a:rPr lang="en-GB" dirty="0"/>
              <a:t>__ are available without qualifying with the module name</a:t>
            </a:r>
          </a:p>
          <a:p>
            <a:r>
              <a:rPr lang="en-GB" dirty="0"/>
              <a:t> i.e. to access variables/functions within csv, you must use csv.&lt;variable&gt;</a:t>
            </a:r>
          </a:p>
        </p:txBody>
      </p:sp>
    </p:spTree>
    <p:extLst>
      <p:ext uri="{BB962C8B-B14F-4D97-AF65-F5344CB8AC3E}">
        <p14:creationId xmlns:p14="http://schemas.microsoft.com/office/powerpoint/2010/main" val="411224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– Alternative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an alternative method to importing:</a:t>
            </a:r>
          </a:p>
          <a:p>
            <a:pPr marL="457200" lvl="1" indent="0">
              <a:buNone/>
            </a:pPr>
            <a:r>
              <a:rPr lang="en-GB" dirty="0"/>
              <a:t>from &lt;</a:t>
            </a:r>
            <a:r>
              <a:rPr lang="en-GB" dirty="0" err="1"/>
              <a:t>module_name</a:t>
            </a:r>
            <a:r>
              <a:rPr lang="en-GB" dirty="0"/>
              <a:t>&gt; import *</a:t>
            </a:r>
          </a:p>
          <a:p>
            <a:r>
              <a:rPr lang="en-GB" dirty="0"/>
              <a:t>This imports all of the names within the module into the default namespace</a:t>
            </a:r>
          </a:p>
          <a:p>
            <a:r>
              <a:rPr lang="en-GB" dirty="0"/>
              <a:t>Therefore you do not need to qualify a call to a variable/function.</a:t>
            </a:r>
          </a:p>
        </p:txBody>
      </p:sp>
    </p:spTree>
    <p:extLst>
      <p:ext uri="{BB962C8B-B14F-4D97-AF65-F5344CB8AC3E}">
        <p14:creationId xmlns:p14="http://schemas.microsoft.com/office/powerpoint/2010/main" val="31203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925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Modules and Namespaces</vt:lpstr>
      <vt:lpstr>What is a namespace</vt:lpstr>
      <vt:lpstr>Default namespace – Interactive exercise</vt:lpstr>
      <vt:lpstr>Default namespace – Interactive exercise</vt:lpstr>
      <vt:lpstr>Namespaces</vt:lpstr>
      <vt:lpstr>PowerPoint Presentation</vt:lpstr>
      <vt:lpstr>Import module– Interactive exercise</vt:lpstr>
      <vt:lpstr>PowerPoint Presentation</vt:lpstr>
      <vt:lpstr>Importing – Alternative syntax</vt:lpstr>
      <vt:lpstr>Import module– Interactive exercise</vt:lpstr>
      <vt:lpstr>Import module – Alternative syntax</vt:lpstr>
      <vt:lpstr>PowerPoint Presentation</vt:lpstr>
      <vt:lpstr>Modules – How to define</vt:lpstr>
      <vt:lpstr>Modules – Where to find</vt:lpstr>
      <vt:lpstr>Packages</vt:lpstr>
      <vt:lpstr>Packages – Example</vt:lpstr>
      <vt:lpstr>Packages - Example</vt:lpstr>
      <vt:lpstr>Packages – __init__.py file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codersparks</dc:creator>
  <cp:lastModifiedBy>codersparks</cp:lastModifiedBy>
  <cp:revision>28</cp:revision>
  <dcterms:created xsi:type="dcterms:W3CDTF">2016-03-13T09:41:55Z</dcterms:created>
  <dcterms:modified xsi:type="dcterms:W3CDTF">2016-04-03T08:32:35Z</dcterms:modified>
</cp:coreProperties>
</file>