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48" r:id="rId2"/>
    <p:sldMasterId id="2147483661" r:id="rId3"/>
    <p:sldMasterId id="2147483665" r:id="rId4"/>
  </p:sldMasterIdLst>
  <p:sldIdLst>
    <p:sldId id="257" r:id="rId5"/>
    <p:sldId id="264" r:id="rId6"/>
    <p:sldId id="265" r:id="rId7"/>
    <p:sldId id="261" r:id="rId8"/>
    <p:sldId id="263" r:id="rId9"/>
    <p:sldId id="258" r:id="rId10"/>
    <p:sldId id="262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40"/>
    <a:srgbClr val="F69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 auth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A12-4281-3148-929F-E1987EBF08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6140" y="3200400"/>
            <a:ext cx="10519719" cy="1828800"/>
          </a:xfrm>
        </p:spPr>
        <p:txBody>
          <a:bodyPr anchor="ctr">
            <a:norm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Add Presentation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9535E-4F1B-2B4A-99D0-7D23A2653B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6140" y="5490664"/>
            <a:ext cx="10519718" cy="10584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F694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Here</a:t>
            </a:r>
          </a:p>
          <a:p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91320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273D-4579-6B48-84A6-610C8D757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Topic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B71C-1414-4344-BE9A-4E5AB22248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Supporting info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BA34D-8BD6-7B4E-901E-37B5C80DC54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Subtopic goes here.</a:t>
            </a:r>
          </a:p>
        </p:txBody>
      </p:sp>
    </p:spTree>
    <p:extLst>
      <p:ext uri="{BB962C8B-B14F-4D97-AF65-F5344CB8AC3E}">
        <p14:creationId xmlns:p14="http://schemas.microsoft.com/office/powerpoint/2010/main" val="31301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62D-8175-DD49-A168-0502388E8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Topic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E1B8F-0647-594C-B682-05977D5B1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B84CC-AAAA-E748-9A78-C4C9DD0F22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Supporting info goes here.</a:t>
            </a:r>
          </a:p>
        </p:txBody>
      </p:sp>
    </p:spTree>
    <p:extLst>
      <p:ext uri="{BB962C8B-B14F-4D97-AF65-F5344CB8AC3E}">
        <p14:creationId xmlns:p14="http://schemas.microsoft.com/office/powerpoint/2010/main" val="451342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auth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A12-4281-3148-929F-E1987EBF08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6140" y="2057400"/>
            <a:ext cx="10519719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 b="0">
                <a:solidFill>
                  <a:srgbClr val="F6941F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479098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no auth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0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 auth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A12-4281-3148-929F-E1987EBF08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6140" y="1043609"/>
            <a:ext cx="10519719" cy="1828800"/>
          </a:xfrm>
        </p:spPr>
        <p:txBody>
          <a:bodyPr anchor="ctr">
            <a:norm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9535E-4F1B-2B4A-99D0-7D23A2653B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6140" y="3333873"/>
            <a:ext cx="10519718" cy="10584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F694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Additional information here.</a:t>
            </a:r>
          </a:p>
        </p:txBody>
      </p:sp>
    </p:spTree>
    <p:extLst>
      <p:ext uri="{BB962C8B-B14F-4D97-AF65-F5344CB8AC3E}">
        <p14:creationId xmlns:p14="http://schemas.microsoft.com/office/powerpoint/2010/main" val="118041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auth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A12-4281-3148-929F-E1987EBF08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6140" y="1282148"/>
            <a:ext cx="10519719" cy="2743200"/>
          </a:xfrm>
        </p:spPr>
        <p:txBody>
          <a:bodyPr anchor="ctr">
            <a:norm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4759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no auth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15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3F0A-C91C-DF42-8392-2EEE75A13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5E1C-B105-0F49-A6C6-1C4F8120FE4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Supporting info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51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auth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A12-4281-3148-929F-E1987EBF08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6140" y="3200400"/>
            <a:ext cx="10519719" cy="2743200"/>
          </a:xfrm>
        </p:spPr>
        <p:txBody>
          <a:bodyPr anchor="ctr">
            <a:norm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Add 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62997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3F0A-C91C-DF42-8392-2EEE75A13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5E1C-B105-0F49-A6C6-1C4F8120FE4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Supporting info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8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5CD8-92E6-4E4C-A9ED-60997ACD7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DA1E-E118-7347-90CE-2FEA4D5526C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Supporting info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1474E-95C5-A941-B049-6B253312863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Supporting info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991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02A6-8129-8A42-AE30-B8800232CD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256" y="1041400"/>
            <a:ext cx="1096948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Topic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1C35-DA28-DC40-8D13-E0E6E7ED17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1256" y="3521075"/>
            <a:ext cx="10969487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Supporting info goes here.</a:t>
            </a:r>
          </a:p>
        </p:txBody>
      </p:sp>
    </p:spTree>
    <p:extLst>
      <p:ext uri="{BB962C8B-B14F-4D97-AF65-F5344CB8AC3E}">
        <p14:creationId xmlns:p14="http://schemas.microsoft.com/office/powerpoint/2010/main" val="95924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86D4-822F-6440-8820-D2F5AA7C1E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Topic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7203-5679-774E-8106-D39A68918F7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Supporting info goes here.</a:t>
            </a:r>
          </a:p>
        </p:txBody>
      </p:sp>
    </p:spTree>
    <p:extLst>
      <p:ext uri="{BB962C8B-B14F-4D97-AF65-F5344CB8AC3E}">
        <p14:creationId xmlns:p14="http://schemas.microsoft.com/office/powerpoint/2010/main" val="39082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FB54-DD7A-B840-BEE9-133B46091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Topic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187C-7D18-F043-8D7E-9174E1D205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First category goes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7AA01-5E3B-9947-94E9-8DBEBB24FB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Supporting info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926A0-D74B-7040-9576-08885A9CBC0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 category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82541-84DE-0A4A-B452-4A72AA5D829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Supporting info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099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CC42-4E0F-7245-80A3-DBFC04076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 Goes Here</a:t>
            </a:r>
          </a:p>
        </p:txBody>
      </p:sp>
    </p:spTree>
    <p:extLst>
      <p:ext uri="{BB962C8B-B14F-4D97-AF65-F5344CB8AC3E}">
        <p14:creationId xmlns:p14="http://schemas.microsoft.com/office/powerpoint/2010/main" val="132871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49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811D2F-26DE-CC49-AE0B-7C2E4752E04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DE71F-BD04-B443-9A7D-D1BC754D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7959"/>
            <a:ext cx="10515600" cy="27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248692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ED28DF-B9B5-4240-B469-CE97AD99E53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04139-7363-BE49-B955-130A8C2F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Topic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4F40F-5806-B842-B69A-01A556490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150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Supporting info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6941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1157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811D2F-26DE-CC49-AE0B-7C2E4752E04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DE71F-BD04-B443-9A7D-D1BC754D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088"/>
            <a:ext cx="10515600" cy="27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29687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6941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811D2F-26DE-CC49-AE0B-7C2E4752E04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DE71F-BD04-B443-9A7D-D1BC754D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525"/>
            <a:ext cx="10515600" cy="27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155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DDBC-31B8-6247-AC66-3D9EC0C1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39" y="2438400"/>
            <a:ext cx="10519719" cy="1828800"/>
          </a:xfrm>
        </p:spPr>
        <p:txBody>
          <a:bodyPr/>
          <a:lstStyle/>
          <a:p>
            <a:r>
              <a:rPr lang="en-US" dirty="0"/>
              <a:t>Network Analysis of COVID-19 Vaccine Misinformation on Social Media”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6EC5-EB92-B146-B15D-50F914B1F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640" y="4097006"/>
            <a:ext cx="10519718" cy="2760994"/>
          </a:xfrm>
        </p:spPr>
        <p:txBody>
          <a:bodyPr/>
          <a:lstStyle/>
          <a:p>
            <a:r>
              <a:rPr lang="en-US" i="1" baseline="30000" dirty="0">
                <a:solidFill>
                  <a:schemeClr val="bg1"/>
                </a:solidFill>
                <a:ea typeface="Times New Roman" panose="02020603050405020304" pitchFamily="18" charset="0"/>
              </a:rPr>
              <a:t>a</a:t>
            </a:r>
            <a:r>
              <a:rPr lang="en-US" sz="2400" i="1" baseline="30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,</a:t>
            </a:r>
            <a:r>
              <a:rPr lang="en-US" sz="2400" b="1" i="1" baseline="30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b</a:t>
            </a:r>
            <a:r>
              <a:rPr lang="en-US" sz="2400" i="1" baseline="30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/>
              <a:t>Chad A. Melton, </a:t>
            </a:r>
            <a:r>
              <a:rPr lang="en-US" sz="2400" b="1" i="1" baseline="30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b </a:t>
            </a:r>
            <a:r>
              <a:rPr lang="en-US" dirty="0" err="1"/>
              <a:t>Olufunto</a:t>
            </a:r>
            <a:r>
              <a:rPr lang="en-US" dirty="0"/>
              <a:t> A. </a:t>
            </a:r>
            <a:r>
              <a:rPr lang="en-US" dirty="0" err="1"/>
              <a:t>Olusanya</a:t>
            </a:r>
            <a:r>
              <a:rPr lang="en-US" dirty="0"/>
              <a:t>, </a:t>
            </a:r>
            <a:r>
              <a:rPr lang="en-US" sz="2400" i="1" baseline="30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a, b </a:t>
            </a:r>
            <a:r>
              <a:rPr lang="en-US" dirty="0" err="1"/>
              <a:t>Arash</a:t>
            </a:r>
            <a:r>
              <a:rPr lang="en-US" dirty="0"/>
              <a:t> Shaban-</a:t>
            </a:r>
            <a:r>
              <a:rPr lang="en-US" dirty="0" err="1"/>
              <a:t>Nejad</a:t>
            </a:r>
            <a:endParaRPr lang="en-US" dirty="0"/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endParaRPr lang="en-US" sz="1600" i="1" baseline="300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600" i="1" baseline="30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 </a:t>
            </a:r>
            <a:r>
              <a:rPr lang="en-US" sz="160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Bredesen Center for Interdisciplinary Research and Graduate Education, University of Tennessee, Knoxville, TN, United States 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endParaRPr lang="en-US" sz="1600" i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r>
              <a:rPr lang="en-US" sz="1600" b="1" i="1" baseline="30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b </a:t>
            </a:r>
            <a:r>
              <a:rPr lang="en-US" sz="160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University of Tennessee Health Science Center-Oak-Ridge National Laboratory (UTHSC-ORNL) Center for Biomedical Informatics, Department of Pediatrics, College of Medicine, Memphis, TN, United States</a:t>
            </a:r>
            <a:endParaRPr lang="en-CA" sz="1600" i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6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C4B-8932-FF4D-8ADC-368007F1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577"/>
            <a:ext cx="10515600" cy="1193353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Introduction</a:t>
            </a:r>
            <a:br>
              <a:rPr lang="en-CA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44E1-C6F9-A244-8852-60098FFF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2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800" b="0" i="0" dirty="0">
                <a:effectLst/>
              </a:rPr>
              <a:t>The COVID-19 pandemic fueled the most rapid vaccine development and distribution in history. </a:t>
            </a:r>
            <a:endParaRPr lang="en-US" sz="2800" dirty="0"/>
          </a:p>
          <a:p>
            <a:r>
              <a:rPr lang="en-US" sz="2800" dirty="0"/>
              <a:t>T</a:t>
            </a:r>
            <a:r>
              <a:rPr lang="en-US" sz="2800" b="0" i="0" dirty="0">
                <a:effectLst/>
              </a:rPr>
              <a:t>he spread of misinformation plays a significant role in vaccine hesitancy, low vaccination rates </a:t>
            </a:r>
            <a:r>
              <a:rPr lang="en-US" sz="2800" b="0" i="0" dirty="0">
                <a:effectLst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</a:rPr>
              <a:t>leading to morbidities and untimely deaths.</a:t>
            </a:r>
          </a:p>
          <a:p>
            <a:r>
              <a:rPr lang="en-US" dirty="0"/>
              <a:t>Network analysis of text data from social media can be used as an inexpensive and quick public health surveillance tool.</a:t>
            </a:r>
          </a:p>
          <a:p>
            <a:r>
              <a:rPr lang="en-US" sz="2800" dirty="0"/>
              <a:t>Inform public health officials to develop </a:t>
            </a:r>
            <a:r>
              <a:rPr lang="en-US" sz="2800" b="0" i="0" dirty="0">
                <a:effectLst/>
              </a:rPr>
              <a:t>appropriate public health messaging, digital interventions, and public health policies.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3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C4B-8932-FF4D-8ADC-368007F1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578"/>
            <a:ext cx="10515600" cy="761274"/>
          </a:xfrm>
        </p:spPr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44E1-C6F9-A244-8852-60098FFF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936"/>
            <a:ext cx="10515600" cy="4351338"/>
          </a:xfrm>
        </p:spPr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NoNewNormal</a:t>
            </a:r>
            <a:r>
              <a:rPr lang="en-US" dirty="0"/>
              <a:t> 5,106 posts displayed by 3,770 unique authors within the Reddit community from November 23, 2020, to July 27, 2021.</a:t>
            </a:r>
          </a:p>
          <a:p>
            <a:r>
              <a:rPr lang="en-US" dirty="0"/>
              <a:t>Degree, Eigenvector, and Betweenness centrality. </a:t>
            </a:r>
          </a:p>
          <a:p>
            <a:r>
              <a:rPr lang="en-US" dirty="0"/>
              <a:t>Big Graphs = Hairballs (14289 nodes, 466918 edges) </a:t>
            </a:r>
          </a:p>
          <a:p>
            <a:r>
              <a:rPr lang="en-US" dirty="0"/>
              <a:t>Reduced by weight to ~160 nodes for clarity.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3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C4B-8932-FF4D-8ADC-368007F1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63" y="64168"/>
            <a:ext cx="10515600" cy="913866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23" name="Picture 22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428D4830-588B-4B48-93EC-553C9F3B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23" y="0"/>
            <a:ext cx="6347011" cy="63470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3FE840-7098-47E6-B585-F2DDD5A4661E}"/>
              </a:ext>
            </a:extLst>
          </p:cNvPr>
          <p:cNvSpPr txBox="1"/>
          <p:nvPr/>
        </p:nvSpPr>
        <p:spPr>
          <a:xfrm>
            <a:off x="0" y="1091139"/>
            <a:ext cx="3827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Vaccine</a:t>
            </a:r>
            <a:r>
              <a:rPr lang="en-US" sz="3600" dirty="0" err="1">
                <a:sym typeface="Wingdings" panose="05000000000000000000" pitchFamily="2" charset="2"/>
              </a:rPr>
              <a:t>people</a:t>
            </a:r>
            <a:endParaRPr lang="en-US" sz="3600" dirty="0">
              <a:sym typeface="Wingdings" panose="05000000000000000000" pitchFamily="2" charset="2"/>
            </a:endParaRPr>
          </a:p>
          <a:p>
            <a:r>
              <a:rPr lang="en-US" sz="3600" dirty="0">
                <a:sym typeface="Wingdings" panose="05000000000000000000" pitchFamily="2" charset="2"/>
              </a:rPr>
              <a:t>death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Vaccine </a:t>
            </a:r>
            <a:r>
              <a:rPr lang="en-US" sz="3600" dirty="0">
                <a:sym typeface="Wingdings" panose="05000000000000000000" pitchFamily="2" charset="2"/>
              </a:rPr>
              <a:t> rushed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20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C4B-8932-FF4D-8ADC-368007F1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availability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44E1-C6F9-A244-8852-60098FFF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NoNewNormal</a:t>
            </a:r>
            <a:r>
              <a:rPr lang="en-US" dirty="0"/>
              <a:t> banned.</a:t>
            </a:r>
          </a:p>
          <a:p>
            <a:r>
              <a:rPr lang="en-US" dirty="0"/>
              <a:t>Many accounts of covid denial and brigading.</a:t>
            </a:r>
          </a:p>
          <a:p>
            <a:r>
              <a:rPr lang="en-US" dirty="0"/>
              <a:t>Data are not available from Reddit.</a:t>
            </a:r>
          </a:p>
          <a:p>
            <a:r>
              <a:rPr lang="en-US" dirty="0"/>
              <a:t>Please contact me if you’re interested in the raw data.</a:t>
            </a:r>
          </a:p>
          <a:p>
            <a:r>
              <a:rPr lang="en-US" dirty="0"/>
              <a:t>chadmeltone@gmail.com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6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C4B-8932-FF4D-8ADC-368007F1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578"/>
            <a:ext cx="10515600" cy="761274"/>
          </a:xfrm>
        </p:spPr>
        <p:txBody>
          <a:bodyPr/>
          <a:lstStyle/>
          <a:p>
            <a:r>
              <a:rPr lang="en-US" dirty="0"/>
              <a:t>Ongoing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44E1-C6F9-A244-8852-60098FFF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936"/>
            <a:ext cx="10515600" cy="4351338"/>
          </a:xfrm>
        </p:spPr>
        <p:txBody>
          <a:bodyPr/>
          <a:lstStyle/>
          <a:p>
            <a:r>
              <a:rPr lang="en-US" dirty="0"/>
              <a:t>Network evolution and diffusion in a collaboration with UTHSC, Korea University, and the Sanger Institute.</a:t>
            </a:r>
          </a:p>
          <a:p>
            <a:r>
              <a:rPr lang="en-US" dirty="0"/>
              <a:t>300k comments and posts from 12 Reddit communities ~ 5 million users.</a:t>
            </a:r>
          </a:p>
          <a:p>
            <a:r>
              <a:rPr lang="en-US" dirty="0"/>
              <a:t>Month to month analysis from Jan 1, 2020 to Nov 1, 2021.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9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2EF0AB8C-28FF-4BBE-99BC-4E8808F0B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905" y="749258"/>
            <a:ext cx="10410629" cy="5359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E9C4B-8932-FF4D-8ADC-368007F1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01" y="-2432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Betweenness Centrality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101622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B0C7-7C26-A94C-909C-C6DCF301C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992" y="649705"/>
            <a:ext cx="10519719" cy="108964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4" name="Picture 3" descr="A picture containing text, band-aid, accessory&#10;&#10;Description automatically generated">
            <a:extLst>
              <a:ext uri="{FF2B5EF4-FFF2-40B4-BE49-F238E27FC236}">
                <a16:creationId xmlns:a16="http://schemas.microsoft.com/office/drawing/2014/main" id="{F504338D-9177-4421-8178-684492F5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89" y="2103419"/>
            <a:ext cx="3985543" cy="28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1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44E1-C6F9-A244-8852-60098FFF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406"/>
            <a:ext cx="10515600" cy="4351338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Betweenness centrality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measures the number of times a node lies on the shortest path between other nodes.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 nodes bridge a network together. Ideal for communication networks).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Eigenvector centrality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measures node influence based on quantity of connections to other nodes (ideal for social networks) 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Degree centrality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determined by number of links held by each node (how many connections… frequency of connections fo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nodes)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6226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SC_ws_ppt_template_gray" id="{F848DACE-3198-634D-897A-90B542F6D722}" vid="{49F25C59-DC22-9941-AD34-365BCB152A6C}"/>
    </a:ext>
  </a:extLst>
</a:theme>
</file>

<file path=ppt/theme/theme2.xml><?xml version="1.0" encoding="utf-8"?>
<a:theme xmlns:a="http://schemas.openxmlformats.org/drawingml/2006/main" name="UTHSC conte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SC_ws_ppt_template_gray" id="{F848DACE-3198-634D-897A-90B542F6D722}" vid="{A3187826-6A65-1A48-908D-FB42DE0F8F33}"/>
    </a:ext>
  </a:extLst>
</a:theme>
</file>

<file path=ppt/theme/theme3.xml><?xml version="1.0" encoding="utf-8"?>
<a:theme xmlns:a="http://schemas.openxmlformats.org/drawingml/2006/main" name="Section brea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SC_ws_ppt_template_gray" id="{F848DACE-3198-634D-897A-90B542F6D722}" vid="{9E2FAF46-875E-DD4A-834A-510D03EE218E}"/>
    </a:ext>
  </a:extLst>
</a:theme>
</file>

<file path=ppt/theme/theme4.xml><?xml version="1.0" encoding="utf-8"?>
<a:theme xmlns:a="http://schemas.openxmlformats.org/drawingml/2006/main" name="1_End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SC_ws_ppt_template_gray" id="{F848DACE-3198-634D-897A-90B542F6D722}" vid="{A5AE8EBE-E5FD-5847-B82D-6F82196654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ppt-template-gray (1)</Template>
  <TotalTime>663</TotalTime>
  <Words>399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Title slides</vt:lpstr>
      <vt:lpstr>UTHSC content slides</vt:lpstr>
      <vt:lpstr>Section breaks</vt:lpstr>
      <vt:lpstr>1_End slides</vt:lpstr>
      <vt:lpstr>Network Analysis of COVID-19 Vaccine Misinformation on Social Media” </vt:lpstr>
      <vt:lpstr>Introduction </vt:lpstr>
      <vt:lpstr>Data and Methods</vt:lpstr>
      <vt:lpstr>Results </vt:lpstr>
      <vt:lpstr>Data availability </vt:lpstr>
      <vt:lpstr>Ongoing work…</vt:lpstr>
      <vt:lpstr>Betweenness Centrality September 2020</vt:lpstr>
      <vt:lpstr>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of COVID-19 Vaccine Misinformation on Social Media” </dc:title>
  <dc:creator>Chad Melton</dc:creator>
  <cp:lastModifiedBy>Chad Melton</cp:lastModifiedBy>
  <cp:revision>8</cp:revision>
  <dcterms:created xsi:type="dcterms:W3CDTF">2021-11-22T03:12:54Z</dcterms:created>
  <dcterms:modified xsi:type="dcterms:W3CDTF">2021-11-22T14:16:48Z</dcterms:modified>
</cp:coreProperties>
</file>