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35"/>
  </p:notesMasterIdLst>
  <p:handoutMasterIdLst>
    <p:handoutMasterId r:id="rId36"/>
  </p:handoutMasterIdLst>
  <p:sldIdLst>
    <p:sldId id="258" r:id="rId2"/>
    <p:sldId id="263" r:id="rId3"/>
    <p:sldId id="281" r:id="rId4"/>
    <p:sldId id="282" r:id="rId5"/>
    <p:sldId id="266" r:id="rId6"/>
    <p:sldId id="271" r:id="rId7"/>
    <p:sldId id="283" r:id="rId8"/>
    <p:sldId id="288" r:id="rId9"/>
    <p:sldId id="289" r:id="rId10"/>
    <p:sldId id="290" r:id="rId11"/>
    <p:sldId id="291" r:id="rId12"/>
    <p:sldId id="292" r:id="rId13"/>
    <p:sldId id="276" r:id="rId14"/>
    <p:sldId id="301" r:id="rId15"/>
    <p:sldId id="261" r:id="rId16"/>
    <p:sldId id="277" r:id="rId17"/>
    <p:sldId id="285" r:id="rId18"/>
    <p:sldId id="295" r:id="rId19"/>
    <p:sldId id="294" r:id="rId20"/>
    <p:sldId id="296" r:id="rId21"/>
    <p:sldId id="300" r:id="rId22"/>
    <p:sldId id="278" r:id="rId23"/>
    <p:sldId id="279" r:id="rId24"/>
    <p:sldId id="280" r:id="rId25"/>
    <p:sldId id="264" r:id="rId26"/>
    <p:sldId id="265" r:id="rId27"/>
    <p:sldId id="284" r:id="rId28"/>
    <p:sldId id="268" r:id="rId29"/>
    <p:sldId id="273" r:id="rId30"/>
    <p:sldId id="274" r:id="rId31"/>
    <p:sldId id="269" r:id="rId32"/>
    <p:sldId id="286" r:id="rId33"/>
    <p:sldId id="293" r:id="rId3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1B7404A-E213-E04C-86EC-480B6B05DA26}">
          <p14:sldIdLst>
            <p14:sldId id="258"/>
            <p14:sldId id="263"/>
            <p14:sldId id="281"/>
            <p14:sldId id="282"/>
            <p14:sldId id="266"/>
            <p14:sldId id="271"/>
            <p14:sldId id="283"/>
            <p14:sldId id="288"/>
            <p14:sldId id="289"/>
            <p14:sldId id="290"/>
            <p14:sldId id="291"/>
            <p14:sldId id="292"/>
            <p14:sldId id="276"/>
            <p14:sldId id="301"/>
            <p14:sldId id="261"/>
            <p14:sldId id="277"/>
            <p14:sldId id="285"/>
            <p14:sldId id="295"/>
            <p14:sldId id="294"/>
            <p14:sldId id="296"/>
            <p14:sldId id="300"/>
            <p14:sldId id="278"/>
            <p14:sldId id="279"/>
            <p14:sldId id="280"/>
          </p14:sldIdLst>
        </p14:section>
        <p14:section name="Additional information" id="{95D8AA13-EA81-2747-A8DF-007C030FE3EB}">
          <p14:sldIdLst>
            <p14:sldId id="264"/>
            <p14:sldId id="265"/>
            <p14:sldId id="284"/>
            <p14:sldId id="268"/>
            <p14:sldId id="273"/>
            <p14:sldId id="274"/>
            <p14:sldId id="269"/>
            <p14:sldId id="286"/>
            <p14:sldId id="29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524"/>
    <p:restoredTop sz="94618"/>
  </p:normalViewPr>
  <p:slideViewPr>
    <p:cSldViewPr snapToGrid="0" snapToObjects="1">
      <p:cViewPr varScale="1">
        <p:scale>
          <a:sx n="116" d="100"/>
          <a:sy n="116" d="100"/>
        </p:scale>
        <p:origin x="158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84DE07-92F2-2343-975E-01B2B60DD88E}" type="datetimeFigureOut">
              <a:rPr lang="en-US" smtClean="0"/>
              <a:t>4/27/25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6BC09C0-D443-1F4A-865B-A94E0E200AC2}" type="slidenum">
              <a:rPr lang="en-US" smtClean="0"/>
              <a:t>‹#›</a:t>
            </a:fld>
            <a:endParaRPr lang="en-US"/>
          </a:p>
        </p:txBody>
      </p:sp>
    </p:spTree>
    <p:extLst>
      <p:ext uri="{BB962C8B-B14F-4D97-AF65-F5344CB8AC3E}">
        <p14:creationId xmlns:p14="http://schemas.microsoft.com/office/powerpoint/2010/main" val="21760635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1ED2CA-7419-5A44-8670-92F855D272C3}" type="datetimeFigureOut">
              <a:rPr lang="en-US" smtClean="0"/>
              <a:t>4/27/25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0EB718-82B0-8745-96E6-84A96041830B}" type="slidenum">
              <a:rPr lang="en-US" smtClean="0"/>
              <a:t>‹#›</a:t>
            </a:fld>
            <a:endParaRPr lang="en-US"/>
          </a:p>
        </p:txBody>
      </p:sp>
    </p:spTree>
    <p:extLst>
      <p:ext uri="{BB962C8B-B14F-4D97-AF65-F5344CB8AC3E}">
        <p14:creationId xmlns:p14="http://schemas.microsoft.com/office/powerpoint/2010/main" val="2084193169"/>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4D837E0-5688-8D46-BD3D-BB50D1F61D08}" type="slidenum">
              <a:rPr lang="en-US" smtClean="0"/>
              <a:t>1</a:t>
            </a:fld>
            <a:endParaRPr lang="en-US"/>
          </a:p>
        </p:txBody>
      </p:sp>
    </p:spTree>
    <p:extLst>
      <p:ext uri="{BB962C8B-B14F-4D97-AF65-F5344CB8AC3E}">
        <p14:creationId xmlns:p14="http://schemas.microsoft.com/office/powerpoint/2010/main" val="46031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68373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202683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3378439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397330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sp>
        <p:nvSpPr>
          <p:cNvPr id="6" name="Slide Number Placeholder 5"/>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0254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448278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p:cNvSpPr>
            <a:spLocks noGrp="1"/>
          </p:cNvSpPr>
          <p:nvPr>
            <p:ph type="dt" sz="half" idx="10"/>
          </p:nvPr>
        </p:nvSpPr>
        <p:spPr/>
        <p:txBody>
          <a:bodyPr/>
          <a:lstStyle/>
          <a:p>
            <a:r>
              <a:rPr lang="x-none"/>
              <a:t>28/07/20</a:t>
            </a:r>
            <a:endParaRPr lang="en-US"/>
          </a:p>
        </p:txBody>
      </p:sp>
      <p:sp>
        <p:nvSpPr>
          <p:cNvPr id="8" name="Footer Placeholder 7"/>
          <p:cNvSpPr>
            <a:spLocks noGrp="1"/>
          </p:cNvSpPr>
          <p:nvPr>
            <p:ph type="ftr" sz="quarter" idx="11"/>
          </p:nvPr>
        </p:nvSpPr>
        <p:spPr/>
        <p:txBody>
          <a:bodyPr/>
          <a:lstStyle/>
          <a:p>
            <a:r>
              <a:rPr lang="en-US"/>
              <a:t>Irina Chelysheva</a:t>
            </a:r>
          </a:p>
        </p:txBody>
      </p:sp>
      <p:sp>
        <p:nvSpPr>
          <p:cNvPr id="9" name="Slide Number Placeholder 8"/>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884323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2"/>
          <p:cNvSpPr>
            <a:spLocks noGrp="1"/>
          </p:cNvSpPr>
          <p:nvPr>
            <p:ph type="dt" sz="half" idx="10"/>
          </p:nvPr>
        </p:nvSpPr>
        <p:spPr/>
        <p:txBody>
          <a:bodyPr/>
          <a:lstStyle/>
          <a:p>
            <a:r>
              <a:rPr lang="x-none"/>
              <a:t>28/07/20</a:t>
            </a:r>
            <a:endParaRPr lang="en-US"/>
          </a:p>
        </p:txBody>
      </p:sp>
      <p:sp>
        <p:nvSpPr>
          <p:cNvPr id="4" name="Footer Placeholder 3"/>
          <p:cNvSpPr>
            <a:spLocks noGrp="1"/>
          </p:cNvSpPr>
          <p:nvPr>
            <p:ph type="ftr" sz="quarter" idx="11"/>
          </p:nvPr>
        </p:nvSpPr>
        <p:spPr/>
        <p:txBody>
          <a:bodyPr/>
          <a:lstStyle/>
          <a:p>
            <a:r>
              <a:rPr lang="en-US"/>
              <a:t>Irina Chelysheva</a:t>
            </a:r>
          </a:p>
        </p:txBody>
      </p:sp>
      <p:sp>
        <p:nvSpPr>
          <p:cNvPr id="5" name="Slide Number Placeholder 4"/>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6548089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x-none"/>
              <a:t>28/07/20</a:t>
            </a:r>
            <a:endParaRPr lang="en-US"/>
          </a:p>
        </p:txBody>
      </p:sp>
      <p:sp>
        <p:nvSpPr>
          <p:cNvPr id="3" name="Footer Placeholder 2"/>
          <p:cNvSpPr>
            <a:spLocks noGrp="1"/>
          </p:cNvSpPr>
          <p:nvPr>
            <p:ph type="ftr" sz="quarter" idx="11"/>
          </p:nvPr>
        </p:nvSpPr>
        <p:spPr/>
        <p:txBody>
          <a:bodyPr/>
          <a:lstStyle/>
          <a:p>
            <a:r>
              <a:rPr lang="en-US"/>
              <a:t>Irina Chelysheva</a:t>
            </a:r>
          </a:p>
        </p:txBody>
      </p:sp>
      <p:sp>
        <p:nvSpPr>
          <p:cNvPr id="4" name="Slide Number Placeholder 3"/>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095071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2367269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r>
              <a:rPr lang="x-none"/>
              <a:t>28/07/20</a:t>
            </a:r>
            <a:endParaRPr lang="en-US"/>
          </a:p>
        </p:txBody>
      </p:sp>
      <p:sp>
        <p:nvSpPr>
          <p:cNvPr id="6" name="Footer Placeholder 5"/>
          <p:cNvSpPr>
            <a:spLocks noGrp="1"/>
          </p:cNvSpPr>
          <p:nvPr>
            <p:ph type="ftr" sz="quarter" idx="11"/>
          </p:nvPr>
        </p:nvSpPr>
        <p:spPr/>
        <p:txBody>
          <a:bodyPr/>
          <a:lstStyle/>
          <a:p>
            <a:r>
              <a:rPr lang="en-US"/>
              <a:t>Irina Chelysheva</a:t>
            </a:r>
          </a:p>
        </p:txBody>
      </p:sp>
      <p:sp>
        <p:nvSpPr>
          <p:cNvPr id="7" name="Slide Number Placeholder 6"/>
          <p:cNvSpPr>
            <a:spLocks noGrp="1"/>
          </p:cNvSpPr>
          <p:nvPr>
            <p:ph type="sldNum" sz="quarter" idx="12"/>
          </p:nvPr>
        </p:nvSpPr>
        <p:spPr/>
        <p:txBody>
          <a:bodyPr/>
          <a:lstStyle/>
          <a:p>
            <a:fld id="{F46C3A57-C658-E646-B422-00D8BCC0D6ED}" type="slidenum">
              <a:rPr lang="en-US" smtClean="0"/>
              <a:t>‹#›</a:t>
            </a:fld>
            <a:endParaRPr lang="en-US"/>
          </a:p>
        </p:txBody>
      </p:sp>
    </p:spTree>
    <p:extLst>
      <p:ext uri="{BB962C8B-B14F-4D97-AF65-F5344CB8AC3E}">
        <p14:creationId xmlns:p14="http://schemas.microsoft.com/office/powerpoint/2010/main" val="14027741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x-none"/>
              <a:t>28/07/20</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Irina Chelysheva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6C3A57-C658-E646-B422-00D8BCC0D6ED}" type="slidenum">
              <a:rPr lang="en-US" smtClean="0"/>
              <a:t>‹#›</a:t>
            </a:fld>
            <a:endParaRPr lang="en-US"/>
          </a:p>
        </p:txBody>
      </p:sp>
    </p:spTree>
    <p:extLst>
      <p:ext uri="{BB962C8B-B14F-4D97-AF65-F5344CB8AC3E}">
        <p14:creationId xmlns:p14="http://schemas.microsoft.com/office/powerpoint/2010/main" val="2515954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i.org/10.1016/j.wnsx.2019.100012"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016/j.wnsx.2019.100012"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medium.com/swlh/k-nearest-neighbor-ca2593d7a3c4" TargetMode="External"/><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github.com/Chelysheva/ML_DL_intro_python_TT2025"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kaggle.com/" TargetMode="External"/><Relationship Id="rId2" Type="http://schemas.openxmlformats.org/officeDocument/2006/relationships/hyperlink" Target="https://machinelearningmastery.co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amzn.to/3b2LHTL"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oi.org/10.1016/j.wnsx.2019.100012"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medium.com/swlh/k-nearest-neighbor-ca2593d7a3c4"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1885" y="5475424"/>
            <a:ext cx="7772400" cy="431997"/>
          </a:xfrm>
        </p:spPr>
        <p:txBody>
          <a:bodyPr>
            <a:normAutofit fontScale="90000"/>
          </a:bodyPr>
          <a:lstStyle/>
          <a:p>
            <a:r>
              <a:rPr lang="en-GB" sz="3200" dirty="0"/>
              <a:t>28/0</a:t>
            </a:r>
            <a:r>
              <a:rPr lang="en-US" sz="3200" dirty="0"/>
              <a:t>4</a:t>
            </a:r>
            <a:r>
              <a:rPr lang="en-GB" sz="3200" dirty="0"/>
              <a:t>/2025</a:t>
            </a:r>
            <a:endParaRPr lang="en-US" sz="3200" dirty="0"/>
          </a:p>
        </p:txBody>
      </p:sp>
      <p:sp>
        <p:nvSpPr>
          <p:cNvPr id="6" name="Rectangle 5"/>
          <p:cNvSpPr/>
          <p:nvPr/>
        </p:nvSpPr>
        <p:spPr>
          <a:xfrm>
            <a:off x="1103716" y="1859605"/>
            <a:ext cx="7228738" cy="2554545"/>
          </a:xfrm>
          <a:prstGeom prst="rect">
            <a:avLst/>
          </a:prstGeom>
        </p:spPr>
        <p:txBody>
          <a:bodyPr wrap="square">
            <a:spAutoFit/>
          </a:bodyPr>
          <a:lstStyle/>
          <a:p>
            <a:pPr algn="ctr"/>
            <a:r>
              <a:rPr lang="en-GB" sz="4000" b="1" i="0" dirty="0">
                <a:effectLst/>
                <a:latin typeface="+mj-lt"/>
              </a:rPr>
              <a:t>Introduction to machine learning and deep learning in Python</a:t>
            </a:r>
          </a:p>
          <a:p>
            <a:pPr algn="ctr"/>
            <a:endParaRPr lang="en-US" sz="4000" b="1" dirty="0">
              <a:latin typeface="+mj-lt"/>
            </a:endParaRPr>
          </a:p>
          <a:p>
            <a:pPr algn="ctr"/>
            <a:r>
              <a:rPr lang="en-US" sz="4000" b="1" dirty="0">
                <a:latin typeface="+mj-lt"/>
              </a:rPr>
              <a:t>Session 1</a:t>
            </a:r>
          </a:p>
        </p:txBody>
      </p:sp>
      <p:sp>
        <p:nvSpPr>
          <p:cNvPr id="9" name="Rectangle 8"/>
          <p:cNvSpPr/>
          <p:nvPr/>
        </p:nvSpPr>
        <p:spPr>
          <a:xfrm>
            <a:off x="4248244" y="4890649"/>
            <a:ext cx="939681" cy="584775"/>
          </a:xfrm>
          <a:prstGeom prst="rect">
            <a:avLst/>
          </a:prstGeom>
        </p:spPr>
        <p:txBody>
          <a:bodyPr wrap="none">
            <a:spAutoFit/>
          </a:bodyPr>
          <a:lstStyle/>
          <a:p>
            <a:pPr algn="ctr"/>
            <a:r>
              <a:rPr lang="en-US" sz="3200" dirty="0">
                <a:latin typeface="+mj-lt"/>
              </a:rPr>
              <a:t>Irina</a:t>
            </a:r>
          </a:p>
        </p:txBody>
      </p:sp>
    </p:spTree>
    <p:extLst>
      <p:ext uri="{BB962C8B-B14F-4D97-AF65-F5344CB8AC3E}">
        <p14:creationId xmlns:p14="http://schemas.microsoft.com/office/powerpoint/2010/main" val="15481779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7634281-4BAD-8948-5698-C297A589C446}"/>
            </a:ext>
          </a:extLst>
        </p:cNvPr>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D34EC6-1F3C-5B53-5927-A1A91B9C68D2}"/>
              </a:ext>
            </a:extLst>
          </p:cNvPr>
          <p:cNvSpPr>
            <a:spLocks noGrp="1"/>
          </p:cNvSpPr>
          <p:nvPr>
            <p:ph type="title"/>
          </p:nvPr>
        </p:nvSpPr>
        <p:spPr>
          <a:xfrm>
            <a:off x="571351" y="240241"/>
            <a:ext cx="8070041" cy="1228299"/>
          </a:xfrm>
        </p:spPr>
        <p:txBody>
          <a:bodyPr>
            <a:normAutofit/>
          </a:bodyPr>
          <a:lstStyle/>
          <a:p>
            <a:r>
              <a:rPr lang="en-GB" sz="3500" i="0" u="none" strike="noStrike" dirty="0">
                <a:effectLst/>
              </a:rPr>
              <a:t>Decision Tree Classifier (DTC):</a:t>
            </a:r>
            <a:endParaRPr lang="en-US" sz="3500" dirty="0"/>
          </a:p>
        </p:txBody>
      </p:sp>
      <p:sp>
        <p:nvSpPr>
          <p:cNvPr id="3" name="Content Placeholder 2">
            <a:extLst>
              <a:ext uri="{FF2B5EF4-FFF2-40B4-BE49-F238E27FC236}">
                <a16:creationId xmlns:a16="http://schemas.microsoft.com/office/drawing/2014/main" id="{19962570-068F-23B0-BA2D-A67DC119BB4D}"/>
              </a:ext>
            </a:extLst>
          </p:cNvPr>
          <p:cNvSpPr>
            <a:spLocks noGrp="1"/>
          </p:cNvSpPr>
          <p:nvPr>
            <p:ph idx="1"/>
          </p:nvPr>
        </p:nvSpPr>
        <p:spPr>
          <a:xfrm>
            <a:off x="571351" y="2321476"/>
            <a:ext cx="3648656" cy="3850724"/>
          </a:xfrm>
        </p:spPr>
        <p:txBody>
          <a:bodyPr anchor="ctr">
            <a:normAutofit/>
          </a:bodyPr>
          <a:lstStyle/>
          <a:p>
            <a:pPr marL="0" indent="0">
              <a:buNone/>
            </a:pPr>
            <a:r>
              <a:rPr lang="en-GB" sz="1700" b="0" i="0" u="none" strike="noStrike" dirty="0">
                <a:effectLst/>
              </a:rPr>
              <a:t>A tree-structured model that makes decisions by recursively splitting data based on feature values. </a:t>
            </a:r>
          </a:p>
          <a:p>
            <a:pPr marL="0" indent="0">
              <a:buNone/>
            </a:pPr>
            <a:r>
              <a:rPr lang="en-GB" sz="1700" b="0" i="0" u="none" strike="noStrike" dirty="0">
                <a:effectLst/>
              </a:rPr>
              <a:t>It handles both categorical and numerical data, is highly interpretable, and performs well on non-linear relationships.</a:t>
            </a:r>
          </a:p>
        </p:txBody>
      </p:sp>
      <p:pic>
        <p:nvPicPr>
          <p:cNvPr id="4" name="Picture 3">
            <a:extLst>
              <a:ext uri="{FF2B5EF4-FFF2-40B4-BE49-F238E27FC236}">
                <a16:creationId xmlns:a16="http://schemas.microsoft.com/office/drawing/2014/main" id="{A188128E-7984-F289-EB66-4781993A2436}"/>
              </a:ext>
            </a:extLst>
          </p:cNvPr>
          <p:cNvPicPr>
            <a:picLocks noChangeAspect="1"/>
          </p:cNvPicPr>
          <p:nvPr/>
        </p:nvPicPr>
        <p:blipFill>
          <a:blip r:embed="rId2"/>
          <a:stretch>
            <a:fillRect/>
          </a:stretch>
        </p:blipFill>
        <p:spPr>
          <a:xfrm>
            <a:off x="4849377" y="2321476"/>
            <a:ext cx="3700375" cy="3807411"/>
          </a:xfrm>
          <a:prstGeom prst="rect">
            <a:avLst/>
          </a:prstGeom>
        </p:spPr>
      </p:pic>
      <p:sp>
        <p:nvSpPr>
          <p:cNvPr id="5" name="TextBox 4">
            <a:extLst>
              <a:ext uri="{FF2B5EF4-FFF2-40B4-BE49-F238E27FC236}">
                <a16:creationId xmlns:a16="http://schemas.microsoft.com/office/drawing/2014/main" id="{80E3CAA5-FB4D-027D-7730-1A8E026F74A9}"/>
              </a:ext>
            </a:extLst>
          </p:cNvPr>
          <p:cNvSpPr txBox="1"/>
          <p:nvPr/>
        </p:nvSpPr>
        <p:spPr>
          <a:xfrm>
            <a:off x="5553465" y="6128887"/>
            <a:ext cx="4035021" cy="276999"/>
          </a:xfrm>
          <a:prstGeom prst="rect">
            <a:avLst/>
          </a:prstGeom>
          <a:noFill/>
        </p:spPr>
        <p:txBody>
          <a:bodyPr wrap="square">
            <a:spAutoFit/>
          </a:bodyPr>
          <a:lstStyle/>
          <a:p>
            <a:r>
              <a:rPr lang="en-GB" sz="1200" b="0" i="0" u="none" strike="noStrike" dirty="0">
                <a:effectLst/>
                <a:latin typeface="ElsevierSans"/>
                <a:hlinkClick r:id="rId3" tooltip="Persistent link using digital object identifier"/>
              </a:rPr>
              <a:t>https://doi.org/10.1016/j.wnsx.2019.100012</a:t>
            </a:r>
            <a:endParaRPr lang="en-US" sz="1200" dirty="0"/>
          </a:p>
        </p:txBody>
      </p:sp>
    </p:spTree>
    <p:extLst>
      <p:ext uri="{BB962C8B-B14F-4D97-AF65-F5344CB8AC3E}">
        <p14:creationId xmlns:p14="http://schemas.microsoft.com/office/powerpoint/2010/main" val="35636372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2D8FA5-EE57-D891-ADA7-22C494A32E8F}"/>
            </a:ext>
          </a:extLst>
        </p:cNvPr>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0D8C69-9952-B920-BAF7-A647F3BB2A5D}"/>
              </a:ext>
            </a:extLst>
          </p:cNvPr>
          <p:cNvSpPr>
            <a:spLocks noGrp="1"/>
          </p:cNvSpPr>
          <p:nvPr>
            <p:ph type="title"/>
          </p:nvPr>
        </p:nvSpPr>
        <p:spPr>
          <a:xfrm>
            <a:off x="571351" y="240241"/>
            <a:ext cx="8070041" cy="1228299"/>
          </a:xfrm>
        </p:spPr>
        <p:txBody>
          <a:bodyPr>
            <a:normAutofit/>
          </a:bodyPr>
          <a:lstStyle/>
          <a:p>
            <a:r>
              <a:rPr lang="en-GB" sz="3500" i="0" u="none" strike="noStrike" dirty="0">
                <a:effectLst/>
              </a:rPr>
              <a:t>Support Vector Machine (SVM):</a:t>
            </a:r>
            <a:endParaRPr lang="en-US" sz="3500" dirty="0"/>
          </a:p>
        </p:txBody>
      </p:sp>
      <p:sp>
        <p:nvSpPr>
          <p:cNvPr id="3" name="Content Placeholder 2">
            <a:extLst>
              <a:ext uri="{FF2B5EF4-FFF2-40B4-BE49-F238E27FC236}">
                <a16:creationId xmlns:a16="http://schemas.microsoft.com/office/drawing/2014/main" id="{31DA8B78-1478-2EAA-E58C-D0A18971A70E}"/>
              </a:ext>
            </a:extLst>
          </p:cNvPr>
          <p:cNvSpPr>
            <a:spLocks noGrp="1"/>
          </p:cNvSpPr>
          <p:nvPr>
            <p:ph idx="1"/>
          </p:nvPr>
        </p:nvSpPr>
        <p:spPr>
          <a:xfrm>
            <a:off x="571351" y="2321476"/>
            <a:ext cx="3648656" cy="3850724"/>
          </a:xfrm>
        </p:spPr>
        <p:txBody>
          <a:bodyPr anchor="ctr">
            <a:normAutofit/>
          </a:bodyPr>
          <a:lstStyle/>
          <a:p>
            <a:pPr marL="0" indent="0">
              <a:buNone/>
            </a:pPr>
            <a:r>
              <a:rPr lang="en-GB" sz="1700" b="0" i="0" u="none" strike="noStrike" dirty="0">
                <a:effectLst/>
              </a:rPr>
              <a:t>A robust classifier that finds the optimal boundary to separate classes, with a gamma parameter to control influence radius and probability estimates. </a:t>
            </a:r>
          </a:p>
          <a:p>
            <a:pPr marL="0" indent="0">
              <a:buNone/>
            </a:pPr>
            <a:r>
              <a:rPr lang="en-GB" sz="1700" b="0" i="0" u="none" strike="noStrike" dirty="0">
                <a:effectLst/>
              </a:rPr>
              <a:t>It’s especially powerful for high-dimensional data and complex boundaries, particularly when classes are well-separated.</a:t>
            </a:r>
          </a:p>
        </p:txBody>
      </p:sp>
      <p:pic>
        <p:nvPicPr>
          <p:cNvPr id="4" name="Picture 3">
            <a:extLst>
              <a:ext uri="{FF2B5EF4-FFF2-40B4-BE49-F238E27FC236}">
                <a16:creationId xmlns:a16="http://schemas.microsoft.com/office/drawing/2014/main" id="{88C0C852-ED66-3E25-5AF7-D15A3E52DB4A}"/>
              </a:ext>
            </a:extLst>
          </p:cNvPr>
          <p:cNvPicPr>
            <a:picLocks noChangeAspect="1"/>
          </p:cNvPicPr>
          <p:nvPr/>
        </p:nvPicPr>
        <p:blipFill>
          <a:blip r:embed="rId2"/>
          <a:srcRect t="1546"/>
          <a:stretch/>
        </p:blipFill>
        <p:spPr>
          <a:xfrm>
            <a:off x="4757737" y="2475571"/>
            <a:ext cx="3883655" cy="3555028"/>
          </a:xfrm>
          <a:prstGeom prst="rect">
            <a:avLst/>
          </a:prstGeom>
        </p:spPr>
      </p:pic>
      <p:sp>
        <p:nvSpPr>
          <p:cNvPr id="5" name="TextBox 4">
            <a:extLst>
              <a:ext uri="{FF2B5EF4-FFF2-40B4-BE49-F238E27FC236}">
                <a16:creationId xmlns:a16="http://schemas.microsoft.com/office/drawing/2014/main" id="{08C69197-B597-D8BA-85BA-2E2F5AC5D4BC}"/>
              </a:ext>
            </a:extLst>
          </p:cNvPr>
          <p:cNvSpPr txBox="1"/>
          <p:nvPr/>
        </p:nvSpPr>
        <p:spPr>
          <a:xfrm>
            <a:off x="5553465" y="6033700"/>
            <a:ext cx="4035021" cy="276999"/>
          </a:xfrm>
          <a:prstGeom prst="rect">
            <a:avLst/>
          </a:prstGeom>
          <a:noFill/>
        </p:spPr>
        <p:txBody>
          <a:bodyPr wrap="square">
            <a:spAutoFit/>
          </a:bodyPr>
          <a:lstStyle/>
          <a:p>
            <a:r>
              <a:rPr lang="en-GB" sz="1200" b="0" i="0" u="none" strike="noStrike" dirty="0">
                <a:effectLst/>
                <a:latin typeface="ElsevierSans"/>
                <a:hlinkClick r:id="rId3" tooltip="Persistent link using digital object identifier"/>
              </a:rPr>
              <a:t>https://doi.org/10.1016/j.wnsx.2019.100012</a:t>
            </a:r>
            <a:endParaRPr lang="en-US" sz="1200" dirty="0"/>
          </a:p>
        </p:txBody>
      </p:sp>
    </p:spTree>
    <p:extLst>
      <p:ext uri="{BB962C8B-B14F-4D97-AF65-F5344CB8AC3E}">
        <p14:creationId xmlns:p14="http://schemas.microsoft.com/office/powerpoint/2010/main" val="42849674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4BAEEF5-FE51-65EC-1767-AB7F8E1B6041}"/>
            </a:ext>
          </a:extLst>
        </p:cNvPr>
        <p:cNvGrpSpPr/>
        <p:nvPr/>
      </p:nvGrpSpPr>
      <p:grpSpPr>
        <a:xfrm>
          <a:off x="0" y="0"/>
          <a:ext cx="0" cy="0"/>
          <a:chOff x="0" y="0"/>
          <a:chExt cx="0" cy="0"/>
        </a:xfrm>
      </p:grpSpPr>
      <p:sp useBgFill="1">
        <p:nvSpPr>
          <p:cNvPr id="2055"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57" name="Rectangle 2056">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145E48-0B4B-3224-F362-67C0A65D098E}"/>
              </a:ext>
            </a:extLst>
          </p:cNvPr>
          <p:cNvSpPr>
            <a:spLocks noGrp="1"/>
          </p:cNvSpPr>
          <p:nvPr>
            <p:ph type="title"/>
          </p:nvPr>
        </p:nvSpPr>
        <p:spPr>
          <a:xfrm>
            <a:off x="571351" y="240241"/>
            <a:ext cx="8070041" cy="1228299"/>
          </a:xfrm>
        </p:spPr>
        <p:txBody>
          <a:bodyPr>
            <a:normAutofit/>
          </a:bodyPr>
          <a:lstStyle/>
          <a:p>
            <a:r>
              <a:rPr lang="en-GB" sz="3500" i="0" u="none" strike="noStrike" dirty="0">
                <a:effectLst/>
              </a:rPr>
              <a:t>Random Forest (RF):</a:t>
            </a:r>
            <a:endParaRPr lang="en-US" sz="3500" dirty="0"/>
          </a:p>
        </p:txBody>
      </p:sp>
      <p:sp>
        <p:nvSpPr>
          <p:cNvPr id="3" name="Content Placeholder 2">
            <a:extLst>
              <a:ext uri="{FF2B5EF4-FFF2-40B4-BE49-F238E27FC236}">
                <a16:creationId xmlns:a16="http://schemas.microsoft.com/office/drawing/2014/main" id="{A694F398-F6AF-E5FA-7316-8104AFD7B786}"/>
              </a:ext>
            </a:extLst>
          </p:cNvPr>
          <p:cNvSpPr>
            <a:spLocks noGrp="1"/>
          </p:cNvSpPr>
          <p:nvPr>
            <p:ph idx="1"/>
          </p:nvPr>
        </p:nvSpPr>
        <p:spPr>
          <a:xfrm>
            <a:off x="571351" y="2332627"/>
            <a:ext cx="3648656" cy="3850724"/>
          </a:xfrm>
        </p:spPr>
        <p:txBody>
          <a:bodyPr anchor="ctr">
            <a:normAutofit/>
          </a:bodyPr>
          <a:lstStyle/>
          <a:p>
            <a:pPr marL="0" indent="0">
              <a:buNone/>
            </a:pPr>
            <a:r>
              <a:rPr lang="en-GB" sz="1700" b="0" i="0" u="none" strike="noStrike" dirty="0">
                <a:effectLst/>
              </a:rPr>
              <a:t>An ensemble method that averages results from multiple decision trees for better accuracy and stability. </a:t>
            </a:r>
          </a:p>
          <a:p>
            <a:pPr marL="0" indent="0">
              <a:buNone/>
            </a:pPr>
            <a:r>
              <a:rPr lang="en-GB" sz="1700" b="0" i="0" u="none" strike="noStrike" dirty="0">
                <a:effectLst/>
              </a:rPr>
              <a:t>It is robust to overfitting and performs well on complex classification problems by combining multiple trees to boost prediction power.</a:t>
            </a:r>
            <a:endParaRPr lang="en-US" sz="1700" dirty="0"/>
          </a:p>
        </p:txBody>
      </p:sp>
      <p:pic>
        <p:nvPicPr>
          <p:cNvPr id="2050" name="Picture 2" descr="Random Forest. Random Forest is an ensemble machine… | by Deniz Gunay |  Medium">
            <a:extLst>
              <a:ext uri="{FF2B5EF4-FFF2-40B4-BE49-F238E27FC236}">
                <a16:creationId xmlns:a16="http://schemas.microsoft.com/office/drawing/2014/main" id="{DB34C35F-3777-044C-2317-C09937FEBCDD}"/>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20007" y="2846484"/>
            <a:ext cx="4421385" cy="31391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139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D328B-A311-2A32-BD42-336D9DE4BF62}"/>
              </a:ext>
            </a:extLst>
          </p:cNvPr>
          <p:cNvSpPr>
            <a:spLocks noGrp="1"/>
          </p:cNvSpPr>
          <p:nvPr>
            <p:ph type="title"/>
          </p:nvPr>
        </p:nvSpPr>
        <p:spPr/>
        <p:txBody>
          <a:bodyPr>
            <a:normAutofit/>
          </a:bodyPr>
          <a:lstStyle/>
          <a:p>
            <a:r>
              <a:rPr lang="en-GB" sz="3200" i="0" u="none" strike="noStrike" dirty="0">
                <a:solidFill>
                  <a:srgbClr val="000000"/>
                </a:solidFill>
                <a:effectLst/>
              </a:rPr>
              <a:t>Breast Cancer Dataset</a:t>
            </a:r>
            <a:endParaRPr lang="en-US" sz="3200" dirty="0"/>
          </a:p>
        </p:txBody>
      </p:sp>
      <p:sp>
        <p:nvSpPr>
          <p:cNvPr id="3" name="Content Placeholder 2">
            <a:extLst>
              <a:ext uri="{FF2B5EF4-FFF2-40B4-BE49-F238E27FC236}">
                <a16:creationId xmlns:a16="http://schemas.microsoft.com/office/drawing/2014/main" id="{5EA6268F-5279-98F2-96CF-18484BC69572}"/>
              </a:ext>
            </a:extLst>
          </p:cNvPr>
          <p:cNvSpPr>
            <a:spLocks noGrp="1"/>
          </p:cNvSpPr>
          <p:nvPr>
            <p:ph idx="1"/>
          </p:nvPr>
        </p:nvSpPr>
        <p:spPr>
          <a:xfrm>
            <a:off x="457200" y="1145754"/>
            <a:ext cx="8229600" cy="5607586"/>
          </a:xfrm>
        </p:spPr>
        <p:txBody>
          <a:bodyPr>
            <a:normAutofit fontScale="92500" lnSpcReduction="10000"/>
          </a:bodyPr>
          <a:lstStyle/>
          <a:p>
            <a:pPr rtl="0"/>
            <a:r>
              <a:rPr lang="en-GB" sz="2000" b="1" dirty="0">
                <a:effectLst/>
              </a:rPr>
              <a:t>Problem Type</a:t>
            </a:r>
            <a:endParaRPr lang="en-GB" sz="2000" b="1" dirty="0"/>
          </a:p>
          <a:p>
            <a:pPr marL="0" indent="0" rtl="0">
              <a:buNone/>
            </a:pPr>
            <a:r>
              <a:rPr lang="en-GB" sz="2000" b="1" dirty="0"/>
              <a:t>	</a:t>
            </a:r>
            <a:r>
              <a:rPr lang="en-GB" sz="2000" b="1" dirty="0">
                <a:effectLst/>
              </a:rPr>
              <a:t>Type</a:t>
            </a:r>
            <a:r>
              <a:rPr lang="en-GB" sz="2000" dirty="0">
                <a:effectLst/>
              </a:rPr>
              <a:t>: Supervised Learning</a:t>
            </a:r>
          </a:p>
          <a:p>
            <a:pPr marL="0" indent="0" rtl="0">
              <a:buNone/>
            </a:pPr>
            <a:r>
              <a:rPr lang="en-GB" sz="2000" b="1" dirty="0">
                <a:effectLst/>
              </a:rPr>
              <a:t>	Sub-type</a:t>
            </a:r>
            <a:r>
              <a:rPr lang="en-GB" sz="2000" dirty="0">
                <a:effectLst/>
              </a:rPr>
              <a:t>: Classification</a:t>
            </a:r>
            <a:endParaRPr lang="en-GB" sz="2000" b="1" i="0" u="none" strike="noStrike" dirty="0">
              <a:solidFill>
                <a:srgbClr val="000000"/>
              </a:solidFill>
              <a:effectLst/>
            </a:endParaRPr>
          </a:p>
          <a:p>
            <a:r>
              <a:rPr lang="en-GB" sz="2000" b="1" i="0" u="none" strike="noStrike" dirty="0">
                <a:solidFill>
                  <a:srgbClr val="000000"/>
                </a:solidFill>
                <a:effectLst/>
              </a:rPr>
              <a:t>Purpose</a:t>
            </a:r>
            <a:r>
              <a:rPr lang="en-GB" sz="2000" b="0" i="0" u="none" strike="noStrike" dirty="0">
                <a:solidFill>
                  <a:srgbClr val="000000"/>
                </a:solidFill>
                <a:effectLst/>
              </a:rPr>
              <a:t>: Predict if a breast </a:t>
            </a:r>
            <a:r>
              <a:rPr lang="en-GB" sz="2000" b="0" i="0" u="none" strike="noStrike" dirty="0" err="1">
                <a:solidFill>
                  <a:srgbClr val="000000"/>
                </a:solidFill>
                <a:effectLst/>
              </a:rPr>
              <a:t>tumor</a:t>
            </a:r>
            <a:r>
              <a:rPr lang="en-GB" sz="2000" b="0" i="0" u="none" strike="noStrike" dirty="0">
                <a:solidFill>
                  <a:srgbClr val="000000"/>
                </a:solidFill>
                <a:effectLst/>
              </a:rPr>
              <a:t> is malignant or benign.</a:t>
            </a:r>
          </a:p>
          <a:p>
            <a:r>
              <a:rPr lang="en-GB" sz="2000" b="1" i="0" u="none" strike="noStrike" dirty="0">
                <a:solidFill>
                  <a:srgbClr val="000000"/>
                </a:solidFill>
                <a:effectLst/>
              </a:rPr>
              <a:t>Features</a:t>
            </a:r>
            <a:r>
              <a:rPr lang="en-GB" sz="2000" b="0" i="0" u="none" strike="noStrike" dirty="0">
                <a:solidFill>
                  <a:srgbClr val="000000"/>
                </a:solidFill>
                <a:effectLst/>
              </a:rPr>
              <a:t>: 10 key cell characteristics</a:t>
            </a:r>
          </a:p>
          <a:p>
            <a:endParaRPr lang="en-GB" sz="2000" dirty="0">
              <a:solidFill>
                <a:srgbClr val="000000"/>
              </a:solidFill>
            </a:endParaRPr>
          </a:p>
          <a:p>
            <a:endParaRPr lang="en-GB" sz="2000" b="0" i="0" u="none" strike="noStrike" dirty="0">
              <a:solidFill>
                <a:srgbClr val="000000"/>
              </a:solidFill>
              <a:effectLst/>
            </a:endParaRPr>
          </a:p>
          <a:p>
            <a:endParaRPr lang="en-GB" sz="2000" dirty="0">
              <a:solidFill>
                <a:srgbClr val="000000"/>
              </a:solidFill>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endParaRPr lang="en-GB" sz="2000" dirty="0">
              <a:solidFill>
                <a:srgbClr val="000000"/>
              </a:solidFill>
            </a:endParaRPr>
          </a:p>
          <a:p>
            <a:endParaRPr lang="en-GB" sz="2000" b="0" i="0" u="none" strike="noStrike" dirty="0">
              <a:solidFill>
                <a:srgbClr val="000000"/>
              </a:solidFill>
              <a:effectLst/>
            </a:endParaRPr>
          </a:p>
          <a:p>
            <a:endParaRPr lang="en-GB" sz="2000" b="0" i="0" u="none" strike="noStrike" dirty="0">
              <a:solidFill>
                <a:srgbClr val="000000"/>
              </a:solidFill>
              <a:effectLst/>
            </a:endParaRPr>
          </a:p>
          <a:p>
            <a:r>
              <a:rPr lang="en-GB" sz="2000" b="1" i="0" u="none" strike="noStrike" dirty="0">
                <a:solidFill>
                  <a:srgbClr val="000000"/>
                </a:solidFill>
                <a:effectLst/>
              </a:rPr>
              <a:t>Target variable (Class)</a:t>
            </a:r>
            <a:r>
              <a:rPr lang="en-GB" sz="2000" b="0" i="0" u="none" strike="noStrike" dirty="0">
                <a:solidFill>
                  <a:srgbClr val="000000"/>
                </a:solidFill>
                <a:effectLst/>
              </a:rPr>
              <a:t>:</a:t>
            </a:r>
          </a:p>
          <a:p>
            <a:pPr marL="457200" lvl="1" indent="0" algn="l">
              <a:buNone/>
            </a:pPr>
            <a:r>
              <a:rPr lang="en-GB" sz="2000" dirty="0">
                <a:solidFill>
                  <a:srgbClr val="000000"/>
                </a:solidFill>
              </a:rPr>
              <a:t>0</a:t>
            </a:r>
            <a:r>
              <a:rPr lang="en-GB" sz="2000" b="0" i="0" u="none" strike="noStrike" dirty="0">
                <a:solidFill>
                  <a:srgbClr val="000000"/>
                </a:solidFill>
                <a:effectLst/>
              </a:rPr>
              <a:t> = Benign (non-cancerous)</a:t>
            </a:r>
          </a:p>
          <a:p>
            <a:pPr marL="457200" lvl="1" indent="0" algn="l">
              <a:buNone/>
            </a:pPr>
            <a:r>
              <a:rPr lang="en-GB" sz="2000" dirty="0">
                <a:solidFill>
                  <a:srgbClr val="000000"/>
                </a:solidFill>
              </a:rPr>
              <a:t>1</a:t>
            </a:r>
            <a:r>
              <a:rPr lang="en-GB" sz="2000" b="0" i="0" u="none" strike="noStrike" dirty="0">
                <a:solidFill>
                  <a:srgbClr val="000000"/>
                </a:solidFill>
                <a:effectLst/>
              </a:rPr>
              <a:t> = Malignant (cancerous)</a:t>
            </a:r>
          </a:p>
        </p:txBody>
      </p:sp>
      <p:graphicFrame>
        <p:nvGraphicFramePr>
          <p:cNvPr id="10" name="Table 9">
            <a:extLst>
              <a:ext uri="{FF2B5EF4-FFF2-40B4-BE49-F238E27FC236}">
                <a16:creationId xmlns:a16="http://schemas.microsoft.com/office/drawing/2014/main" id="{A96B5A35-4002-B3B9-A97B-BDDE7D843ECB}"/>
              </a:ext>
            </a:extLst>
          </p:cNvPr>
          <p:cNvGraphicFramePr>
            <a:graphicFrameLocks noGrp="1"/>
          </p:cNvGraphicFramePr>
          <p:nvPr>
            <p:extLst>
              <p:ext uri="{D42A27DB-BD31-4B8C-83A1-F6EECF244321}">
                <p14:modId xmlns:p14="http://schemas.microsoft.com/office/powerpoint/2010/main" val="3811733781"/>
              </p:ext>
            </p:extLst>
          </p:nvPr>
        </p:nvGraphicFramePr>
        <p:xfrm>
          <a:off x="558532" y="2734175"/>
          <a:ext cx="6991350" cy="2847840"/>
        </p:xfrm>
        <a:graphic>
          <a:graphicData uri="http://schemas.openxmlformats.org/drawingml/2006/table">
            <a:tbl>
              <a:tblPr/>
              <a:tblGrid>
                <a:gridCol w="3495675">
                  <a:extLst>
                    <a:ext uri="{9D8B030D-6E8A-4147-A177-3AD203B41FA5}">
                      <a16:colId xmlns:a16="http://schemas.microsoft.com/office/drawing/2014/main" val="2976917413"/>
                    </a:ext>
                  </a:extLst>
                </a:gridCol>
                <a:gridCol w="3495675">
                  <a:extLst>
                    <a:ext uri="{9D8B030D-6E8A-4147-A177-3AD203B41FA5}">
                      <a16:colId xmlns:a16="http://schemas.microsoft.com/office/drawing/2014/main" val="53602215"/>
                    </a:ext>
                  </a:extLst>
                </a:gridCol>
              </a:tblGrid>
              <a:tr h="0">
                <a:tc>
                  <a:txBody>
                    <a:bodyPr/>
                    <a:lstStyle/>
                    <a:p>
                      <a:pPr algn="l" fontAlgn="t"/>
                      <a:r>
                        <a:rPr lang="en-GB" sz="1400" dirty="0">
                          <a:effectLst/>
                        </a:rPr>
                        <a:t>Id</a:t>
                      </a:r>
                    </a:p>
                  </a:txBody>
                  <a:tcPr marL="35712" marR="35712" marT="35712" marB="35712">
                    <a:lnL>
                      <a:noFill/>
                    </a:lnL>
                    <a:lnR>
                      <a:noFill/>
                    </a:lnR>
                    <a:lnT>
                      <a:noFill/>
                    </a:lnT>
                    <a:lnB>
                      <a:noFill/>
                    </a:lnB>
                    <a:noFill/>
                  </a:tcPr>
                </a:tc>
                <a:tc>
                  <a:txBody>
                    <a:bodyPr/>
                    <a:lstStyle/>
                    <a:p>
                      <a:pPr algn="l" fontAlgn="t"/>
                      <a:r>
                        <a:rPr lang="en-GB" sz="1400" dirty="0">
                          <a:effectLst/>
                        </a:rPr>
                        <a:t>Sample code number</a:t>
                      </a:r>
                    </a:p>
                  </a:txBody>
                  <a:tcPr marL="35712" marR="35712" marT="35712" marB="35712">
                    <a:lnL>
                      <a:noFill/>
                    </a:lnL>
                    <a:lnR>
                      <a:noFill/>
                    </a:lnR>
                    <a:lnT>
                      <a:noFill/>
                    </a:lnT>
                    <a:lnB>
                      <a:noFill/>
                    </a:lnB>
                    <a:noFill/>
                  </a:tcPr>
                </a:tc>
                <a:extLst>
                  <a:ext uri="{0D108BD9-81ED-4DB2-BD59-A6C34878D82A}">
                    <a16:rowId xmlns:a16="http://schemas.microsoft.com/office/drawing/2014/main" val="1543538022"/>
                  </a:ext>
                </a:extLst>
              </a:tr>
              <a:tr h="0">
                <a:tc>
                  <a:txBody>
                    <a:bodyPr/>
                    <a:lstStyle/>
                    <a:p>
                      <a:pPr algn="l" fontAlgn="t"/>
                      <a:r>
                        <a:rPr lang="en-GB" sz="1400">
                          <a:effectLst/>
                        </a:rPr>
                        <a:t>Cl. thickness</a:t>
                      </a:r>
                    </a:p>
                  </a:txBody>
                  <a:tcPr marL="35712" marR="35712" marT="35712" marB="35712">
                    <a:lnL>
                      <a:noFill/>
                    </a:lnL>
                    <a:lnR>
                      <a:noFill/>
                    </a:lnR>
                    <a:lnT>
                      <a:noFill/>
                    </a:lnT>
                    <a:lnB>
                      <a:noFill/>
                    </a:lnB>
                    <a:noFill/>
                  </a:tcPr>
                </a:tc>
                <a:tc>
                  <a:txBody>
                    <a:bodyPr/>
                    <a:lstStyle/>
                    <a:p>
                      <a:pPr algn="l" fontAlgn="t"/>
                      <a:r>
                        <a:rPr lang="en-GB" sz="1400">
                          <a:effectLst/>
                        </a:rPr>
                        <a:t>Clump Thickness</a:t>
                      </a:r>
                    </a:p>
                  </a:txBody>
                  <a:tcPr marL="35712" marR="35712" marT="35712" marB="35712">
                    <a:lnL>
                      <a:noFill/>
                    </a:lnL>
                    <a:lnR>
                      <a:noFill/>
                    </a:lnR>
                    <a:lnT>
                      <a:noFill/>
                    </a:lnT>
                    <a:lnB>
                      <a:noFill/>
                    </a:lnB>
                    <a:noFill/>
                  </a:tcPr>
                </a:tc>
                <a:extLst>
                  <a:ext uri="{0D108BD9-81ED-4DB2-BD59-A6C34878D82A}">
                    <a16:rowId xmlns:a16="http://schemas.microsoft.com/office/drawing/2014/main" val="2875635252"/>
                  </a:ext>
                </a:extLst>
              </a:tr>
              <a:tr h="0">
                <a:tc>
                  <a:txBody>
                    <a:bodyPr/>
                    <a:lstStyle/>
                    <a:p>
                      <a:pPr algn="l" fontAlgn="t"/>
                      <a:r>
                        <a:rPr lang="en-GB" sz="1400" dirty="0">
                          <a:effectLst/>
                        </a:rPr>
                        <a:t>Cell. size</a:t>
                      </a:r>
                    </a:p>
                  </a:txBody>
                  <a:tcPr marL="35712" marR="35712" marT="35712" marB="35712">
                    <a:lnL>
                      <a:noFill/>
                    </a:lnL>
                    <a:lnR>
                      <a:noFill/>
                    </a:lnR>
                    <a:lnT>
                      <a:noFill/>
                    </a:lnT>
                    <a:lnB>
                      <a:noFill/>
                    </a:lnB>
                    <a:noFill/>
                  </a:tcPr>
                </a:tc>
                <a:tc>
                  <a:txBody>
                    <a:bodyPr/>
                    <a:lstStyle/>
                    <a:p>
                      <a:pPr algn="l" fontAlgn="t"/>
                      <a:r>
                        <a:rPr lang="en-GB" sz="1400" dirty="0">
                          <a:effectLst/>
                        </a:rPr>
                        <a:t>Uniformity of Cell Size</a:t>
                      </a:r>
                    </a:p>
                  </a:txBody>
                  <a:tcPr marL="35712" marR="35712" marT="35712" marB="35712">
                    <a:lnL>
                      <a:noFill/>
                    </a:lnL>
                    <a:lnR>
                      <a:noFill/>
                    </a:lnR>
                    <a:lnT>
                      <a:noFill/>
                    </a:lnT>
                    <a:lnB>
                      <a:noFill/>
                    </a:lnB>
                    <a:noFill/>
                  </a:tcPr>
                </a:tc>
                <a:extLst>
                  <a:ext uri="{0D108BD9-81ED-4DB2-BD59-A6C34878D82A}">
                    <a16:rowId xmlns:a16="http://schemas.microsoft.com/office/drawing/2014/main" val="2110984699"/>
                  </a:ext>
                </a:extLst>
              </a:tr>
              <a:tr h="0">
                <a:tc>
                  <a:txBody>
                    <a:bodyPr/>
                    <a:lstStyle/>
                    <a:p>
                      <a:pPr algn="l" fontAlgn="t"/>
                      <a:r>
                        <a:rPr lang="en-GB" sz="1400">
                          <a:effectLst/>
                        </a:rPr>
                        <a:t>Cell. shape</a:t>
                      </a:r>
                    </a:p>
                  </a:txBody>
                  <a:tcPr marL="35712" marR="35712" marT="35712" marB="35712">
                    <a:lnL>
                      <a:noFill/>
                    </a:lnL>
                    <a:lnR>
                      <a:noFill/>
                    </a:lnR>
                    <a:lnT>
                      <a:noFill/>
                    </a:lnT>
                    <a:lnB>
                      <a:noFill/>
                    </a:lnB>
                    <a:noFill/>
                  </a:tcPr>
                </a:tc>
                <a:tc>
                  <a:txBody>
                    <a:bodyPr/>
                    <a:lstStyle/>
                    <a:p>
                      <a:pPr algn="l" fontAlgn="t"/>
                      <a:r>
                        <a:rPr lang="en-GB" sz="1400">
                          <a:effectLst/>
                        </a:rPr>
                        <a:t>Uniformity of Cell Shape</a:t>
                      </a:r>
                    </a:p>
                  </a:txBody>
                  <a:tcPr marL="35712" marR="35712" marT="35712" marB="35712">
                    <a:lnL>
                      <a:noFill/>
                    </a:lnL>
                    <a:lnR>
                      <a:noFill/>
                    </a:lnR>
                    <a:lnT>
                      <a:noFill/>
                    </a:lnT>
                    <a:lnB>
                      <a:noFill/>
                    </a:lnB>
                    <a:noFill/>
                  </a:tcPr>
                </a:tc>
                <a:extLst>
                  <a:ext uri="{0D108BD9-81ED-4DB2-BD59-A6C34878D82A}">
                    <a16:rowId xmlns:a16="http://schemas.microsoft.com/office/drawing/2014/main" val="1308193264"/>
                  </a:ext>
                </a:extLst>
              </a:tr>
              <a:tr h="0">
                <a:tc>
                  <a:txBody>
                    <a:bodyPr/>
                    <a:lstStyle/>
                    <a:p>
                      <a:pPr algn="l" fontAlgn="t"/>
                      <a:r>
                        <a:rPr lang="en-GB" sz="1400" dirty="0">
                          <a:effectLst/>
                        </a:rPr>
                        <a:t>Marg. adhesion</a:t>
                      </a:r>
                    </a:p>
                  </a:txBody>
                  <a:tcPr marL="35712" marR="35712" marT="35712" marB="35712">
                    <a:lnL>
                      <a:noFill/>
                    </a:lnL>
                    <a:lnR>
                      <a:noFill/>
                    </a:lnR>
                    <a:lnT>
                      <a:noFill/>
                    </a:lnT>
                    <a:lnB>
                      <a:noFill/>
                    </a:lnB>
                    <a:noFill/>
                  </a:tcPr>
                </a:tc>
                <a:tc>
                  <a:txBody>
                    <a:bodyPr/>
                    <a:lstStyle/>
                    <a:p>
                      <a:pPr algn="l" fontAlgn="t"/>
                      <a:r>
                        <a:rPr lang="en-GB" sz="1400">
                          <a:effectLst/>
                        </a:rPr>
                        <a:t>Marginal Adhesion</a:t>
                      </a:r>
                    </a:p>
                  </a:txBody>
                  <a:tcPr marL="35712" marR="35712" marT="35712" marB="35712">
                    <a:lnL>
                      <a:noFill/>
                    </a:lnL>
                    <a:lnR>
                      <a:noFill/>
                    </a:lnR>
                    <a:lnT>
                      <a:noFill/>
                    </a:lnT>
                    <a:lnB>
                      <a:noFill/>
                    </a:lnB>
                    <a:noFill/>
                  </a:tcPr>
                </a:tc>
                <a:extLst>
                  <a:ext uri="{0D108BD9-81ED-4DB2-BD59-A6C34878D82A}">
                    <a16:rowId xmlns:a16="http://schemas.microsoft.com/office/drawing/2014/main" val="1373851752"/>
                  </a:ext>
                </a:extLst>
              </a:tr>
              <a:tr h="0">
                <a:tc>
                  <a:txBody>
                    <a:bodyPr/>
                    <a:lstStyle/>
                    <a:p>
                      <a:pPr algn="l" fontAlgn="t"/>
                      <a:r>
                        <a:rPr lang="en-GB" sz="1400" dirty="0" err="1">
                          <a:effectLst/>
                        </a:rPr>
                        <a:t>Epith</a:t>
                      </a:r>
                      <a:r>
                        <a:rPr lang="en-GB" sz="1400" dirty="0">
                          <a:effectLst/>
                        </a:rPr>
                        <a:t>. c. size</a:t>
                      </a:r>
                    </a:p>
                  </a:txBody>
                  <a:tcPr marL="35712" marR="35712" marT="35712" marB="35712">
                    <a:lnL>
                      <a:noFill/>
                    </a:lnL>
                    <a:lnR>
                      <a:noFill/>
                    </a:lnR>
                    <a:lnT>
                      <a:noFill/>
                    </a:lnT>
                    <a:lnB>
                      <a:noFill/>
                    </a:lnB>
                    <a:noFill/>
                  </a:tcPr>
                </a:tc>
                <a:tc>
                  <a:txBody>
                    <a:bodyPr/>
                    <a:lstStyle/>
                    <a:p>
                      <a:pPr algn="l" fontAlgn="t"/>
                      <a:r>
                        <a:rPr lang="en-GB" sz="1400">
                          <a:effectLst/>
                        </a:rPr>
                        <a:t>Single Epithelial Cell Size</a:t>
                      </a:r>
                    </a:p>
                  </a:txBody>
                  <a:tcPr marL="35712" marR="35712" marT="35712" marB="35712">
                    <a:lnL>
                      <a:noFill/>
                    </a:lnL>
                    <a:lnR>
                      <a:noFill/>
                    </a:lnR>
                    <a:lnT>
                      <a:noFill/>
                    </a:lnT>
                    <a:lnB>
                      <a:noFill/>
                    </a:lnB>
                    <a:noFill/>
                  </a:tcPr>
                </a:tc>
                <a:extLst>
                  <a:ext uri="{0D108BD9-81ED-4DB2-BD59-A6C34878D82A}">
                    <a16:rowId xmlns:a16="http://schemas.microsoft.com/office/drawing/2014/main" val="339645301"/>
                  </a:ext>
                </a:extLst>
              </a:tr>
              <a:tr h="0">
                <a:tc>
                  <a:txBody>
                    <a:bodyPr/>
                    <a:lstStyle/>
                    <a:p>
                      <a:pPr algn="l" fontAlgn="t"/>
                      <a:r>
                        <a:rPr lang="en-GB" sz="1400" dirty="0">
                          <a:effectLst/>
                        </a:rPr>
                        <a:t>Bare. nuclei</a:t>
                      </a:r>
                    </a:p>
                  </a:txBody>
                  <a:tcPr marL="35712" marR="35712" marT="35712" marB="35712">
                    <a:lnL>
                      <a:noFill/>
                    </a:lnL>
                    <a:lnR>
                      <a:noFill/>
                    </a:lnR>
                    <a:lnT>
                      <a:noFill/>
                    </a:lnT>
                    <a:lnB>
                      <a:noFill/>
                    </a:lnB>
                    <a:noFill/>
                  </a:tcPr>
                </a:tc>
                <a:tc>
                  <a:txBody>
                    <a:bodyPr/>
                    <a:lstStyle/>
                    <a:p>
                      <a:pPr algn="l" fontAlgn="t"/>
                      <a:r>
                        <a:rPr lang="en-GB" sz="1400">
                          <a:effectLst/>
                        </a:rPr>
                        <a:t>Bare Nuclei</a:t>
                      </a:r>
                    </a:p>
                  </a:txBody>
                  <a:tcPr marL="35712" marR="35712" marT="35712" marB="35712">
                    <a:lnL>
                      <a:noFill/>
                    </a:lnL>
                    <a:lnR>
                      <a:noFill/>
                    </a:lnR>
                    <a:lnT>
                      <a:noFill/>
                    </a:lnT>
                    <a:lnB>
                      <a:noFill/>
                    </a:lnB>
                    <a:noFill/>
                  </a:tcPr>
                </a:tc>
                <a:extLst>
                  <a:ext uri="{0D108BD9-81ED-4DB2-BD59-A6C34878D82A}">
                    <a16:rowId xmlns:a16="http://schemas.microsoft.com/office/drawing/2014/main" val="442884055"/>
                  </a:ext>
                </a:extLst>
              </a:tr>
              <a:tr h="0">
                <a:tc>
                  <a:txBody>
                    <a:bodyPr/>
                    <a:lstStyle/>
                    <a:p>
                      <a:pPr algn="l" fontAlgn="t"/>
                      <a:r>
                        <a:rPr lang="en-GB" sz="1400">
                          <a:effectLst/>
                        </a:rPr>
                        <a:t>Bl. cromatin</a:t>
                      </a:r>
                    </a:p>
                  </a:txBody>
                  <a:tcPr marL="35712" marR="35712" marT="35712" marB="35712">
                    <a:lnL>
                      <a:noFill/>
                    </a:lnL>
                    <a:lnR>
                      <a:noFill/>
                    </a:lnR>
                    <a:lnT>
                      <a:noFill/>
                    </a:lnT>
                    <a:lnB>
                      <a:noFill/>
                    </a:lnB>
                    <a:noFill/>
                  </a:tcPr>
                </a:tc>
                <a:tc>
                  <a:txBody>
                    <a:bodyPr/>
                    <a:lstStyle/>
                    <a:p>
                      <a:pPr algn="l" fontAlgn="t"/>
                      <a:r>
                        <a:rPr lang="en-GB" sz="1400">
                          <a:effectLst/>
                        </a:rPr>
                        <a:t>Bland Chromatin</a:t>
                      </a:r>
                    </a:p>
                  </a:txBody>
                  <a:tcPr marL="35712" marR="35712" marT="35712" marB="35712">
                    <a:lnL>
                      <a:noFill/>
                    </a:lnL>
                    <a:lnR>
                      <a:noFill/>
                    </a:lnR>
                    <a:lnT>
                      <a:noFill/>
                    </a:lnT>
                    <a:lnB>
                      <a:noFill/>
                    </a:lnB>
                    <a:noFill/>
                  </a:tcPr>
                </a:tc>
                <a:extLst>
                  <a:ext uri="{0D108BD9-81ED-4DB2-BD59-A6C34878D82A}">
                    <a16:rowId xmlns:a16="http://schemas.microsoft.com/office/drawing/2014/main" val="4108283171"/>
                  </a:ext>
                </a:extLst>
              </a:tr>
              <a:tr h="0">
                <a:tc>
                  <a:txBody>
                    <a:bodyPr/>
                    <a:lstStyle/>
                    <a:p>
                      <a:pPr algn="l" fontAlgn="t"/>
                      <a:r>
                        <a:rPr lang="en-GB" sz="1400">
                          <a:effectLst/>
                        </a:rPr>
                        <a:t>Normal. nucleoli</a:t>
                      </a:r>
                    </a:p>
                  </a:txBody>
                  <a:tcPr marL="35712" marR="35712" marT="35712" marB="35712">
                    <a:lnL>
                      <a:noFill/>
                    </a:lnL>
                    <a:lnR>
                      <a:noFill/>
                    </a:lnR>
                    <a:lnT>
                      <a:noFill/>
                    </a:lnT>
                    <a:lnB>
                      <a:noFill/>
                    </a:lnB>
                    <a:noFill/>
                  </a:tcPr>
                </a:tc>
                <a:tc>
                  <a:txBody>
                    <a:bodyPr/>
                    <a:lstStyle/>
                    <a:p>
                      <a:pPr algn="l" fontAlgn="t"/>
                      <a:r>
                        <a:rPr lang="en-GB" sz="1400">
                          <a:effectLst/>
                        </a:rPr>
                        <a:t>Normal Nucleoli</a:t>
                      </a:r>
                    </a:p>
                  </a:txBody>
                  <a:tcPr marL="35712" marR="35712" marT="35712" marB="35712">
                    <a:lnL>
                      <a:noFill/>
                    </a:lnL>
                    <a:lnR>
                      <a:noFill/>
                    </a:lnR>
                    <a:lnT>
                      <a:noFill/>
                    </a:lnT>
                    <a:lnB>
                      <a:noFill/>
                    </a:lnB>
                    <a:noFill/>
                  </a:tcPr>
                </a:tc>
                <a:extLst>
                  <a:ext uri="{0D108BD9-81ED-4DB2-BD59-A6C34878D82A}">
                    <a16:rowId xmlns:a16="http://schemas.microsoft.com/office/drawing/2014/main" val="291937391"/>
                  </a:ext>
                </a:extLst>
              </a:tr>
              <a:tr h="0">
                <a:tc>
                  <a:txBody>
                    <a:bodyPr/>
                    <a:lstStyle/>
                    <a:p>
                      <a:pPr algn="l" fontAlgn="t"/>
                      <a:r>
                        <a:rPr lang="en-GB" sz="1400">
                          <a:effectLst/>
                        </a:rPr>
                        <a:t>Mitoses</a:t>
                      </a:r>
                    </a:p>
                  </a:txBody>
                  <a:tcPr marL="35712" marR="35712" marT="35712" marB="35712">
                    <a:lnL>
                      <a:noFill/>
                    </a:lnL>
                    <a:lnR>
                      <a:noFill/>
                    </a:lnR>
                    <a:lnT>
                      <a:noFill/>
                    </a:lnT>
                    <a:lnB>
                      <a:noFill/>
                    </a:lnB>
                    <a:noFill/>
                  </a:tcPr>
                </a:tc>
                <a:tc>
                  <a:txBody>
                    <a:bodyPr/>
                    <a:lstStyle/>
                    <a:p>
                      <a:pPr algn="l" fontAlgn="t"/>
                      <a:r>
                        <a:rPr lang="en-GB" sz="1400" dirty="0">
                          <a:effectLst/>
                        </a:rPr>
                        <a:t>Mitoses</a:t>
                      </a:r>
                    </a:p>
                  </a:txBody>
                  <a:tcPr marL="35712" marR="35712" marT="35712" marB="35712">
                    <a:lnL>
                      <a:noFill/>
                    </a:lnL>
                    <a:lnR>
                      <a:noFill/>
                    </a:lnR>
                    <a:lnT>
                      <a:noFill/>
                    </a:lnT>
                    <a:lnB>
                      <a:noFill/>
                    </a:lnB>
                    <a:noFill/>
                  </a:tcPr>
                </a:tc>
                <a:extLst>
                  <a:ext uri="{0D108BD9-81ED-4DB2-BD59-A6C34878D82A}">
                    <a16:rowId xmlns:a16="http://schemas.microsoft.com/office/drawing/2014/main" val="931565889"/>
                  </a:ext>
                </a:extLst>
              </a:tr>
            </a:tbl>
          </a:graphicData>
        </a:graphic>
      </p:graphicFrame>
    </p:spTree>
    <p:extLst>
      <p:ext uri="{BB962C8B-B14F-4D97-AF65-F5344CB8AC3E}">
        <p14:creationId xmlns:p14="http://schemas.microsoft.com/office/powerpoint/2010/main" val="288876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01627-C0F8-B8E9-17FB-8F13457C4AAD}"/>
              </a:ext>
            </a:extLst>
          </p:cNvPr>
          <p:cNvSpPr>
            <a:spLocks noGrp="1"/>
          </p:cNvSpPr>
          <p:nvPr>
            <p:ph type="title"/>
          </p:nvPr>
        </p:nvSpPr>
        <p:spPr/>
        <p:txBody>
          <a:bodyPr>
            <a:normAutofit/>
          </a:bodyPr>
          <a:lstStyle/>
          <a:p>
            <a:r>
              <a:rPr lang="en-GB" sz="3600" dirty="0"/>
              <a:t>What Is the Train Test Split Procedure?</a:t>
            </a:r>
            <a:endParaRPr lang="en-US" sz="3600" dirty="0"/>
          </a:p>
        </p:txBody>
      </p:sp>
      <p:pic>
        <p:nvPicPr>
          <p:cNvPr id="7" name="Content Placeholder 6" descr="A diagram of a train test&#10;&#10;Description automatically generated">
            <a:extLst>
              <a:ext uri="{FF2B5EF4-FFF2-40B4-BE49-F238E27FC236}">
                <a16:creationId xmlns:a16="http://schemas.microsoft.com/office/drawing/2014/main" id="{AE7DC39F-501F-5A85-BC46-A37C4B1AE9B3}"/>
              </a:ext>
            </a:extLst>
          </p:cNvPr>
          <p:cNvPicPr>
            <a:picLocks noGrp="1" noChangeAspect="1"/>
          </p:cNvPicPr>
          <p:nvPr>
            <p:ph idx="1"/>
          </p:nvPr>
        </p:nvPicPr>
        <p:blipFill>
          <a:blip r:embed="rId2"/>
          <a:stretch>
            <a:fillRect/>
          </a:stretch>
        </p:blipFill>
        <p:spPr>
          <a:xfrm>
            <a:off x="502759" y="2022349"/>
            <a:ext cx="8138481" cy="2813302"/>
          </a:xfrm>
        </p:spPr>
      </p:pic>
      <p:sp>
        <p:nvSpPr>
          <p:cNvPr id="9" name="TextBox 8">
            <a:extLst>
              <a:ext uri="{FF2B5EF4-FFF2-40B4-BE49-F238E27FC236}">
                <a16:creationId xmlns:a16="http://schemas.microsoft.com/office/drawing/2014/main" id="{7886B1CE-8BA3-8CA0-1414-10BB093A8155}"/>
              </a:ext>
            </a:extLst>
          </p:cNvPr>
          <p:cNvSpPr txBox="1"/>
          <p:nvPr/>
        </p:nvSpPr>
        <p:spPr>
          <a:xfrm>
            <a:off x="6244682" y="4740195"/>
            <a:ext cx="2598234" cy="369332"/>
          </a:xfrm>
          <a:prstGeom prst="rect">
            <a:avLst/>
          </a:prstGeom>
          <a:noFill/>
        </p:spPr>
        <p:txBody>
          <a:bodyPr wrap="square">
            <a:spAutoFit/>
          </a:bodyPr>
          <a:lstStyle/>
          <a:p>
            <a:r>
              <a:rPr lang="en-GB" dirty="0"/>
              <a:t>Image: Michael </a:t>
            </a:r>
            <a:r>
              <a:rPr lang="en-GB" dirty="0" err="1"/>
              <a:t>Galarnyk</a:t>
            </a:r>
            <a:endParaRPr lang="en-US" dirty="0"/>
          </a:p>
        </p:txBody>
      </p:sp>
    </p:spTree>
    <p:extLst>
      <p:ext uri="{BB962C8B-B14F-4D97-AF65-F5344CB8AC3E}">
        <p14:creationId xmlns:p14="http://schemas.microsoft.com/office/powerpoint/2010/main" val="3976582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99769" y="598566"/>
            <a:ext cx="4572000" cy="5909310"/>
          </a:xfrm>
          <a:prstGeom prst="rect">
            <a:avLst/>
          </a:prstGeom>
        </p:spPr>
        <p:txBody>
          <a:bodyPr>
            <a:spAutoFit/>
          </a:bodyPr>
          <a:lstStyle/>
          <a:p>
            <a:r>
              <a:rPr lang="en-US" b="1" dirty="0"/>
              <a:t>Discover dataset</a:t>
            </a:r>
          </a:p>
          <a:p>
            <a:pPr lvl="1"/>
            <a:r>
              <a:rPr lang="en-US" dirty="0"/>
              <a:t>Load the dataset;</a:t>
            </a:r>
          </a:p>
          <a:p>
            <a:pPr lvl="1"/>
            <a:r>
              <a:rPr lang="en-US" dirty="0"/>
              <a:t>Summarize the dataset;</a:t>
            </a:r>
          </a:p>
          <a:p>
            <a:pPr lvl="1"/>
            <a:r>
              <a:rPr lang="en-US" dirty="0"/>
              <a:t>Clean-up dataset/impute missing values</a:t>
            </a:r>
          </a:p>
          <a:p>
            <a:r>
              <a:rPr lang="en-US" dirty="0"/>
              <a:t>Separate out train and test datasets </a:t>
            </a:r>
          </a:p>
          <a:p>
            <a:r>
              <a:rPr lang="en-US" b="1" dirty="0"/>
              <a:t>Apply feature selection (optional)</a:t>
            </a:r>
          </a:p>
          <a:p>
            <a:r>
              <a:rPr lang="en-US" b="1" dirty="0"/>
              <a:t>Evaluate some algorithms</a:t>
            </a:r>
            <a:endParaRPr lang="en-US" dirty="0"/>
          </a:p>
          <a:p>
            <a:pPr lvl="1"/>
            <a:r>
              <a:rPr lang="en-US" dirty="0"/>
              <a:t>Set-up the test harness to use 10-fold cross validation;</a:t>
            </a:r>
          </a:p>
          <a:p>
            <a:pPr lvl="1"/>
            <a:r>
              <a:rPr lang="en-US" dirty="0"/>
              <a:t>Build multiple different models to predict diagnosis;</a:t>
            </a:r>
          </a:p>
          <a:p>
            <a:pPr lvl="1"/>
            <a:r>
              <a:rPr lang="en-US" dirty="0"/>
              <a:t>Select the best - finalized model</a:t>
            </a:r>
          </a:p>
          <a:p>
            <a:r>
              <a:rPr lang="en-US" b="1" dirty="0"/>
              <a:t>Make predictions</a:t>
            </a:r>
          </a:p>
          <a:p>
            <a:r>
              <a:rPr lang="en-US" dirty="0"/>
              <a:t>	Make predictions on test set;</a:t>
            </a:r>
          </a:p>
          <a:p>
            <a:r>
              <a:rPr lang="en-US" dirty="0"/>
              <a:t>	Evaluate the predictions:</a:t>
            </a:r>
          </a:p>
          <a:p>
            <a:r>
              <a:rPr lang="en-US" dirty="0"/>
              <a:t>		- Accuracy;</a:t>
            </a:r>
          </a:p>
          <a:p>
            <a:r>
              <a:rPr lang="en-US" dirty="0"/>
              <a:t>		- Confusion matrix;</a:t>
            </a:r>
          </a:p>
          <a:p>
            <a:r>
              <a:rPr lang="en-US" dirty="0"/>
              <a:t>		- Sensitivity and specificity;</a:t>
            </a:r>
          </a:p>
          <a:p>
            <a:r>
              <a:rPr lang="en-US" dirty="0"/>
              <a:t>		- ROC curve</a:t>
            </a:r>
          </a:p>
          <a:p>
            <a:r>
              <a:rPr lang="en-US" b="1" dirty="0"/>
              <a:t>Export/import the model</a:t>
            </a:r>
          </a:p>
          <a:p>
            <a:r>
              <a:rPr lang="en-US" dirty="0"/>
              <a:t>		</a:t>
            </a:r>
          </a:p>
        </p:txBody>
      </p:sp>
      <p:sp>
        <p:nvSpPr>
          <p:cNvPr id="7" name="Rectangle 6"/>
          <p:cNvSpPr/>
          <p:nvPr/>
        </p:nvSpPr>
        <p:spPr>
          <a:xfrm>
            <a:off x="4891098" y="719751"/>
            <a:ext cx="4172229" cy="2677656"/>
          </a:xfrm>
          <a:prstGeom prst="rect">
            <a:avLst/>
          </a:prstGeom>
          <a:ln>
            <a:solidFill>
              <a:srgbClr val="FF0000"/>
            </a:solidFill>
          </a:ln>
        </p:spPr>
        <p:txBody>
          <a:bodyPr wrap="square">
            <a:spAutoFit/>
          </a:bodyPr>
          <a:lstStyle/>
          <a:p>
            <a:pPr algn="l"/>
            <a:r>
              <a:rPr lang="en-GB" sz="1400" b="1" i="0" u="none" strike="noStrike" dirty="0">
                <a:solidFill>
                  <a:srgbClr val="000000"/>
                </a:solidFill>
                <a:effectLst/>
              </a:rPr>
              <a:t>Linear Models</a:t>
            </a:r>
            <a:endParaRPr lang="en-GB" sz="1400" b="0" i="0" u="none" strike="noStrike" dirty="0">
              <a:solidFill>
                <a:srgbClr val="000000"/>
              </a:solidFill>
              <a:effectLst/>
            </a:endParaRPr>
          </a:p>
          <a:p>
            <a:pPr algn="l">
              <a:buFont typeface="Arial" panose="020B0604020202020204" pitchFamily="34" charset="0"/>
              <a:buChar char="•"/>
            </a:pPr>
            <a:r>
              <a:rPr lang="en-GB" sz="1400" b="1" i="0" u="none" strike="noStrike" dirty="0">
                <a:solidFill>
                  <a:srgbClr val="000000"/>
                </a:solidFill>
                <a:effectLst/>
              </a:rPr>
              <a:t>Logistic Regression (LR)</a:t>
            </a:r>
            <a:r>
              <a:rPr lang="en-GB" sz="1400" b="0" i="0" u="none" strike="noStrike" dirty="0">
                <a:solidFill>
                  <a:srgbClr val="000000"/>
                </a:solidFill>
                <a:effectLst/>
              </a:rPr>
              <a:t>:</a:t>
            </a:r>
          </a:p>
          <a:p>
            <a:pPr algn="l"/>
            <a:r>
              <a:rPr lang="en-GB" sz="1400" b="0" i="0" u="none" strike="noStrike" dirty="0" err="1">
                <a:solidFill>
                  <a:srgbClr val="000000"/>
                </a:solidFill>
                <a:effectLst/>
              </a:rPr>
              <a:t>LogisticRegression</a:t>
            </a:r>
            <a:r>
              <a:rPr lang="en-GB" sz="1400" b="0" i="0" u="none" strike="noStrike" dirty="0">
                <a:solidFill>
                  <a:srgbClr val="000000"/>
                </a:solidFill>
                <a:effectLst/>
              </a:rPr>
              <a:t>(</a:t>
            </a:r>
            <a:r>
              <a:rPr lang="en-GB" sz="1400" b="0" i="0" u="none" strike="noStrike" dirty="0" err="1">
                <a:solidFill>
                  <a:srgbClr val="000000"/>
                </a:solidFill>
                <a:effectLst/>
              </a:rPr>
              <a:t>max_iter</a:t>
            </a:r>
            <a:r>
              <a:rPr lang="en-GB" sz="1400" b="0" i="0" u="none" strike="noStrike" dirty="0">
                <a:solidFill>
                  <a:srgbClr val="000000"/>
                </a:solidFill>
                <a:effectLst/>
              </a:rPr>
              <a:t>=500)</a:t>
            </a:r>
          </a:p>
          <a:p>
            <a:pPr algn="l">
              <a:buFont typeface="Arial" panose="020B0604020202020204" pitchFamily="34" charset="0"/>
              <a:buChar char="•"/>
            </a:pPr>
            <a:endParaRPr lang="en-GB" sz="1400" b="0" i="0" u="none" strike="noStrike" dirty="0">
              <a:solidFill>
                <a:srgbClr val="000000"/>
              </a:solidFill>
              <a:effectLst/>
            </a:endParaRPr>
          </a:p>
          <a:p>
            <a:pPr algn="l"/>
            <a:r>
              <a:rPr lang="en-GB" sz="1400" b="1" i="0" u="none" strike="noStrike" dirty="0">
                <a:solidFill>
                  <a:srgbClr val="000000"/>
                </a:solidFill>
                <a:effectLst/>
              </a:rPr>
              <a:t>Non-Linear Models</a:t>
            </a:r>
            <a:endParaRPr lang="en-GB" sz="1400" b="0" i="0" u="none" strike="noStrike" dirty="0">
              <a:solidFill>
                <a:srgbClr val="000000"/>
              </a:solidFill>
              <a:effectLst/>
            </a:endParaRPr>
          </a:p>
          <a:p>
            <a:pPr algn="l">
              <a:buFont typeface="Arial" panose="020B0604020202020204" pitchFamily="34" charset="0"/>
              <a:buChar char="•"/>
            </a:pPr>
            <a:r>
              <a:rPr lang="en-GB" sz="1400" b="1" i="0" u="none" strike="noStrike" dirty="0">
                <a:solidFill>
                  <a:srgbClr val="000000"/>
                </a:solidFill>
                <a:effectLst/>
              </a:rPr>
              <a:t>K-Nearest </a:t>
            </a:r>
            <a:r>
              <a:rPr lang="en-GB" sz="1400" b="1" i="0" u="none" strike="noStrike" dirty="0" err="1">
                <a:solidFill>
                  <a:srgbClr val="000000"/>
                </a:solidFill>
                <a:effectLst/>
              </a:rPr>
              <a:t>Neighbors</a:t>
            </a:r>
            <a:r>
              <a:rPr lang="en-GB" sz="1400" b="1" i="0" u="none" strike="noStrike" dirty="0">
                <a:solidFill>
                  <a:srgbClr val="000000"/>
                </a:solidFill>
                <a:effectLst/>
              </a:rPr>
              <a:t> (KNN)</a:t>
            </a:r>
            <a:r>
              <a:rPr lang="en-GB" sz="1400" b="0" i="0" u="none" strike="noStrike" dirty="0">
                <a:solidFill>
                  <a:srgbClr val="000000"/>
                </a:solidFill>
                <a:effectLst/>
              </a:rPr>
              <a:t>: </a:t>
            </a:r>
            <a:r>
              <a:rPr lang="en-GB" sz="1400" b="0" i="0" u="none" strike="noStrike" dirty="0" err="1">
                <a:solidFill>
                  <a:srgbClr val="000000"/>
                </a:solidFill>
                <a:effectLst/>
              </a:rPr>
              <a:t>KNeighborsClassifier</a:t>
            </a:r>
            <a:r>
              <a:rPr lang="en-GB" sz="1400" b="0" i="0" u="none" strike="noStrike" dirty="0">
                <a:solidFill>
                  <a:srgbClr val="000000"/>
                </a:solidFill>
                <a:effectLst/>
              </a:rPr>
              <a:t>()</a:t>
            </a:r>
          </a:p>
          <a:p>
            <a:pPr algn="l">
              <a:buFont typeface="Arial" panose="020B0604020202020204" pitchFamily="34" charset="0"/>
              <a:buChar char="•"/>
            </a:pPr>
            <a:r>
              <a:rPr lang="en-GB" sz="1400" b="1" i="0" u="none" strike="noStrike" dirty="0">
                <a:solidFill>
                  <a:srgbClr val="000000"/>
                </a:solidFill>
                <a:effectLst/>
              </a:rPr>
              <a:t>Decision Tree Classifier (DTC)</a:t>
            </a:r>
            <a:r>
              <a:rPr lang="en-GB" sz="1400" b="0" i="0" u="none" strike="noStrike" dirty="0">
                <a:solidFill>
                  <a:srgbClr val="000000"/>
                </a:solidFill>
                <a:effectLst/>
              </a:rPr>
              <a:t>: </a:t>
            </a:r>
            <a:r>
              <a:rPr lang="en-GB" sz="1400" b="0" i="0" u="none" strike="noStrike" dirty="0" err="1">
                <a:solidFill>
                  <a:srgbClr val="000000"/>
                </a:solidFill>
                <a:effectLst/>
              </a:rPr>
              <a:t>DecisionTreeClassifier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a:p>
            <a:pPr algn="l">
              <a:buFont typeface="Arial" panose="020B0604020202020204" pitchFamily="34" charset="0"/>
              <a:buChar char="•"/>
            </a:pPr>
            <a:r>
              <a:rPr lang="en-GB" sz="1400" b="1" i="0" u="none" strike="noStrike" dirty="0">
                <a:solidFill>
                  <a:srgbClr val="000000"/>
                </a:solidFill>
                <a:effectLst/>
              </a:rPr>
              <a:t>Support Vector Machine (SVM)</a:t>
            </a:r>
            <a:r>
              <a:rPr lang="en-GB" sz="1400" b="0" i="0" u="none" strike="noStrike" dirty="0">
                <a:solidFill>
                  <a:srgbClr val="000000"/>
                </a:solidFill>
                <a:effectLst/>
              </a:rPr>
              <a:t>: SVC(gamma='auto', probability=True)</a:t>
            </a:r>
          </a:p>
          <a:p>
            <a:pPr algn="l">
              <a:buFont typeface="Arial" panose="020B0604020202020204" pitchFamily="34" charset="0"/>
              <a:buChar char="•"/>
            </a:pPr>
            <a:r>
              <a:rPr lang="en-GB" sz="1400" b="1" i="0" u="none" strike="noStrike" dirty="0">
                <a:solidFill>
                  <a:srgbClr val="000000"/>
                </a:solidFill>
                <a:effectLst/>
              </a:rPr>
              <a:t>Random Forest (RF)</a:t>
            </a:r>
            <a:r>
              <a:rPr lang="en-GB" sz="1400" b="0" i="0" u="none" strike="noStrike" dirty="0">
                <a:solidFill>
                  <a:srgbClr val="000000"/>
                </a:solidFill>
                <a:effectLst/>
              </a:rPr>
              <a:t>: </a:t>
            </a:r>
            <a:r>
              <a:rPr lang="en-GB" sz="1400" b="0" i="0" u="none" strike="noStrike" dirty="0" err="1">
                <a:solidFill>
                  <a:srgbClr val="000000"/>
                </a:solidFill>
                <a:effectLst/>
              </a:rPr>
              <a:t>RandomForestClassifier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p:txBody>
      </p:sp>
      <p:cxnSp>
        <p:nvCxnSpPr>
          <p:cNvPr id="9" name="Straight Arrow Connector 8"/>
          <p:cNvCxnSpPr>
            <a:cxnSpLocks/>
            <a:endCxn id="7" idx="1"/>
          </p:cNvCxnSpPr>
          <p:nvPr/>
        </p:nvCxnSpPr>
        <p:spPr>
          <a:xfrm flipV="1">
            <a:off x="2941504" y="2058579"/>
            <a:ext cx="1949594" cy="398182"/>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21397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0" y="0"/>
            <a:ext cx="914292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71" name="CustomShape 2"/>
          <p:cNvSpPr/>
          <p:nvPr/>
        </p:nvSpPr>
        <p:spPr>
          <a:xfrm>
            <a:off x="912960" y="2222640"/>
            <a:ext cx="3518640" cy="24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tabLst>
                <a:tab pos="0" algn="l"/>
              </a:tabLst>
            </a:pPr>
            <a:r>
              <a:rPr lang="en-US" sz="5400" b="1" strike="noStrike" spc="-1">
                <a:solidFill>
                  <a:srgbClr val="000000"/>
                </a:solidFill>
                <a:latin typeface="Calibri"/>
                <a:ea typeface="DejaVu Sans"/>
              </a:rPr>
              <a:t>Let’s explore practically</a:t>
            </a:r>
            <a:endParaRPr lang="en-GB" sz="5400" b="0" strike="noStrike" spc="-1">
              <a:latin typeface="Arial"/>
            </a:endParaRPr>
          </a:p>
        </p:txBody>
      </p:sp>
      <p:sp>
        <p:nvSpPr>
          <p:cNvPr id="272" name="CustomShape 3"/>
          <p:cNvSpPr/>
          <p:nvPr/>
        </p:nvSpPr>
        <p:spPr>
          <a:xfrm>
            <a:off x="4132800" y="851400"/>
            <a:ext cx="4637520" cy="5153760"/>
          </a:xfrm>
          <a:custGeom>
            <a:avLst/>
            <a:gdLst/>
            <a:ahLst/>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pic>
        <p:nvPicPr>
          <p:cNvPr id="273" name="Graphic 5" descr="Cmd Terminal outline"/>
          <p:cNvPicPr/>
          <p:nvPr/>
        </p:nvPicPr>
        <p:blipFill>
          <a:blip r:embed="rId2"/>
          <a:stretch/>
        </p:blipFill>
        <p:spPr>
          <a:xfrm>
            <a:off x="5484960" y="2341080"/>
            <a:ext cx="2745360" cy="2745360"/>
          </a:xfrm>
          <a:prstGeom prst="rect">
            <a:avLst/>
          </a:prstGeom>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2115-13AF-D194-AAA2-40DE58564898}"/>
              </a:ext>
            </a:extLst>
          </p:cNvPr>
          <p:cNvSpPr>
            <a:spLocks noGrp="1"/>
          </p:cNvSpPr>
          <p:nvPr>
            <p:ph type="title"/>
          </p:nvPr>
        </p:nvSpPr>
        <p:spPr/>
        <p:txBody>
          <a:bodyPr>
            <a:noAutofit/>
          </a:bodyPr>
          <a:lstStyle/>
          <a:p>
            <a:r>
              <a:rPr lang="en-GB" sz="3200" dirty="0"/>
              <a:t>Supervised Learning – </a:t>
            </a:r>
            <a:r>
              <a:rPr lang="en-GB" sz="3200" i="0" u="none" strike="noStrike" dirty="0">
                <a:solidFill>
                  <a:srgbClr val="000000"/>
                </a:solidFill>
                <a:effectLst/>
              </a:rPr>
              <a:t>Regression Problems</a:t>
            </a:r>
            <a:endParaRPr lang="en-US" sz="3200" dirty="0"/>
          </a:p>
        </p:txBody>
      </p:sp>
      <p:sp>
        <p:nvSpPr>
          <p:cNvPr id="3" name="Content Placeholder 2">
            <a:extLst>
              <a:ext uri="{FF2B5EF4-FFF2-40B4-BE49-F238E27FC236}">
                <a16:creationId xmlns:a16="http://schemas.microsoft.com/office/drawing/2014/main" id="{5DA7BCCD-0E14-771A-4C28-C98A2A8CF178}"/>
              </a:ext>
            </a:extLst>
          </p:cNvPr>
          <p:cNvSpPr>
            <a:spLocks noGrp="1"/>
          </p:cNvSpPr>
          <p:nvPr>
            <p:ph idx="1"/>
          </p:nvPr>
        </p:nvSpPr>
        <p:spPr>
          <a:xfrm>
            <a:off x="457200" y="1178805"/>
            <a:ext cx="8229600" cy="5519449"/>
          </a:xfrm>
        </p:spPr>
        <p:txBody>
          <a:bodyPr>
            <a:normAutofit/>
          </a:bodyPr>
          <a:lstStyle/>
          <a:p>
            <a:pPr marL="0" indent="0" algn="l">
              <a:buNone/>
            </a:pPr>
            <a:r>
              <a:rPr lang="en-GB" sz="2000" i="0" u="none" strike="noStrike" dirty="0">
                <a:solidFill>
                  <a:srgbClr val="000000"/>
                </a:solidFill>
                <a:effectLst/>
              </a:rPr>
              <a:t>Answering “How Many/How Much?”</a:t>
            </a:r>
          </a:p>
          <a:p>
            <a:pPr marL="0" indent="0" algn="l">
              <a:buNone/>
            </a:pPr>
            <a:endParaRPr lang="en-GB" sz="1400" i="0" u="none" strike="noStrike" dirty="0">
              <a:solidFill>
                <a:srgbClr val="000000"/>
              </a:solidFill>
              <a:effectLst/>
            </a:endParaRPr>
          </a:p>
          <a:p>
            <a:pPr marL="0" indent="0" algn="l">
              <a:buNone/>
            </a:pPr>
            <a:r>
              <a:rPr lang="en-GB" sz="2000" b="1" i="0" u="none" strike="noStrike" dirty="0">
                <a:solidFill>
                  <a:srgbClr val="000000"/>
                </a:solidFill>
                <a:effectLst/>
              </a:rPr>
              <a:t>Target Variable: </a:t>
            </a:r>
            <a:r>
              <a:rPr lang="en-GB" sz="2000" i="0" u="none" strike="noStrike" dirty="0">
                <a:solidFill>
                  <a:srgbClr val="000000"/>
                </a:solidFill>
                <a:effectLst/>
              </a:rPr>
              <a:t>Real Numbers</a:t>
            </a:r>
          </a:p>
          <a:p>
            <a:pPr marL="0" indent="0" algn="l">
              <a:buNone/>
            </a:pPr>
            <a:endParaRPr lang="en-GB" sz="1400" b="0" i="0" u="none" strike="noStrike" dirty="0">
              <a:solidFill>
                <a:srgbClr val="000000"/>
              </a:solidFill>
              <a:effectLst/>
            </a:endParaRPr>
          </a:p>
          <a:p>
            <a:pPr marL="0" indent="0" algn="l">
              <a:buNone/>
            </a:pPr>
            <a:r>
              <a:rPr lang="en-GB" sz="2000" b="1" i="0" u="none" strike="noStrike" dirty="0">
                <a:solidFill>
                  <a:srgbClr val="000000"/>
                </a:solidFill>
                <a:effectLst/>
              </a:rPr>
              <a:t>Typical Methods</a:t>
            </a:r>
            <a:r>
              <a:rPr lang="en-GB" sz="2000" b="0" i="0" u="none" strike="noStrike" dirty="0">
                <a:solidFill>
                  <a:srgbClr val="000000"/>
                </a:solidFill>
                <a:effectLst/>
              </a:rPr>
              <a:t>:</a:t>
            </a:r>
          </a:p>
          <a:p>
            <a:pPr marL="0" indent="0" algn="l">
              <a:buNone/>
            </a:pPr>
            <a:r>
              <a:rPr lang="en-GB" sz="1800" b="1" i="0" u="none" strike="noStrike" dirty="0">
                <a:solidFill>
                  <a:srgbClr val="000000"/>
                </a:solidFill>
                <a:effectLst/>
              </a:rPr>
              <a:t>Linear Models</a:t>
            </a:r>
            <a:endParaRPr lang="en-GB" sz="1800" b="0" i="0" u="none" strike="noStrike" dirty="0">
              <a:solidFill>
                <a:srgbClr val="000000"/>
              </a:solidFill>
              <a:effectLst/>
            </a:endParaRPr>
          </a:p>
          <a:p>
            <a:pPr lvl="1">
              <a:buFont typeface="Arial" panose="020B0604020202020204" pitchFamily="34" charset="0"/>
              <a:buChar char="•"/>
            </a:pPr>
            <a:r>
              <a:rPr lang="en-GB" sz="1600" b="1" i="0" u="none" strike="noStrike" dirty="0">
                <a:solidFill>
                  <a:srgbClr val="000000"/>
                </a:solidFill>
                <a:effectLst/>
              </a:rPr>
              <a:t>Linear Regression (LR)</a:t>
            </a:r>
          </a:p>
          <a:p>
            <a:pPr lvl="1">
              <a:buFont typeface="Arial" panose="020B0604020202020204" pitchFamily="34" charset="0"/>
              <a:buChar char="•"/>
            </a:pPr>
            <a:r>
              <a:rPr lang="en-GB" sz="1600" b="1" i="0" u="none" strike="noStrike" dirty="0">
                <a:solidFill>
                  <a:srgbClr val="000000"/>
                </a:solidFill>
                <a:effectLst/>
              </a:rPr>
              <a:t>Ridge Regression (R</a:t>
            </a:r>
            <a:r>
              <a:rPr lang="en-GB" sz="1600" b="1" dirty="0">
                <a:solidFill>
                  <a:srgbClr val="000000"/>
                </a:solidFill>
              </a:rPr>
              <a:t>)</a:t>
            </a:r>
            <a:endParaRPr lang="en-GB" sz="1600" b="1" i="0" u="none" strike="noStrike" dirty="0">
              <a:solidFill>
                <a:srgbClr val="000000"/>
              </a:solidFill>
              <a:effectLst/>
            </a:endParaRPr>
          </a:p>
          <a:p>
            <a:pPr lvl="1">
              <a:buFont typeface="Arial" panose="020B0604020202020204" pitchFamily="34" charset="0"/>
              <a:buChar char="•"/>
            </a:pPr>
            <a:r>
              <a:rPr lang="en-GB" sz="1600" b="1" i="0" u="none" strike="noStrike" dirty="0">
                <a:solidFill>
                  <a:srgbClr val="000000"/>
                </a:solidFill>
                <a:effectLst/>
              </a:rPr>
              <a:t>Lasso Regression</a:t>
            </a:r>
            <a:endParaRPr lang="en-GB" sz="1600" b="0" i="0" u="none" strike="noStrike" dirty="0">
              <a:solidFill>
                <a:srgbClr val="000000"/>
              </a:solidFill>
              <a:effectLst/>
            </a:endParaRPr>
          </a:p>
          <a:p>
            <a:pPr lvl="1">
              <a:buFont typeface="Arial" panose="020B0604020202020204" pitchFamily="34" charset="0"/>
              <a:buChar char="•"/>
            </a:pPr>
            <a:r>
              <a:rPr lang="en-GB" sz="1600" b="1" i="0" u="none" strike="noStrike" dirty="0" err="1">
                <a:solidFill>
                  <a:srgbClr val="000000"/>
                </a:solidFill>
                <a:effectLst/>
              </a:rPr>
              <a:t>ElasticNet</a:t>
            </a:r>
            <a:r>
              <a:rPr lang="en-GB" sz="1600" b="1" i="0" u="none" strike="noStrike" dirty="0">
                <a:solidFill>
                  <a:srgbClr val="000000"/>
                </a:solidFill>
                <a:effectLst/>
              </a:rPr>
              <a:t> (EN)</a:t>
            </a:r>
            <a:endParaRPr lang="en-GB" sz="1600" dirty="0">
              <a:solidFill>
                <a:srgbClr val="000000"/>
              </a:solidFill>
            </a:endParaRPr>
          </a:p>
          <a:p>
            <a:pPr marL="57150" indent="0">
              <a:buNone/>
            </a:pPr>
            <a:r>
              <a:rPr lang="en-GB" sz="1800" b="1" i="0" u="none" strike="noStrike" dirty="0">
                <a:solidFill>
                  <a:srgbClr val="000000"/>
                </a:solidFill>
                <a:effectLst/>
              </a:rPr>
              <a:t>Non-Linear Models</a:t>
            </a:r>
            <a:endParaRPr lang="en-GB" sz="1800" b="0" i="0" u="none" strike="noStrike" dirty="0">
              <a:solidFill>
                <a:srgbClr val="000000"/>
              </a:solidFill>
              <a:effectLst/>
            </a:endParaRPr>
          </a:p>
          <a:p>
            <a:pPr lvl="1">
              <a:buFont typeface="Arial" panose="020B0604020202020204" pitchFamily="34" charset="0"/>
              <a:buChar char="•"/>
            </a:pPr>
            <a:r>
              <a:rPr lang="en-GB" sz="1600" b="1" i="0" u="none" strike="noStrike" dirty="0">
                <a:solidFill>
                  <a:srgbClr val="000000"/>
                </a:solidFill>
                <a:effectLst/>
              </a:rPr>
              <a:t>K-Nearest </a:t>
            </a:r>
            <a:r>
              <a:rPr lang="en-GB" sz="1600" b="1" i="0" u="none" strike="noStrike" dirty="0" err="1">
                <a:solidFill>
                  <a:srgbClr val="000000"/>
                </a:solidFill>
                <a:effectLst/>
              </a:rPr>
              <a:t>Neighbors</a:t>
            </a:r>
            <a:r>
              <a:rPr lang="en-GB" sz="1600" b="1" i="0" u="none" strike="noStrike" dirty="0">
                <a:solidFill>
                  <a:srgbClr val="000000"/>
                </a:solidFill>
                <a:effectLst/>
              </a:rPr>
              <a:t> (KNN)</a:t>
            </a:r>
            <a:endParaRPr lang="en-GB" sz="1600" dirty="0">
              <a:solidFill>
                <a:srgbClr val="000000"/>
              </a:solidFill>
            </a:endParaRPr>
          </a:p>
          <a:p>
            <a:pPr lvl="1">
              <a:buFont typeface="Arial" panose="020B0604020202020204" pitchFamily="34" charset="0"/>
              <a:buChar char="•"/>
            </a:pPr>
            <a:r>
              <a:rPr lang="en-GB" sz="1600" b="1" i="0" u="none" strike="noStrike" dirty="0">
                <a:solidFill>
                  <a:srgbClr val="000000"/>
                </a:solidFill>
                <a:effectLst/>
              </a:rPr>
              <a:t>Decision Tree Regressor (DTR)</a:t>
            </a:r>
            <a:endParaRPr lang="en-GB" sz="1600" b="0" i="0" u="none" strike="noStrike" dirty="0">
              <a:solidFill>
                <a:srgbClr val="000000"/>
              </a:solidFill>
              <a:effectLst/>
            </a:endParaRPr>
          </a:p>
          <a:p>
            <a:pPr lvl="1">
              <a:buFont typeface="Arial" panose="020B0604020202020204" pitchFamily="34" charset="0"/>
              <a:buChar char="•"/>
            </a:pPr>
            <a:r>
              <a:rPr lang="en-GB" sz="1600" b="1" i="0" u="none" strike="noStrike" dirty="0">
                <a:solidFill>
                  <a:srgbClr val="000000"/>
                </a:solidFill>
                <a:effectLst/>
              </a:rPr>
              <a:t>Support Vector Regressor (SVR)</a:t>
            </a:r>
            <a:endParaRPr lang="en-GB" sz="1600" dirty="0">
              <a:solidFill>
                <a:srgbClr val="000000"/>
              </a:solidFill>
            </a:endParaRPr>
          </a:p>
          <a:p>
            <a:pPr lvl="1">
              <a:buFont typeface="Arial" panose="020B0604020202020204" pitchFamily="34" charset="0"/>
              <a:buChar char="•"/>
            </a:pPr>
            <a:r>
              <a:rPr lang="en-GB" sz="1600" b="1" i="0" u="none" strike="noStrike" dirty="0">
                <a:solidFill>
                  <a:srgbClr val="000000"/>
                </a:solidFill>
                <a:effectLst/>
              </a:rPr>
              <a:t>Random Forest (RF)</a:t>
            </a:r>
            <a:endParaRPr lang="en-GB" sz="1600" b="0" i="0" u="none" strike="noStrike" dirty="0">
              <a:solidFill>
                <a:srgbClr val="000000"/>
              </a:solidFill>
              <a:effectLst/>
            </a:endParaRPr>
          </a:p>
        </p:txBody>
      </p:sp>
    </p:spTree>
    <p:extLst>
      <p:ext uri="{BB962C8B-B14F-4D97-AF65-F5344CB8AC3E}">
        <p14:creationId xmlns:p14="http://schemas.microsoft.com/office/powerpoint/2010/main" val="4146414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925EE-147D-351E-5C83-9CAEE85591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3A20B3-6609-B200-F172-30565F1042C6}"/>
              </a:ext>
            </a:extLst>
          </p:cNvPr>
          <p:cNvSpPr>
            <a:spLocks noGrp="1"/>
          </p:cNvSpPr>
          <p:nvPr>
            <p:ph type="title"/>
          </p:nvPr>
        </p:nvSpPr>
        <p:spPr/>
        <p:txBody>
          <a:bodyPr>
            <a:noAutofit/>
          </a:bodyPr>
          <a:lstStyle/>
          <a:p>
            <a:pPr lvl="1" algn="ctr"/>
            <a:r>
              <a:rPr lang="en-GB" sz="3200" i="0" u="none" strike="noStrike" dirty="0">
                <a:solidFill>
                  <a:srgbClr val="000000"/>
                </a:solidFill>
                <a:effectLst/>
                <a:latin typeface="+mj-lt"/>
              </a:rPr>
              <a:t>Linear Regression (LR)</a:t>
            </a:r>
          </a:p>
        </p:txBody>
      </p:sp>
      <p:pic>
        <p:nvPicPr>
          <p:cNvPr id="5" name="Content Placeholder 4" descr="A diagram of a linear graph&#10;&#10;Description automatically generated">
            <a:extLst>
              <a:ext uri="{FF2B5EF4-FFF2-40B4-BE49-F238E27FC236}">
                <a16:creationId xmlns:a16="http://schemas.microsoft.com/office/drawing/2014/main" id="{58EB3A9F-02F9-4468-D949-B785126F3CAF}"/>
              </a:ext>
            </a:extLst>
          </p:cNvPr>
          <p:cNvPicPr>
            <a:picLocks noGrp="1" noChangeAspect="1"/>
          </p:cNvPicPr>
          <p:nvPr>
            <p:ph idx="1"/>
          </p:nvPr>
        </p:nvPicPr>
        <p:blipFill>
          <a:blip r:embed="rId2"/>
          <a:stretch>
            <a:fillRect/>
          </a:stretch>
        </p:blipFill>
        <p:spPr>
          <a:xfrm>
            <a:off x="1327208" y="2754351"/>
            <a:ext cx="5934810" cy="3164459"/>
          </a:xfrm>
        </p:spPr>
      </p:pic>
      <p:sp>
        <p:nvSpPr>
          <p:cNvPr id="8" name="TextBox 7">
            <a:extLst>
              <a:ext uri="{FF2B5EF4-FFF2-40B4-BE49-F238E27FC236}">
                <a16:creationId xmlns:a16="http://schemas.microsoft.com/office/drawing/2014/main" id="{2108D2D5-CB12-D9A7-7FBB-FAB0E81BD203}"/>
              </a:ext>
            </a:extLst>
          </p:cNvPr>
          <p:cNvSpPr txBox="1"/>
          <p:nvPr/>
        </p:nvSpPr>
        <p:spPr>
          <a:xfrm>
            <a:off x="103148" y="1417638"/>
            <a:ext cx="8382930" cy="923330"/>
          </a:xfrm>
          <a:prstGeom prst="rect">
            <a:avLst/>
          </a:prstGeom>
          <a:noFill/>
        </p:spPr>
        <p:txBody>
          <a:bodyPr wrap="square">
            <a:spAutoFit/>
          </a:bodyPr>
          <a:lstStyle/>
          <a:p>
            <a:pPr lvl="1"/>
            <a:r>
              <a:rPr lang="en-GB" sz="1800" b="0" i="0" u="none" strike="noStrike" dirty="0">
                <a:solidFill>
                  <a:srgbClr val="000000"/>
                </a:solidFill>
                <a:effectLst/>
              </a:rPr>
              <a:t>A basic linear model that estimates the relationship between the target variable and one or more predictor variables by fitting a linear equation to the observed data.</a:t>
            </a:r>
          </a:p>
        </p:txBody>
      </p:sp>
    </p:spTree>
    <p:extLst>
      <p:ext uri="{BB962C8B-B14F-4D97-AF65-F5344CB8AC3E}">
        <p14:creationId xmlns:p14="http://schemas.microsoft.com/office/powerpoint/2010/main" val="5003487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35" name="Rectangle 1034">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2E8B2D-51D5-3B86-5462-3C7BDC4A31A8}"/>
              </a:ext>
            </a:extLst>
          </p:cNvPr>
          <p:cNvSpPr>
            <a:spLocks noGrp="1"/>
          </p:cNvSpPr>
          <p:nvPr>
            <p:ph type="title"/>
          </p:nvPr>
        </p:nvSpPr>
        <p:spPr>
          <a:xfrm>
            <a:off x="571351" y="240241"/>
            <a:ext cx="8070041" cy="1228299"/>
          </a:xfrm>
        </p:spPr>
        <p:txBody>
          <a:bodyPr>
            <a:normAutofit/>
          </a:bodyPr>
          <a:lstStyle/>
          <a:p>
            <a:r>
              <a:rPr lang="en-US" sz="3200" dirty="0"/>
              <a:t>What is overfitting and </a:t>
            </a:r>
            <a:br>
              <a:rPr lang="en-US" sz="3200" dirty="0"/>
            </a:br>
            <a:r>
              <a:rPr lang="en-US" sz="3200" dirty="0"/>
              <a:t>why do we need to avoid it?</a:t>
            </a:r>
          </a:p>
        </p:txBody>
      </p:sp>
      <p:sp>
        <p:nvSpPr>
          <p:cNvPr id="3" name="Content Placeholder 2">
            <a:extLst>
              <a:ext uri="{FF2B5EF4-FFF2-40B4-BE49-F238E27FC236}">
                <a16:creationId xmlns:a16="http://schemas.microsoft.com/office/drawing/2014/main" id="{158461A0-6BE4-401F-7AA7-BE053552BDA4}"/>
              </a:ext>
            </a:extLst>
          </p:cNvPr>
          <p:cNvSpPr>
            <a:spLocks noGrp="1"/>
          </p:cNvSpPr>
          <p:nvPr>
            <p:ph idx="1"/>
          </p:nvPr>
        </p:nvSpPr>
        <p:spPr>
          <a:xfrm>
            <a:off x="571351" y="2321476"/>
            <a:ext cx="3648656" cy="3850724"/>
          </a:xfrm>
        </p:spPr>
        <p:txBody>
          <a:bodyPr anchor="ctr">
            <a:normAutofit/>
          </a:bodyPr>
          <a:lstStyle/>
          <a:p>
            <a:pPr marL="0" indent="0">
              <a:lnSpc>
                <a:spcPct val="90000"/>
              </a:lnSpc>
              <a:buNone/>
            </a:pPr>
            <a:r>
              <a:rPr lang="en-GB" sz="1700" b="0" i="0" u="none" strike="noStrike" dirty="0">
                <a:effectLst/>
                <a:latin typeface="source-serif-pro"/>
              </a:rPr>
              <a:t>An overfit model captures noise or random fluctuations in the data rather than the underlying patterns because it is too complicated and fits the training data too well. </a:t>
            </a:r>
          </a:p>
          <a:p>
            <a:pPr marL="0" indent="0">
              <a:lnSpc>
                <a:spcPct val="90000"/>
              </a:lnSpc>
              <a:buNone/>
            </a:pPr>
            <a:r>
              <a:rPr lang="en-GB" sz="1700" b="0" i="0" u="none" strike="noStrike" dirty="0">
                <a:effectLst/>
                <a:latin typeface="source-serif-pro"/>
              </a:rPr>
              <a:t>On fresh, untested data, this may lead to poor generalization performance.</a:t>
            </a:r>
          </a:p>
          <a:p>
            <a:pPr marL="0" indent="0">
              <a:lnSpc>
                <a:spcPct val="90000"/>
              </a:lnSpc>
              <a:buNone/>
            </a:pPr>
            <a:r>
              <a:rPr lang="en-GB" sz="1700" b="0" i="0" u="none" strike="noStrike" dirty="0">
                <a:effectLst/>
                <a:latin typeface="source-serif-pro"/>
              </a:rPr>
              <a:t>By including a </a:t>
            </a:r>
            <a:r>
              <a:rPr lang="en-GB" sz="1700" i="0" u="none" strike="noStrike" dirty="0">
                <a:effectLst/>
                <a:latin typeface="source-serif-pro"/>
              </a:rPr>
              <a:t>penalty term </a:t>
            </a:r>
            <a:r>
              <a:rPr lang="en-GB" sz="1700" b="0" i="0" u="none" strike="noStrike" dirty="0">
                <a:effectLst/>
                <a:latin typeface="source-serif-pro"/>
              </a:rPr>
              <a:t>to the loss function, regularization is a machine learning technique that seeks to stop overfitting. </a:t>
            </a:r>
          </a:p>
          <a:p>
            <a:pPr marL="0" indent="0">
              <a:lnSpc>
                <a:spcPct val="90000"/>
              </a:lnSpc>
              <a:buNone/>
            </a:pPr>
            <a:r>
              <a:rPr lang="en-GB" sz="1700" b="0" i="0" u="none" strike="noStrike" dirty="0">
                <a:effectLst/>
                <a:latin typeface="source-serif-pro"/>
              </a:rPr>
              <a:t>Regularization is used to achieve a balance between the model’s level of complexity and its goodness of fit.</a:t>
            </a:r>
            <a:endParaRPr lang="en-US" sz="1700" dirty="0"/>
          </a:p>
        </p:txBody>
      </p:sp>
      <p:pic>
        <p:nvPicPr>
          <p:cNvPr id="1028" name="Picture 4" descr="L1 (Lasso) and L2 (Ridge) regularizations in logistic regression | by  Tech-AI-Math | Artificial Intelligence in Plain English">
            <a:extLst>
              <a:ext uri="{FF2B5EF4-FFF2-40B4-BE49-F238E27FC236}">
                <a16:creationId xmlns:a16="http://schemas.microsoft.com/office/drawing/2014/main" id="{D9F07F28-08EE-7105-5F33-0AAD011D4CB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757737" y="3429032"/>
            <a:ext cx="3883655" cy="1592298"/>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BB465CA-A12E-35E4-AB2A-358354E50AC9}"/>
              </a:ext>
            </a:extLst>
          </p:cNvPr>
          <p:cNvSpPr txBox="1"/>
          <p:nvPr/>
        </p:nvSpPr>
        <p:spPr>
          <a:xfrm>
            <a:off x="5473698" y="6488668"/>
            <a:ext cx="184731" cy="646331"/>
          </a:xfrm>
          <a:prstGeom prst="rect">
            <a:avLst/>
          </a:prstGeom>
          <a:noFill/>
        </p:spPr>
        <p:txBody>
          <a:bodyPr wrap="none" rtlCol="0">
            <a:spAutoFit/>
          </a:bodyPr>
          <a:lstStyle/>
          <a:p>
            <a:endParaRPr lang="en-US" i="1" dirty="0"/>
          </a:p>
          <a:p>
            <a:endParaRPr lang="en-US" i="1" dirty="0"/>
          </a:p>
        </p:txBody>
      </p:sp>
      <p:sp>
        <p:nvSpPr>
          <p:cNvPr id="12" name="TextBox 11">
            <a:extLst>
              <a:ext uri="{FF2B5EF4-FFF2-40B4-BE49-F238E27FC236}">
                <a16:creationId xmlns:a16="http://schemas.microsoft.com/office/drawing/2014/main" id="{F06BFFA0-909F-DBA9-53BF-3C244FA0B6BA}"/>
              </a:ext>
            </a:extLst>
          </p:cNvPr>
          <p:cNvSpPr txBox="1"/>
          <p:nvPr/>
        </p:nvSpPr>
        <p:spPr>
          <a:xfrm>
            <a:off x="6606696" y="5021330"/>
            <a:ext cx="4572000" cy="369332"/>
          </a:xfrm>
          <a:prstGeom prst="rect">
            <a:avLst/>
          </a:prstGeom>
          <a:noFill/>
        </p:spPr>
        <p:txBody>
          <a:bodyPr wrap="square">
            <a:spAutoFit/>
          </a:bodyPr>
          <a:lstStyle/>
          <a:p>
            <a:r>
              <a:rPr lang="en-US" dirty="0">
                <a:hlinkClick r:id="rId3"/>
              </a:rPr>
              <a:t>https://medium.com/</a:t>
            </a:r>
            <a:endParaRPr lang="en-US" dirty="0"/>
          </a:p>
        </p:txBody>
      </p:sp>
    </p:spTree>
    <p:extLst>
      <p:ext uri="{BB962C8B-B14F-4D97-AF65-F5344CB8AC3E}">
        <p14:creationId xmlns:p14="http://schemas.microsoft.com/office/powerpoint/2010/main" val="35522716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Before we start</a:t>
            </a:r>
            <a:r>
              <a:rPr lang="mr-IN" sz="3200" dirty="0"/>
              <a:t>…</a:t>
            </a:r>
            <a:endParaRPr lang="en-US" sz="3200" dirty="0"/>
          </a:p>
        </p:txBody>
      </p:sp>
      <p:sp>
        <p:nvSpPr>
          <p:cNvPr id="6" name="Rectangle 5"/>
          <p:cNvSpPr/>
          <p:nvPr/>
        </p:nvSpPr>
        <p:spPr>
          <a:xfrm>
            <a:off x="1269934" y="1826664"/>
            <a:ext cx="6783395" cy="3785652"/>
          </a:xfrm>
          <a:prstGeom prst="rect">
            <a:avLst/>
          </a:prstGeom>
        </p:spPr>
        <p:txBody>
          <a:bodyPr wrap="square">
            <a:spAutoFit/>
          </a:bodyPr>
          <a:lstStyle/>
          <a:p>
            <a:r>
              <a:rPr lang="en-US" sz="2000" dirty="0"/>
              <a:t>List of the Python SciPy libraries required for this </a:t>
            </a:r>
            <a:r>
              <a:rPr lang="en-GB" sz="2000" dirty="0"/>
              <a:t>session</a:t>
            </a:r>
            <a:r>
              <a:rPr lang="en-US" sz="2000" dirty="0"/>
              <a:t>:</a:t>
            </a:r>
          </a:p>
          <a:p>
            <a:r>
              <a:rPr lang="en-US" sz="2000" dirty="0" err="1"/>
              <a:t>scipy</a:t>
            </a:r>
            <a:endParaRPr lang="en-US" sz="2000" dirty="0"/>
          </a:p>
          <a:p>
            <a:r>
              <a:rPr lang="en-US" sz="2000" dirty="0" err="1"/>
              <a:t>numpy</a:t>
            </a:r>
            <a:endParaRPr lang="en-US" sz="2000" dirty="0"/>
          </a:p>
          <a:p>
            <a:r>
              <a:rPr lang="en-US" sz="2000" dirty="0" err="1"/>
              <a:t>matplotlib</a:t>
            </a:r>
            <a:endParaRPr lang="en-US" sz="2000" dirty="0"/>
          </a:p>
          <a:p>
            <a:r>
              <a:rPr lang="en-US" sz="2000" dirty="0"/>
              <a:t>pandas</a:t>
            </a:r>
          </a:p>
          <a:p>
            <a:r>
              <a:rPr lang="en-US" sz="2000" dirty="0" err="1"/>
              <a:t>Sklearn</a:t>
            </a:r>
            <a:endParaRPr lang="en-US" sz="2000" dirty="0"/>
          </a:p>
          <a:p>
            <a:endParaRPr lang="en-US" sz="2000" dirty="0"/>
          </a:p>
          <a:p>
            <a:r>
              <a:rPr lang="en-US" sz="2000" dirty="0"/>
              <a:t>Note: tutor will be using Spyder IDE through Anaconda, however, it’s up to you what to use!</a:t>
            </a:r>
          </a:p>
          <a:p>
            <a:endParaRPr lang="en-US" sz="2000" dirty="0"/>
          </a:p>
          <a:p>
            <a:r>
              <a:rPr lang="en-US" sz="2000" dirty="0"/>
              <a:t>Python scripts and slides available at </a:t>
            </a:r>
            <a:r>
              <a:rPr lang="en-US" sz="2000" dirty="0" err="1"/>
              <a:t>Github</a:t>
            </a:r>
            <a:endParaRPr lang="en-US" sz="2000" dirty="0"/>
          </a:p>
          <a:p>
            <a:r>
              <a:rPr lang="en-US" sz="2000" dirty="0">
                <a:hlinkClick r:id="rId2"/>
              </a:rPr>
              <a:t>https://github.com/Chelysheva/ML_DL_intro_python_TT2025</a:t>
            </a:r>
            <a:r>
              <a:rPr lang="en-US" sz="2000" dirty="0"/>
              <a:t> </a:t>
            </a:r>
          </a:p>
        </p:txBody>
      </p:sp>
    </p:spTree>
    <p:extLst>
      <p:ext uri="{BB962C8B-B14F-4D97-AF65-F5344CB8AC3E}">
        <p14:creationId xmlns:p14="http://schemas.microsoft.com/office/powerpoint/2010/main" val="2838324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D0059-7FBF-95CB-B8A6-A1892818AE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52A7C-1B18-51DA-93C3-1B4D4F16A5C2}"/>
              </a:ext>
            </a:extLst>
          </p:cNvPr>
          <p:cNvSpPr>
            <a:spLocks noGrp="1"/>
          </p:cNvSpPr>
          <p:nvPr>
            <p:ph type="title"/>
          </p:nvPr>
        </p:nvSpPr>
        <p:spPr/>
        <p:txBody>
          <a:bodyPr>
            <a:noAutofit/>
          </a:bodyPr>
          <a:lstStyle/>
          <a:p>
            <a:pPr marL="0" indent="0">
              <a:buNone/>
            </a:pPr>
            <a:r>
              <a:rPr lang="en-GB" sz="3200" i="0" u="none" strike="noStrike" dirty="0">
                <a:solidFill>
                  <a:srgbClr val="000000"/>
                </a:solidFill>
                <a:effectLst/>
              </a:rPr>
              <a:t>Linear Models with regularization</a:t>
            </a:r>
          </a:p>
        </p:txBody>
      </p:sp>
      <p:sp>
        <p:nvSpPr>
          <p:cNvPr id="3" name="Content Placeholder 2">
            <a:extLst>
              <a:ext uri="{FF2B5EF4-FFF2-40B4-BE49-F238E27FC236}">
                <a16:creationId xmlns:a16="http://schemas.microsoft.com/office/drawing/2014/main" id="{979BD675-75DB-3C53-EC0C-9D4EF717400A}"/>
              </a:ext>
            </a:extLst>
          </p:cNvPr>
          <p:cNvSpPr>
            <a:spLocks noGrp="1"/>
          </p:cNvSpPr>
          <p:nvPr>
            <p:ph idx="1"/>
          </p:nvPr>
        </p:nvSpPr>
        <p:spPr>
          <a:xfrm>
            <a:off x="457200" y="2364059"/>
            <a:ext cx="8229600" cy="4334195"/>
          </a:xfrm>
        </p:spPr>
        <p:txBody>
          <a:bodyPr>
            <a:normAutofit/>
          </a:bodyPr>
          <a:lstStyle/>
          <a:p>
            <a:pPr lvl="1">
              <a:buFont typeface="Arial" panose="020B0604020202020204" pitchFamily="34" charset="0"/>
              <a:buChar char="•"/>
            </a:pPr>
            <a:r>
              <a:rPr lang="en-GB" sz="2000" b="1" i="0" u="none" strike="noStrike" dirty="0">
                <a:solidFill>
                  <a:srgbClr val="000000"/>
                </a:solidFill>
                <a:effectLst/>
              </a:rPr>
              <a:t>Ridge Regression (R)</a:t>
            </a:r>
            <a:r>
              <a:rPr lang="en-GB" sz="2000" b="0" i="0" u="none" strike="noStrike" dirty="0">
                <a:solidFill>
                  <a:srgbClr val="000000"/>
                </a:solidFill>
                <a:effectLst/>
              </a:rPr>
              <a:t>: A linear model that includes L2 regularization to prevent overfitting by penalizing large coefficients, making it suitable for multicollinearity.</a:t>
            </a:r>
          </a:p>
          <a:p>
            <a:pPr lvl="1">
              <a:buFont typeface="Arial" panose="020B0604020202020204" pitchFamily="34" charset="0"/>
              <a:buChar char="•"/>
            </a:pPr>
            <a:r>
              <a:rPr lang="en-GB" sz="2000" b="1" i="0" u="none" strike="noStrike" dirty="0">
                <a:solidFill>
                  <a:srgbClr val="000000"/>
                </a:solidFill>
                <a:effectLst/>
              </a:rPr>
              <a:t>Lasso Regression</a:t>
            </a:r>
            <a:r>
              <a:rPr lang="en-GB" sz="2000" b="0" i="0" u="none" strike="noStrike" dirty="0">
                <a:solidFill>
                  <a:srgbClr val="000000"/>
                </a:solidFill>
                <a:effectLst/>
              </a:rPr>
              <a:t>: A linear model with L1 regularization that can shrink some coefficients to zero, effectively performing variable selection.</a:t>
            </a:r>
          </a:p>
          <a:p>
            <a:pPr lvl="1">
              <a:buFont typeface="Arial" panose="020B0604020202020204" pitchFamily="34" charset="0"/>
              <a:buChar char="•"/>
            </a:pPr>
            <a:r>
              <a:rPr lang="en-GB" sz="2000" b="1" i="0" u="none" strike="noStrike" dirty="0" err="1">
                <a:solidFill>
                  <a:srgbClr val="000000"/>
                </a:solidFill>
                <a:effectLst/>
              </a:rPr>
              <a:t>ElasticNet</a:t>
            </a:r>
            <a:r>
              <a:rPr lang="en-GB" sz="2000" b="1" i="0" u="none" strike="noStrike" dirty="0">
                <a:solidFill>
                  <a:srgbClr val="000000"/>
                </a:solidFill>
                <a:effectLst/>
              </a:rPr>
              <a:t> (EN)</a:t>
            </a:r>
            <a:r>
              <a:rPr lang="en-GB" sz="2000" b="0" i="0" u="none" strike="noStrike" dirty="0">
                <a:solidFill>
                  <a:srgbClr val="000000"/>
                </a:solidFill>
                <a:effectLst/>
              </a:rPr>
              <a:t>: Combines both L1 and L2 regularization, allowing for a balance between Ridge and Lasso, useful when multiple features are correlated.</a:t>
            </a:r>
          </a:p>
        </p:txBody>
      </p:sp>
      <p:sp>
        <p:nvSpPr>
          <p:cNvPr id="6" name="TextBox 5">
            <a:extLst>
              <a:ext uri="{FF2B5EF4-FFF2-40B4-BE49-F238E27FC236}">
                <a16:creationId xmlns:a16="http://schemas.microsoft.com/office/drawing/2014/main" id="{7E77E806-37A0-504A-8443-4BBB3055C991}"/>
              </a:ext>
            </a:extLst>
          </p:cNvPr>
          <p:cNvSpPr txBox="1"/>
          <p:nvPr/>
        </p:nvSpPr>
        <p:spPr>
          <a:xfrm>
            <a:off x="5473698" y="6488668"/>
            <a:ext cx="3769558" cy="369332"/>
          </a:xfrm>
          <a:prstGeom prst="rect">
            <a:avLst/>
          </a:prstGeom>
          <a:noFill/>
        </p:spPr>
        <p:txBody>
          <a:bodyPr wrap="none" rtlCol="0">
            <a:spAutoFit/>
          </a:bodyPr>
          <a:lstStyle/>
          <a:p>
            <a:r>
              <a:rPr lang="en-US" i="1" dirty="0"/>
              <a:t>*See backup slides for details of L1/L2</a:t>
            </a:r>
          </a:p>
        </p:txBody>
      </p:sp>
    </p:spTree>
    <p:extLst>
      <p:ext uri="{BB962C8B-B14F-4D97-AF65-F5344CB8AC3E}">
        <p14:creationId xmlns:p14="http://schemas.microsoft.com/office/powerpoint/2010/main" val="1545893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48406-F07F-D2AB-42A0-6EA37BEDE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75B7BF-C07C-A7A9-793A-D6B3BD7B30C0}"/>
              </a:ext>
            </a:extLst>
          </p:cNvPr>
          <p:cNvSpPr>
            <a:spLocks noGrp="1"/>
          </p:cNvSpPr>
          <p:nvPr>
            <p:ph type="title"/>
          </p:nvPr>
        </p:nvSpPr>
        <p:spPr/>
        <p:txBody>
          <a:bodyPr>
            <a:noAutofit/>
          </a:bodyPr>
          <a:lstStyle/>
          <a:p>
            <a:pPr marL="0" indent="0">
              <a:buNone/>
            </a:pPr>
            <a:r>
              <a:rPr lang="en-GB" sz="3200" i="0" u="none" strike="noStrike" dirty="0">
                <a:solidFill>
                  <a:srgbClr val="000000"/>
                </a:solidFill>
                <a:effectLst/>
              </a:rPr>
              <a:t>Non-Linear Models</a:t>
            </a:r>
          </a:p>
        </p:txBody>
      </p:sp>
      <p:sp>
        <p:nvSpPr>
          <p:cNvPr id="3" name="Content Placeholder 2">
            <a:extLst>
              <a:ext uri="{FF2B5EF4-FFF2-40B4-BE49-F238E27FC236}">
                <a16:creationId xmlns:a16="http://schemas.microsoft.com/office/drawing/2014/main" id="{1EA7FC24-8BE0-FDA9-1DD5-AB8C663A1F5A}"/>
              </a:ext>
            </a:extLst>
          </p:cNvPr>
          <p:cNvSpPr>
            <a:spLocks noGrp="1"/>
          </p:cNvSpPr>
          <p:nvPr>
            <p:ph idx="1"/>
          </p:nvPr>
        </p:nvSpPr>
        <p:spPr>
          <a:xfrm>
            <a:off x="457200" y="1750741"/>
            <a:ext cx="8229600" cy="4947513"/>
          </a:xfrm>
        </p:spPr>
        <p:txBody>
          <a:bodyPr>
            <a:normAutofit/>
          </a:bodyPr>
          <a:lstStyle/>
          <a:p>
            <a:pPr lvl="1">
              <a:buFont typeface="Arial" panose="020B0604020202020204" pitchFamily="34" charset="0"/>
              <a:buChar char="•"/>
            </a:pPr>
            <a:r>
              <a:rPr lang="en-GB" sz="2000" b="1" i="0" u="none" strike="noStrike" dirty="0">
                <a:solidFill>
                  <a:srgbClr val="000000"/>
                </a:solidFill>
                <a:effectLst/>
              </a:rPr>
              <a:t>K-Nearest </a:t>
            </a:r>
            <a:r>
              <a:rPr lang="en-GB" sz="2000" b="1" i="0" u="none" strike="noStrike" dirty="0" err="1">
                <a:solidFill>
                  <a:srgbClr val="000000"/>
                </a:solidFill>
                <a:effectLst/>
              </a:rPr>
              <a:t>Neighbors</a:t>
            </a:r>
            <a:r>
              <a:rPr lang="en-GB" sz="2000" b="1" i="0" u="none" strike="noStrike" dirty="0">
                <a:solidFill>
                  <a:srgbClr val="000000"/>
                </a:solidFill>
                <a:effectLst/>
              </a:rPr>
              <a:t> (KNN)</a:t>
            </a:r>
            <a:r>
              <a:rPr lang="en-GB" sz="2000" b="0" i="0" u="none" strike="noStrike" dirty="0">
                <a:solidFill>
                  <a:srgbClr val="000000"/>
                </a:solidFill>
                <a:effectLst/>
              </a:rPr>
              <a:t>: A non-parametric model that predicts the target variable based on the average of the k-nearest data points in the feature space.</a:t>
            </a:r>
          </a:p>
          <a:p>
            <a:pPr lvl="1">
              <a:buFont typeface="Arial" panose="020B0604020202020204" pitchFamily="34" charset="0"/>
              <a:buChar char="•"/>
            </a:pPr>
            <a:r>
              <a:rPr lang="en-GB" sz="2000" b="1" i="0" u="none" strike="noStrike" dirty="0">
                <a:solidFill>
                  <a:srgbClr val="000000"/>
                </a:solidFill>
                <a:effectLst/>
              </a:rPr>
              <a:t>Decision Tree Regressor (DTR)</a:t>
            </a:r>
            <a:r>
              <a:rPr lang="en-GB" sz="2000" b="0" i="0" u="none" strike="noStrike" dirty="0">
                <a:solidFill>
                  <a:srgbClr val="000000"/>
                </a:solidFill>
                <a:effectLst/>
              </a:rPr>
              <a:t>: A model that splits the data into subsets based on feature value thresholds, creating a tree-like structure to make predictions.</a:t>
            </a:r>
          </a:p>
          <a:p>
            <a:pPr lvl="1">
              <a:buFont typeface="Arial" panose="020B0604020202020204" pitchFamily="34" charset="0"/>
              <a:buChar char="•"/>
            </a:pPr>
            <a:r>
              <a:rPr lang="en-GB" sz="2000" b="1" i="0" u="none" strike="noStrike" dirty="0">
                <a:solidFill>
                  <a:srgbClr val="000000"/>
                </a:solidFill>
                <a:effectLst/>
              </a:rPr>
              <a:t>Support Vector Regressor (SVR)</a:t>
            </a:r>
            <a:r>
              <a:rPr lang="en-GB" sz="2000" b="0" i="0" u="none" strike="noStrike" dirty="0">
                <a:solidFill>
                  <a:srgbClr val="000000"/>
                </a:solidFill>
                <a:effectLst/>
              </a:rPr>
              <a:t>: A model that uses support vector machines for regression tasks, trying to find the best hyperplane that fits the data while maintaining a margin of tolerance.</a:t>
            </a:r>
          </a:p>
          <a:p>
            <a:pPr lvl="1">
              <a:buFont typeface="Arial" panose="020B0604020202020204" pitchFamily="34" charset="0"/>
              <a:buChar char="•"/>
            </a:pPr>
            <a:r>
              <a:rPr lang="en-GB" sz="2000" b="1" i="0" u="none" strike="noStrike" dirty="0">
                <a:solidFill>
                  <a:srgbClr val="000000"/>
                </a:solidFill>
                <a:effectLst/>
              </a:rPr>
              <a:t>Random Forest (RF)</a:t>
            </a:r>
            <a:r>
              <a:rPr lang="en-GB" sz="2000" b="0" i="0" u="none" strike="noStrike" dirty="0">
                <a:solidFill>
                  <a:srgbClr val="000000"/>
                </a:solidFill>
                <a:effectLst/>
              </a:rPr>
              <a:t>: An ensemble method that builds multiple decision trees and merges them to improve accuracy and control overfitting.</a:t>
            </a:r>
          </a:p>
        </p:txBody>
      </p:sp>
    </p:spTree>
    <p:extLst>
      <p:ext uri="{BB962C8B-B14F-4D97-AF65-F5344CB8AC3E}">
        <p14:creationId xmlns:p14="http://schemas.microsoft.com/office/powerpoint/2010/main" val="36522090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4ECF5-8F90-30EA-B79A-F5854E4A33D3}"/>
              </a:ext>
            </a:extLst>
          </p:cNvPr>
          <p:cNvSpPr>
            <a:spLocks noGrp="1"/>
          </p:cNvSpPr>
          <p:nvPr>
            <p:ph type="title"/>
          </p:nvPr>
        </p:nvSpPr>
        <p:spPr/>
        <p:txBody>
          <a:bodyPr>
            <a:normAutofit/>
          </a:bodyPr>
          <a:lstStyle/>
          <a:p>
            <a:r>
              <a:rPr lang="en-US" sz="3200" dirty="0"/>
              <a:t>OWID COVID dataset</a:t>
            </a:r>
          </a:p>
        </p:txBody>
      </p:sp>
      <p:sp>
        <p:nvSpPr>
          <p:cNvPr id="3" name="Content Placeholder 2">
            <a:extLst>
              <a:ext uri="{FF2B5EF4-FFF2-40B4-BE49-F238E27FC236}">
                <a16:creationId xmlns:a16="http://schemas.microsoft.com/office/drawing/2014/main" id="{CF5BF2CA-879B-4699-7356-C5EE2EE792B7}"/>
              </a:ext>
            </a:extLst>
          </p:cNvPr>
          <p:cNvSpPr>
            <a:spLocks noGrp="1"/>
          </p:cNvSpPr>
          <p:nvPr>
            <p:ph idx="1"/>
          </p:nvPr>
        </p:nvSpPr>
        <p:spPr/>
        <p:txBody>
          <a:bodyPr>
            <a:normAutofit/>
          </a:bodyPr>
          <a:lstStyle/>
          <a:p>
            <a:pPr rtl="0"/>
            <a:r>
              <a:rPr lang="en-GB" sz="2000" b="1" dirty="0">
                <a:effectLst/>
              </a:rPr>
              <a:t>Problem Type</a:t>
            </a:r>
            <a:endParaRPr lang="en-GB" sz="2000" b="1" dirty="0"/>
          </a:p>
          <a:p>
            <a:pPr marL="0" indent="0" rtl="0">
              <a:buNone/>
            </a:pPr>
            <a:r>
              <a:rPr lang="en-GB" sz="2000" b="1" dirty="0"/>
              <a:t>	</a:t>
            </a:r>
            <a:r>
              <a:rPr lang="en-GB" sz="2000" b="1" dirty="0">
                <a:effectLst/>
              </a:rPr>
              <a:t>Type</a:t>
            </a:r>
            <a:r>
              <a:rPr lang="en-GB" sz="2000" dirty="0">
                <a:effectLst/>
              </a:rPr>
              <a:t>: Supervised Learning</a:t>
            </a:r>
          </a:p>
          <a:p>
            <a:pPr marL="0" indent="0" rtl="0">
              <a:buNone/>
            </a:pPr>
            <a:r>
              <a:rPr lang="en-GB" sz="2000" b="1" dirty="0">
                <a:effectLst/>
              </a:rPr>
              <a:t>	Sub-type</a:t>
            </a:r>
            <a:r>
              <a:rPr lang="en-GB" sz="2000" dirty="0">
                <a:effectLst/>
              </a:rPr>
              <a:t>: Regression</a:t>
            </a:r>
            <a:endParaRPr lang="en-GB" sz="2000" b="1" i="0" u="none" strike="noStrike" dirty="0">
              <a:solidFill>
                <a:srgbClr val="000000"/>
              </a:solidFill>
              <a:effectLst/>
            </a:endParaRPr>
          </a:p>
          <a:p>
            <a:pPr algn="l"/>
            <a:r>
              <a:rPr lang="en-GB" sz="2000" b="1" i="0" u="none" strike="noStrike" dirty="0">
                <a:solidFill>
                  <a:srgbClr val="000000"/>
                </a:solidFill>
                <a:effectLst/>
              </a:rPr>
              <a:t>Purpose:</a:t>
            </a:r>
            <a:r>
              <a:rPr lang="en-GB" sz="2000" b="0" i="0" u="none" strike="noStrike" dirty="0">
                <a:solidFill>
                  <a:srgbClr val="000000"/>
                </a:solidFill>
                <a:effectLst/>
              </a:rPr>
              <a:t> Predict COVID-19 deaths per million based on various socioeconomic and health-related features.</a:t>
            </a:r>
          </a:p>
          <a:p>
            <a:pPr algn="l"/>
            <a:r>
              <a:rPr lang="en-GB" sz="2000" b="1" i="0" u="none" strike="noStrike" dirty="0">
                <a:solidFill>
                  <a:srgbClr val="000000"/>
                </a:solidFill>
                <a:effectLst/>
              </a:rPr>
              <a:t>Features:</a:t>
            </a:r>
            <a:r>
              <a:rPr lang="en-GB" sz="2000" b="0" i="0" u="none" strike="noStrike" dirty="0">
                <a:solidFill>
                  <a:srgbClr val="000000"/>
                </a:solidFill>
                <a:effectLst/>
              </a:rPr>
              <a:t> Key indicators, including cases per million, median age, GDP per capita, human development index (HDI), and life expectancy.</a:t>
            </a:r>
          </a:p>
          <a:p>
            <a:pPr algn="l"/>
            <a:r>
              <a:rPr lang="en-GB" sz="2000" b="1" i="0" u="none" strike="noStrike" dirty="0">
                <a:solidFill>
                  <a:srgbClr val="000000"/>
                </a:solidFill>
                <a:effectLst/>
              </a:rPr>
              <a:t>Target variable:</a:t>
            </a:r>
            <a:endParaRPr lang="en-GB" sz="2000" b="0" i="0" u="none" strike="noStrike" dirty="0">
              <a:solidFill>
                <a:srgbClr val="000000"/>
              </a:solidFill>
              <a:effectLst/>
            </a:endParaRPr>
          </a:p>
          <a:p>
            <a:pPr marL="457200" lvl="1" indent="0">
              <a:buNone/>
            </a:pPr>
            <a:r>
              <a:rPr lang="en-GB" sz="2000" b="0" i="0" u="none" strike="noStrike" dirty="0" err="1">
                <a:solidFill>
                  <a:srgbClr val="000000"/>
                </a:solidFill>
                <a:effectLst/>
              </a:rPr>
              <a:t>deaths_per_million</a:t>
            </a:r>
            <a:r>
              <a:rPr lang="en-GB" sz="2000" b="0" i="0" u="none" strike="noStrike" dirty="0">
                <a:solidFill>
                  <a:srgbClr val="000000"/>
                </a:solidFill>
                <a:effectLst/>
              </a:rPr>
              <a:t>: The number of COVID-19-related deaths per million population, used to gauge the impact of factors on COVID-19 mortality rates.</a:t>
            </a:r>
          </a:p>
        </p:txBody>
      </p:sp>
    </p:spTree>
    <p:extLst>
      <p:ext uri="{BB962C8B-B14F-4D97-AF65-F5344CB8AC3E}">
        <p14:creationId xmlns:p14="http://schemas.microsoft.com/office/powerpoint/2010/main" val="33664225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46D2BF-B1D6-086C-2991-63CBA96112AE}"/>
              </a:ext>
            </a:extLst>
          </p:cNvPr>
          <p:cNvSpPr>
            <a:spLocks noGrp="1"/>
          </p:cNvSpPr>
          <p:nvPr>
            <p:ph idx="1"/>
          </p:nvPr>
        </p:nvSpPr>
        <p:spPr>
          <a:xfrm>
            <a:off x="132202" y="165982"/>
            <a:ext cx="6338402" cy="5067030"/>
          </a:xfrm>
        </p:spPr>
        <p:txBody>
          <a:bodyPr>
            <a:noAutofit/>
          </a:bodyPr>
          <a:lstStyle/>
          <a:p>
            <a:pPr marL="0" indent="0" algn="l">
              <a:buNone/>
            </a:pPr>
            <a:r>
              <a:rPr lang="en-GB" sz="1600" b="1" i="0" u="none" strike="noStrike" dirty="0">
                <a:solidFill>
                  <a:srgbClr val="000000"/>
                </a:solidFill>
                <a:effectLst/>
              </a:rPr>
              <a:t>Discover Dataset</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Load the COVID dataset;</a:t>
            </a:r>
          </a:p>
          <a:p>
            <a:pPr marL="0" indent="0" algn="l">
              <a:buNone/>
            </a:pPr>
            <a:r>
              <a:rPr lang="en-GB" sz="1600" b="0" i="0" u="none" strike="noStrike" dirty="0">
                <a:solidFill>
                  <a:srgbClr val="000000"/>
                </a:solidFill>
                <a:effectLst/>
              </a:rPr>
              <a:t>Summarize the dataset;</a:t>
            </a:r>
          </a:p>
          <a:p>
            <a:pPr marL="0" indent="0" algn="l">
              <a:buNone/>
            </a:pPr>
            <a:r>
              <a:rPr lang="en-GB" sz="1600" b="0" i="0" u="none" strike="noStrike" dirty="0">
                <a:solidFill>
                  <a:srgbClr val="000000"/>
                </a:solidFill>
                <a:effectLst/>
              </a:rPr>
              <a:t>Clean up and transform data (log-transform to reduce skewness);</a:t>
            </a:r>
          </a:p>
          <a:p>
            <a:pPr marL="0" indent="0" algn="l">
              <a:buNone/>
            </a:pPr>
            <a:r>
              <a:rPr lang="en-GB" sz="1600" b="1" i="0" u="none" strike="noStrike" dirty="0">
                <a:solidFill>
                  <a:srgbClr val="000000"/>
                </a:solidFill>
                <a:effectLst/>
              </a:rPr>
              <a:t>Apply Feature Selection</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Split data into training and test sets;</a:t>
            </a:r>
          </a:p>
          <a:p>
            <a:pPr marL="0" indent="0" algn="l">
              <a:buNone/>
            </a:pPr>
            <a:r>
              <a:rPr lang="en-GB" sz="1600" b="0" i="0" u="none" strike="noStrike" dirty="0">
                <a:solidFill>
                  <a:srgbClr val="000000"/>
                </a:solidFill>
                <a:effectLst/>
              </a:rPr>
              <a:t>Use Pearson correlation to select features with high correlation to </a:t>
            </a:r>
            <a:r>
              <a:rPr lang="en-GB" sz="1600" b="0" i="0" u="none" strike="noStrike" dirty="0" err="1">
                <a:solidFill>
                  <a:srgbClr val="000000"/>
                </a:solidFill>
                <a:effectLst/>
              </a:rPr>
              <a:t>deaths_per_million</a:t>
            </a:r>
            <a:r>
              <a:rPr lang="en-GB" sz="1600" b="0" i="0" u="none" strike="noStrike" dirty="0">
                <a:solidFill>
                  <a:srgbClr val="000000"/>
                </a:solidFill>
                <a:effectLst/>
              </a:rPr>
              <a:t>;</a:t>
            </a:r>
          </a:p>
          <a:p>
            <a:pPr marL="0" indent="0" algn="l">
              <a:buNone/>
            </a:pPr>
            <a:r>
              <a:rPr lang="en-GB" sz="1600" b="0" i="0" u="none" strike="noStrike" dirty="0">
                <a:solidFill>
                  <a:srgbClr val="000000"/>
                </a:solidFill>
                <a:effectLst/>
              </a:rPr>
              <a:t>Identify and handle multicollinearity between selected features</a:t>
            </a:r>
          </a:p>
          <a:p>
            <a:pPr marL="0" indent="0" algn="l">
              <a:buNone/>
            </a:pPr>
            <a:r>
              <a:rPr lang="en-GB" sz="1600" b="1" i="0" u="none" strike="noStrike" dirty="0">
                <a:solidFill>
                  <a:srgbClr val="000000"/>
                </a:solidFill>
                <a:effectLst/>
              </a:rPr>
              <a:t>Evaluate Algorithms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Set up 10-fold cross-validation;</a:t>
            </a:r>
          </a:p>
          <a:p>
            <a:pPr marL="0" indent="0" algn="l">
              <a:buNone/>
            </a:pPr>
            <a:r>
              <a:rPr lang="en-GB" sz="1600" b="0" i="0" u="none" strike="noStrike" dirty="0">
                <a:solidFill>
                  <a:srgbClr val="000000"/>
                </a:solidFill>
                <a:effectLst/>
              </a:rPr>
              <a:t>Define regression models to predict deaths per million</a:t>
            </a:r>
          </a:p>
          <a:p>
            <a:pPr marL="0" indent="0" algn="l">
              <a:buNone/>
            </a:pPr>
            <a:r>
              <a:rPr lang="en-GB" sz="1600" b="1" i="0" u="none" strike="noStrike" dirty="0">
                <a:solidFill>
                  <a:srgbClr val="000000"/>
                </a:solidFill>
                <a:effectLst/>
              </a:rPr>
              <a:t>Make Predictions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Train the best-performing model;</a:t>
            </a:r>
          </a:p>
          <a:p>
            <a:pPr marL="0" indent="0" algn="l">
              <a:buNone/>
            </a:pPr>
            <a:r>
              <a:rPr lang="en-GB" sz="1600" b="0" i="0" u="none" strike="noStrike" dirty="0">
                <a:solidFill>
                  <a:srgbClr val="000000"/>
                </a:solidFill>
                <a:effectLst/>
              </a:rPr>
              <a:t>Make predictions on the test set</a:t>
            </a:r>
          </a:p>
          <a:p>
            <a:pPr marL="0" indent="0" algn="l">
              <a:buNone/>
            </a:pPr>
            <a:r>
              <a:rPr lang="en-GB" sz="1600" b="1" i="0" u="none" strike="noStrike" dirty="0">
                <a:solidFill>
                  <a:srgbClr val="000000"/>
                </a:solidFill>
                <a:effectLst/>
              </a:rPr>
              <a:t>Evaluate predictions using</a:t>
            </a:r>
            <a:r>
              <a:rPr lang="en-GB" sz="1600" b="0" i="0" u="none" strike="noStrike" dirty="0">
                <a:solidFill>
                  <a:srgbClr val="000000"/>
                </a:solidFill>
                <a:effectLst/>
              </a:rPr>
              <a:t>:</a:t>
            </a:r>
          </a:p>
          <a:p>
            <a:pPr marL="457200" lvl="1" indent="0" algn="l">
              <a:buNone/>
            </a:pPr>
            <a:r>
              <a:rPr lang="en-GB" sz="1600" b="0" i="0" u="none" strike="noStrike" dirty="0">
                <a:solidFill>
                  <a:srgbClr val="000000"/>
                </a:solidFill>
                <a:effectLst/>
              </a:rPr>
              <a:t>Mean Squared Error (MSE)</a:t>
            </a:r>
          </a:p>
          <a:p>
            <a:pPr marL="457200" lvl="1" indent="0" algn="l">
              <a:buNone/>
            </a:pPr>
            <a:r>
              <a:rPr lang="en-GB" sz="1600" b="0" i="0" u="none" strike="noStrike" dirty="0">
                <a:solidFill>
                  <a:srgbClr val="000000"/>
                </a:solidFill>
                <a:effectLst/>
              </a:rPr>
              <a:t>Mean Absolute Error (MAE)</a:t>
            </a:r>
          </a:p>
          <a:p>
            <a:pPr marL="457200" lvl="1" indent="0" algn="l">
              <a:buNone/>
            </a:pPr>
            <a:r>
              <a:rPr lang="en-GB" sz="1600" b="0" i="0" u="none" strike="noStrike" dirty="0">
                <a:solidFill>
                  <a:srgbClr val="000000"/>
                </a:solidFill>
                <a:effectLst/>
              </a:rPr>
              <a:t>R² Score</a:t>
            </a:r>
          </a:p>
          <a:p>
            <a:pPr marL="0" indent="0" algn="l">
              <a:buNone/>
            </a:pPr>
            <a:r>
              <a:rPr lang="en-GB" sz="1600" b="1" i="0" u="none" strike="noStrike" dirty="0" err="1">
                <a:solidFill>
                  <a:srgbClr val="000000"/>
                </a:solidFill>
                <a:effectLst/>
              </a:rPr>
              <a:t>Analyze</a:t>
            </a:r>
            <a:r>
              <a:rPr lang="en-GB" sz="1600" b="1" i="0" u="none" strike="noStrike" dirty="0">
                <a:solidFill>
                  <a:srgbClr val="000000"/>
                </a:solidFill>
                <a:effectLst/>
              </a:rPr>
              <a:t> Results</a:t>
            </a:r>
            <a:endParaRPr lang="en-GB" sz="1600" b="0" i="0" u="none" strike="noStrike" dirty="0">
              <a:solidFill>
                <a:srgbClr val="000000"/>
              </a:solidFill>
              <a:effectLst/>
            </a:endParaRPr>
          </a:p>
          <a:p>
            <a:pPr marL="0" indent="0" algn="l">
              <a:buNone/>
            </a:pPr>
            <a:r>
              <a:rPr lang="en-GB" sz="1600" b="0" i="0" u="none" strike="noStrike" dirty="0">
                <a:solidFill>
                  <a:srgbClr val="000000"/>
                </a:solidFill>
                <a:effectLst/>
              </a:rPr>
              <a:t>Plot Actual vs. Predicted values;</a:t>
            </a:r>
          </a:p>
          <a:p>
            <a:pPr marL="0" indent="0" algn="l">
              <a:buNone/>
            </a:pPr>
            <a:r>
              <a:rPr lang="en-GB" sz="1600" b="0" i="0" u="none" strike="noStrike" dirty="0">
                <a:solidFill>
                  <a:srgbClr val="000000"/>
                </a:solidFill>
                <a:effectLst/>
              </a:rPr>
              <a:t>Visualize feature importance based on model coefficients;</a:t>
            </a:r>
          </a:p>
          <a:p>
            <a:pPr marL="0" indent="0" algn="l">
              <a:buNone/>
            </a:pPr>
            <a:r>
              <a:rPr lang="en-GB" sz="1600" b="0" i="0" u="none" strike="noStrike" dirty="0">
                <a:solidFill>
                  <a:srgbClr val="000000"/>
                </a:solidFill>
                <a:effectLst/>
              </a:rPr>
              <a:t>Comparison Table; Histogram of Prediction Errors</a:t>
            </a:r>
          </a:p>
        </p:txBody>
      </p:sp>
      <p:sp>
        <p:nvSpPr>
          <p:cNvPr id="6" name="TextBox 5">
            <a:extLst>
              <a:ext uri="{FF2B5EF4-FFF2-40B4-BE49-F238E27FC236}">
                <a16:creationId xmlns:a16="http://schemas.microsoft.com/office/drawing/2014/main" id="{43C0AACA-0979-7412-7ADD-7BA4D0A83C5F}"/>
              </a:ext>
            </a:extLst>
          </p:cNvPr>
          <p:cNvSpPr txBox="1"/>
          <p:nvPr/>
        </p:nvSpPr>
        <p:spPr>
          <a:xfrm>
            <a:off x="4263528" y="2891928"/>
            <a:ext cx="4748270" cy="2677656"/>
          </a:xfrm>
          <a:prstGeom prst="rect">
            <a:avLst/>
          </a:prstGeom>
          <a:noFill/>
          <a:ln>
            <a:solidFill>
              <a:srgbClr val="FF0000"/>
            </a:solidFill>
          </a:ln>
        </p:spPr>
        <p:txBody>
          <a:bodyPr wrap="square" rtlCol="0">
            <a:spAutoFit/>
          </a:bodyPr>
          <a:lstStyle/>
          <a:p>
            <a:pPr marL="457200" lvl="1" indent="0">
              <a:buNone/>
            </a:pPr>
            <a:r>
              <a:rPr lang="en-GB" sz="1400" b="1" i="0" u="none" strike="noStrike" dirty="0">
                <a:solidFill>
                  <a:srgbClr val="000000"/>
                </a:solidFill>
                <a:effectLst/>
              </a:rPr>
              <a:t>Linear Models</a:t>
            </a:r>
            <a:endParaRPr lang="en-GB" sz="1400" dirty="0">
              <a:solidFill>
                <a:srgbClr val="000000"/>
              </a:solidFill>
            </a:endParaRPr>
          </a:p>
          <a:p>
            <a:pPr marL="742950" lvl="1" indent="-285750">
              <a:buFont typeface="Arial" panose="020B0604020202020204" pitchFamily="34" charset="0"/>
              <a:buChar char="•"/>
            </a:pPr>
            <a:r>
              <a:rPr lang="en-GB" sz="1400" b="0" i="0" u="none" strike="noStrike" dirty="0">
                <a:solidFill>
                  <a:srgbClr val="000000"/>
                </a:solidFill>
                <a:effectLst/>
              </a:rPr>
              <a:t>Linear Regression (LR): </a:t>
            </a:r>
            <a:r>
              <a:rPr lang="en-GB" sz="1400" b="0" i="0" u="none" strike="noStrike" dirty="0" err="1">
                <a:solidFill>
                  <a:srgbClr val="000000"/>
                </a:solidFill>
                <a:effectLst/>
              </a:rPr>
              <a:t>LinearRegression</a:t>
            </a:r>
            <a:r>
              <a:rPr lang="en-GB" sz="1400" b="0" i="0" u="none" strike="noStrike" dirty="0">
                <a:solidFill>
                  <a:srgbClr val="000000"/>
                </a:solidFill>
                <a:effectLst/>
              </a:rPr>
              <a:t>()</a:t>
            </a:r>
          </a:p>
          <a:p>
            <a:pPr marL="742950" lvl="1" indent="-285750">
              <a:buFont typeface="Arial" panose="020B0604020202020204" pitchFamily="34" charset="0"/>
              <a:buChar char="•"/>
            </a:pPr>
            <a:r>
              <a:rPr lang="en-GB" sz="1400" b="0" i="0" u="none" strike="noStrike" dirty="0">
                <a:solidFill>
                  <a:srgbClr val="000000"/>
                </a:solidFill>
                <a:effectLst/>
              </a:rPr>
              <a:t>Ridge (R): Ridge()</a:t>
            </a:r>
          </a:p>
          <a:p>
            <a:pPr marL="742950" lvl="1" indent="-285750">
              <a:buFont typeface="Arial" panose="020B0604020202020204" pitchFamily="34" charset="0"/>
              <a:buChar char="•"/>
            </a:pPr>
            <a:r>
              <a:rPr lang="en-GB" sz="1400" b="0" i="0" u="none" strike="noStrike" dirty="0">
                <a:solidFill>
                  <a:srgbClr val="000000"/>
                </a:solidFill>
                <a:effectLst/>
              </a:rPr>
              <a:t>Lasso: Lasso()</a:t>
            </a:r>
          </a:p>
          <a:p>
            <a:pPr marL="742950" lvl="1" indent="-285750">
              <a:buFont typeface="Arial" panose="020B0604020202020204" pitchFamily="34" charset="0"/>
              <a:buChar char="•"/>
            </a:pPr>
            <a:r>
              <a:rPr lang="en-GB" sz="1400" b="0" i="0" u="none" strike="noStrike" dirty="0" err="1">
                <a:solidFill>
                  <a:srgbClr val="000000"/>
                </a:solidFill>
                <a:effectLst/>
              </a:rPr>
              <a:t>ElasticNet</a:t>
            </a:r>
            <a:r>
              <a:rPr lang="en-GB" sz="1400" b="0" i="0" u="none" strike="noStrike" dirty="0">
                <a:solidFill>
                  <a:srgbClr val="000000"/>
                </a:solidFill>
                <a:effectLst/>
              </a:rPr>
              <a:t> (EN): </a:t>
            </a:r>
            <a:r>
              <a:rPr lang="en-GB" sz="1400" b="0" i="0" u="none" strike="noStrike" dirty="0" err="1">
                <a:solidFill>
                  <a:srgbClr val="000000"/>
                </a:solidFill>
                <a:effectLst/>
              </a:rPr>
              <a:t>ElasticNet</a:t>
            </a:r>
            <a:r>
              <a:rPr lang="en-GB" sz="1400" b="0" i="0" u="none" strike="noStrike" dirty="0">
                <a:solidFill>
                  <a:srgbClr val="000000"/>
                </a:solidFill>
                <a:effectLst/>
              </a:rPr>
              <a:t>()</a:t>
            </a:r>
          </a:p>
          <a:p>
            <a:pPr marL="457200" lvl="1" indent="0">
              <a:buNone/>
            </a:pPr>
            <a:r>
              <a:rPr lang="en-GB" sz="1400" b="1" i="0" u="none" strike="noStrike" dirty="0">
                <a:solidFill>
                  <a:srgbClr val="000000"/>
                </a:solidFill>
                <a:effectLst/>
              </a:rPr>
              <a:t>Non-Linear Models</a:t>
            </a:r>
            <a:endParaRPr lang="en-GB" sz="1400" dirty="0">
              <a:solidFill>
                <a:srgbClr val="000000"/>
              </a:solidFill>
            </a:endParaRPr>
          </a:p>
          <a:p>
            <a:pPr marL="742950" lvl="1" indent="-285750">
              <a:buFont typeface="Arial" panose="020B0604020202020204" pitchFamily="34" charset="0"/>
              <a:buChar char="•"/>
            </a:pPr>
            <a:r>
              <a:rPr lang="en-GB" sz="1400" b="0" i="0" u="none" strike="noStrike" dirty="0">
                <a:solidFill>
                  <a:srgbClr val="000000"/>
                </a:solidFill>
                <a:effectLst/>
              </a:rPr>
              <a:t>K-Nearest </a:t>
            </a:r>
            <a:r>
              <a:rPr lang="en-GB" sz="1400" b="0" i="0" u="none" strike="noStrike" dirty="0" err="1">
                <a:solidFill>
                  <a:srgbClr val="000000"/>
                </a:solidFill>
                <a:effectLst/>
              </a:rPr>
              <a:t>Neighbors</a:t>
            </a:r>
            <a:r>
              <a:rPr lang="en-GB" sz="1400" b="0" i="0" u="none" strike="noStrike" dirty="0">
                <a:solidFill>
                  <a:srgbClr val="000000"/>
                </a:solidFill>
                <a:effectLst/>
              </a:rPr>
              <a:t> (KNN): </a:t>
            </a:r>
            <a:r>
              <a:rPr lang="en-GB" sz="1400" b="0" i="0" u="none" strike="noStrike" dirty="0" err="1">
                <a:solidFill>
                  <a:srgbClr val="000000"/>
                </a:solidFill>
                <a:effectLst/>
              </a:rPr>
              <a:t>KNeighborsRegressor</a:t>
            </a:r>
            <a:r>
              <a:rPr lang="en-GB" sz="1400" b="0" i="0" u="none" strike="noStrike" dirty="0">
                <a:solidFill>
                  <a:srgbClr val="000000"/>
                </a:solidFill>
                <a:effectLst/>
              </a:rPr>
              <a:t>()</a:t>
            </a:r>
          </a:p>
          <a:p>
            <a:pPr marL="742950" lvl="1" indent="-285750">
              <a:buFont typeface="Arial" panose="020B0604020202020204" pitchFamily="34" charset="0"/>
              <a:buChar char="•"/>
            </a:pPr>
            <a:r>
              <a:rPr lang="en-GB" sz="1400" b="0" i="0" u="none" strike="noStrike" dirty="0">
                <a:solidFill>
                  <a:srgbClr val="000000"/>
                </a:solidFill>
                <a:effectLst/>
              </a:rPr>
              <a:t>Decision Tree Regressor (DTR): </a:t>
            </a:r>
            <a:r>
              <a:rPr lang="en-GB" sz="1400" b="0" i="0" u="none" strike="noStrike" dirty="0" err="1">
                <a:solidFill>
                  <a:srgbClr val="000000"/>
                </a:solidFill>
                <a:effectLst/>
              </a:rPr>
              <a:t>DecisionTreeRegressor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a:p>
            <a:pPr marL="742950" lvl="1" indent="-285750">
              <a:buFont typeface="Arial" panose="020B0604020202020204" pitchFamily="34" charset="0"/>
              <a:buChar char="•"/>
            </a:pPr>
            <a:r>
              <a:rPr lang="en-GB" sz="1400" b="0" i="0" u="none" strike="noStrike" dirty="0">
                <a:solidFill>
                  <a:srgbClr val="000000"/>
                </a:solidFill>
                <a:effectLst/>
              </a:rPr>
              <a:t>Support Vector Regressor (SVR): SVR(gamma='auto’)</a:t>
            </a:r>
          </a:p>
          <a:p>
            <a:pPr marL="742950" lvl="1" indent="-285750">
              <a:buFont typeface="Arial" panose="020B0604020202020204" pitchFamily="34" charset="0"/>
              <a:buChar char="•"/>
            </a:pPr>
            <a:r>
              <a:rPr lang="en-GB" sz="1400" b="0" i="0" u="none" strike="noStrike" dirty="0">
                <a:solidFill>
                  <a:srgbClr val="000000"/>
                </a:solidFill>
                <a:effectLst/>
              </a:rPr>
              <a:t>Random Forest (RF): </a:t>
            </a:r>
            <a:r>
              <a:rPr lang="en-GB" sz="1400" b="0" i="0" u="none" strike="noStrike" dirty="0" err="1">
                <a:solidFill>
                  <a:srgbClr val="000000"/>
                </a:solidFill>
                <a:effectLst/>
              </a:rPr>
              <a:t>RandomForestRegressor</a:t>
            </a:r>
            <a:r>
              <a:rPr lang="en-GB" sz="1400" b="0" i="0" u="none" strike="noStrike" dirty="0">
                <a:solidFill>
                  <a:srgbClr val="000000"/>
                </a:solidFill>
                <a:effectLst/>
              </a:rPr>
              <a:t>(</a:t>
            </a:r>
            <a:r>
              <a:rPr lang="en-GB" sz="1400" b="0" i="0" u="none" strike="noStrike" dirty="0" err="1">
                <a:solidFill>
                  <a:srgbClr val="000000"/>
                </a:solidFill>
                <a:effectLst/>
              </a:rPr>
              <a:t>random_state</a:t>
            </a:r>
            <a:r>
              <a:rPr lang="en-GB" sz="1400" b="0" i="0" u="none" strike="noStrike" dirty="0">
                <a:solidFill>
                  <a:srgbClr val="000000"/>
                </a:solidFill>
                <a:effectLst/>
              </a:rPr>
              <a:t>=1)</a:t>
            </a:r>
          </a:p>
        </p:txBody>
      </p:sp>
      <p:cxnSp>
        <p:nvCxnSpPr>
          <p:cNvPr id="8" name="Straight Arrow Connector 7">
            <a:extLst>
              <a:ext uri="{FF2B5EF4-FFF2-40B4-BE49-F238E27FC236}">
                <a16:creationId xmlns:a16="http://schemas.microsoft.com/office/drawing/2014/main" id="{A16A644E-BC76-C4D5-7C52-1436601FDBCB}"/>
              </a:ext>
            </a:extLst>
          </p:cNvPr>
          <p:cNvCxnSpPr>
            <a:cxnSpLocks/>
          </p:cNvCxnSpPr>
          <p:nvPr/>
        </p:nvCxnSpPr>
        <p:spPr>
          <a:xfrm>
            <a:off x="1972019" y="2891928"/>
            <a:ext cx="2291509" cy="269913"/>
          </a:xfrm>
          <a:prstGeom prst="straightConnector1">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280882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61698-F704-F6AF-FE76-017C5BD62EE5}"/>
            </a:ext>
          </a:extLst>
        </p:cNvPr>
        <p:cNvGrpSpPr/>
        <p:nvPr/>
      </p:nvGrpSpPr>
      <p:grpSpPr>
        <a:xfrm>
          <a:off x="0" y="0"/>
          <a:ext cx="0" cy="0"/>
          <a:chOff x="0" y="0"/>
          <a:chExt cx="0" cy="0"/>
        </a:xfrm>
      </p:grpSpPr>
      <p:sp>
        <p:nvSpPr>
          <p:cNvPr id="270" name="CustomShape 1">
            <a:extLst>
              <a:ext uri="{FF2B5EF4-FFF2-40B4-BE49-F238E27FC236}">
                <a16:creationId xmlns:a16="http://schemas.microsoft.com/office/drawing/2014/main" id="{C63E000F-ACD7-9627-9DBE-D6CB36509F92}"/>
              </a:ext>
            </a:extLst>
          </p:cNvPr>
          <p:cNvSpPr/>
          <p:nvPr/>
        </p:nvSpPr>
        <p:spPr>
          <a:xfrm>
            <a:off x="0" y="0"/>
            <a:ext cx="9142920" cy="68569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71" name="CustomShape 2">
            <a:extLst>
              <a:ext uri="{FF2B5EF4-FFF2-40B4-BE49-F238E27FC236}">
                <a16:creationId xmlns:a16="http://schemas.microsoft.com/office/drawing/2014/main" id="{2DB9C8EC-D0CC-5EBA-9708-E958EF909EEE}"/>
              </a:ext>
            </a:extLst>
          </p:cNvPr>
          <p:cNvSpPr/>
          <p:nvPr/>
        </p:nvSpPr>
        <p:spPr>
          <a:xfrm>
            <a:off x="912960" y="2222640"/>
            <a:ext cx="3518640" cy="241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Aft>
                <a:spcPts val="601"/>
              </a:spcAft>
              <a:tabLst>
                <a:tab pos="0" algn="l"/>
              </a:tabLst>
            </a:pPr>
            <a:r>
              <a:rPr lang="en-US" sz="5400" b="1" strike="noStrike" spc="-1">
                <a:solidFill>
                  <a:srgbClr val="000000"/>
                </a:solidFill>
                <a:latin typeface="Calibri"/>
                <a:ea typeface="DejaVu Sans"/>
              </a:rPr>
              <a:t>Let’s explore practically</a:t>
            </a:r>
            <a:endParaRPr lang="en-GB" sz="5400" b="0" strike="noStrike" spc="-1">
              <a:latin typeface="Arial"/>
            </a:endParaRPr>
          </a:p>
        </p:txBody>
      </p:sp>
      <p:sp>
        <p:nvSpPr>
          <p:cNvPr id="272" name="CustomShape 3">
            <a:extLst>
              <a:ext uri="{FF2B5EF4-FFF2-40B4-BE49-F238E27FC236}">
                <a16:creationId xmlns:a16="http://schemas.microsoft.com/office/drawing/2014/main" id="{7C3D49D4-62E4-6E2B-72A8-D7A225FBF8F2}"/>
              </a:ext>
            </a:extLst>
          </p:cNvPr>
          <p:cNvSpPr/>
          <p:nvPr/>
        </p:nvSpPr>
        <p:spPr>
          <a:xfrm>
            <a:off x="4132800" y="851400"/>
            <a:ext cx="4637520" cy="5153760"/>
          </a:xfrm>
          <a:custGeom>
            <a:avLst/>
            <a:gdLst/>
            <a:ahLst/>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1"/>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4"/>
                  <a:pt x="2445216" y="109244"/>
                </a:cubicBezTo>
                <a:cubicBezTo>
                  <a:pt x="1625714" y="109244"/>
                  <a:pt x="1625714" y="109244"/>
                  <a:pt x="1625714" y="109244"/>
                </a:cubicBezTo>
                <a:cubicBezTo>
                  <a:pt x="1572615" y="109244"/>
                  <a:pt x="1524825" y="137459"/>
                  <a:pt x="1498276" y="183309"/>
                </a:cubicBezTo>
                <a:cubicBezTo>
                  <a:pt x="1089410" y="890450"/>
                  <a:pt x="1089410" y="890450"/>
                  <a:pt x="1089410" y="890450"/>
                </a:cubicBezTo>
                <a:cubicBezTo>
                  <a:pt x="1062860" y="934537"/>
                  <a:pt x="1062860" y="990968"/>
                  <a:pt x="1089410" y="1035054"/>
                </a:cubicBezTo>
                <a:cubicBezTo>
                  <a:pt x="1498276" y="1742196"/>
                  <a:pt x="1498276" y="1742196"/>
                  <a:pt x="1498276" y="1742196"/>
                </a:cubicBezTo>
                <a:cubicBezTo>
                  <a:pt x="1511551" y="1765121"/>
                  <a:pt x="1530135" y="1783637"/>
                  <a:pt x="1552039" y="1796421"/>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p:style>
        <p:txBody>
          <a:bodyPr/>
          <a:lstStyle/>
          <a:p>
            <a:endParaRPr lang="en-US"/>
          </a:p>
        </p:txBody>
      </p:sp>
      <p:pic>
        <p:nvPicPr>
          <p:cNvPr id="273" name="Graphic 5" descr="Cmd Terminal outline">
            <a:extLst>
              <a:ext uri="{FF2B5EF4-FFF2-40B4-BE49-F238E27FC236}">
                <a16:creationId xmlns:a16="http://schemas.microsoft.com/office/drawing/2014/main" id="{D3F5576F-3ED7-0EF8-F63F-8B55A450AAD2}"/>
              </a:ext>
            </a:extLst>
          </p:cNvPr>
          <p:cNvPicPr/>
          <p:nvPr/>
        </p:nvPicPr>
        <p:blipFill>
          <a:blip r:embed="rId2"/>
          <a:stretch/>
        </p:blipFill>
        <p:spPr>
          <a:xfrm>
            <a:off x="5484960" y="2341080"/>
            <a:ext cx="2745360" cy="2745360"/>
          </a:xfrm>
          <a:prstGeom prst="rect">
            <a:avLst/>
          </a:prstGeom>
          <a:ln>
            <a:noFill/>
          </a:ln>
        </p:spPr>
      </p:pic>
    </p:spTree>
    <p:extLst>
      <p:ext uri="{BB962C8B-B14F-4D97-AF65-F5344CB8AC3E}">
        <p14:creationId xmlns:p14="http://schemas.microsoft.com/office/powerpoint/2010/main" val="11829519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x-none"/>
              <a:t>28/07/20</a:t>
            </a:r>
            <a:endParaRPr lang="en-US"/>
          </a:p>
        </p:txBody>
      </p:sp>
      <p:sp>
        <p:nvSpPr>
          <p:cNvPr id="5" name="Footer Placeholder 4"/>
          <p:cNvSpPr>
            <a:spLocks noGrp="1"/>
          </p:cNvSpPr>
          <p:nvPr>
            <p:ph type="ftr" sz="quarter" idx="11"/>
          </p:nvPr>
        </p:nvSpPr>
        <p:spPr/>
        <p:txBody>
          <a:bodyPr/>
          <a:lstStyle/>
          <a:p>
            <a:r>
              <a:rPr lang="en-US"/>
              <a:t>Irina Chelysheva</a:t>
            </a:r>
          </a:p>
        </p:txBody>
      </p:sp>
      <p:pic>
        <p:nvPicPr>
          <p:cNvPr id="6" name="Picture 5" descr="MachineLearningAlgorithms.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4144"/>
            <a:ext cx="9144000" cy="5842436"/>
          </a:xfrm>
          <a:prstGeom prst="rect">
            <a:avLst/>
          </a:prstGeom>
        </p:spPr>
      </p:pic>
      <p:sp>
        <p:nvSpPr>
          <p:cNvPr id="2" name="Title 1"/>
          <p:cNvSpPr>
            <a:spLocks noGrp="1"/>
          </p:cNvSpPr>
          <p:nvPr>
            <p:ph type="title"/>
          </p:nvPr>
        </p:nvSpPr>
        <p:spPr>
          <a:xfrm>
            <a:off x="457200" y="56924"/>
            <a:ext cx="8229600" cy="707220"/>
          </a:xfrm>
        </p:spPr>
        <p:txBody>
          <a:bodyPr>
            <a:normAutofit/>
          </a:bodyPr>
          <a:lstStyle/>
          <a:p>
            <a:r>
              <a:rPr lang="en-US" sz="3600" dirty="0"/>
              <a:t>Overview of ML algorithms</a:t>
            </a:r>
          </a:p>
        </p:txBody>
      </p:sp>
      <p:sp>
        <p:nvSpPr>
          <p:cNvPr id="7" name="Rectangle 6"/>
          <p:cNvSpPr/>
          <p:nvPr/>
        </p:nvSpPr>
        <p:spPr>
          <a:xfrm>
            <a:off x="5188858" y="6527533"/>
            <a:ext cx="3955142" cy="369332"/>
          </a:xfrm>
          <a:prstGeom prst="rect">
            <a:avLst/>
          </a:prstGeom>
        </p:spPr>
        <p:txBody>
          <a:bodyPr wrap="square">
            <a:spAutoFit/>
          </a:bodyPr>
          <a:lstStyle/>
          <a:p>
            <a:pPr algn="r"/>
            <a:r>
              <a:rPr lang="en-US" dirty="0"/>
              <a:t>https://</a:t>
            </a:r>
            <a:r>
              <a:rPr lang="en-US" dirty="0" err="1"/>
              <a:t>machinelearningmastery.com</a:t>
            </a:r>
            <a:endParaRPr lang="en-US" dirty="0"/>
          </a:p>
        </p:txBody>
      </p:sp>
    </p:spTree>
    <p:extLst>
      <p:ext uri="{BB962C8B-B14F-4D97-AF65-F5344CB8AC3E}">
        <p14:creationId xmlns:p14="http://schemas.microsoft.com/office/powerpoint/2010/main" val="6901947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ML </a:t>
            </a:r>
            <a:r>
              <a:rPr lang="ru-RU" dirty="0" err="1"/>
              <a:t>problems</a:t>
            </a:r>
            <a:endParaRPr lang="en-US" dirty="0"/>
          </a:p>
        </p:txBody>
      </p:sp>
      <p:cxnSp>
        <p:nvCxnSpPr>
          <p:cNvPr id="8" name="Straight Arrow Connector 7"/>
          <p:cNvCxnSpPr/>
          <p:nvPr/>
        </p:nvCxnSpPr>
        <p:spPr>
          <a:xfrm flipH="1">
            <a:off x="2313517" y="1417638"/>
            <a:ext cx="1296912" cy="11151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1229289" y="2606096"/>
            <a:ext cx="1745465" cy="400110"/>
          </a:xfrm>
          <a:prstGeom prst="rect">
            <a:avLst/>
          </a:prstGeom>
          <a:noFill/>
        </p:spPr>
        <p:txBody>
          <a:bodyPr wrap="none" rtlCol="0">
            <a:spAutoFit/>
          </a:bodyPr>
          <a:lstStyle/>
          <a:p>
            <a:r>
              <a:rPr lang="en-US" sz="2000" b="1" dirty="0"/>
              <a:t>Supervised ML</a:t>
            </a:r>
          </a:p>
        </p:txBody>
      </p:sp>
      <p:sp>
        <p:nvSpPr>
          <p:cNvPr id="10" name="TextBox 9"/>
          <p:cNvSpPr txBox="1"/>
          <p:nvPr/>
        </p:nvSpPr>
        <p:spPr>
          <a:xfrm>
            <a:off x="5787654" y="2606096"/>
            <a:ext cx="2031626" cy="400110"/>
          </a:xfrm>
          <a:prstGeom prst="rect">
            <a:avLst/>
          </a:prstGeom>
          <a:noFill/>
        </p:spPr>
        <p:txBody>
          <a:bodyPr wrap="none" rtlCol="0">
            <a:spAutoFit/>
          </a:bodyPr>
          <a:lstStyle/>
          <a:p>
            <a:r>
              <a:rPr lang="en-US" sz="2000" b="1" dirty="0"/>
              <a:t>Unsupervised ML</a:t>
            </a:r>
          </a:p>
        </p:txBody>
      </p:sp>
      <p:sp>
        <p:nvSpPr>
          <p:cNvPr id="11" name="TextBox 10"/>
          <p:cNvSpPr txBox="1"/>
          <p:nvPr/>
        </p:nvSpPr>
        <p:spPr>
          <a:xfrm>
            <a:off x="457200" y="3468691"/>
            <a:ext cx="1685077" cy="646331"/>
          </a:xfrm>
          <a:prstGeom prst="rect">
            <a:avLst/>
          </a:prstGeom>
          <a:noFill/>
        </p:spPr>
        <p:txBody>
          <a:bodyPr wrap="none" rtlCol="0">
            <a:spAutoFit/>
          </a:bodyPr>
          <a:lstStyle/>
          <a:p>
            <a:pPr marL="285750" indent="-285750">
              <a:buFont typeface="Arial"/>
              <a:buChar char="•"/>
            </a:pPr>
            <a:r>
              <a:rPr lang="en-US" dirty="0"/>
              <a:t>Classification</a:t>
            </a:r>
          </a:p>
          <a:p>
            <a:pPr marL="285750" indent="-285750">
              <a:buFont typeface="Arial"/>
              <a:buChar char="•"/>
            </a:pPr>
            <a:r>
              <a:rPr lang="en-US" dirty="0"/>
              <a:t>Regression</a:t>
            </a:r>
          </a:p>
        </p:txBody>
      </p:sp>
      <p:sp>
        <p:nvSpPr>
          <p:cNvPr id="13" name="Rectangle 12"/>
          <p:cNvSpPr/>
          <p:nvPr/>
        </p:nvSpPr>
        <p:spPr>
          <a:xfrm>
            <a:off x="139578" y="2960208"/>
            <a:ext cx="3936256" cy="369332"/>
          </a:xfrm>
          <a:prstGeom prst="rect">
            <a:avLst/>
          </a:prstGeom>
        </p:spPr>
        <p:txBody>
          <a:bodyPr wrap="none">
            <a:spAutoFit/>
          </a:bodyPr>
          <a:lstStyle/>
          <a:p>
            <a:r>
              <a:rPr lang="en-US" i="1" dirty="0"/>
              <a:t>input variables (x) + output variable (Y)</a:t>
            </a:r>
          </a:p>
        </p:txBody>
      </p:sp>
      <p:sp>
        <p:nvSpPr>
          <p:cNvPr id="14" name="Rectangle 13"/>
          <p:cNvSpPr/>
          <p:nvPr/>
        </p:nvSpPr>
        <p:spPr>
          <a:xfrm>
            <a:off x="5860288" y="2960208"/>
            <a:ext cx="1970587" cy="369332"/>
          </a:xfrm>
          <a:prstGeom prst="rect">
            <a:avLst/>
          </a:prstGeom>
        </p:spPr>
        <p:txBody>
          <a:bodyPr wrap="none">
            <a:spAutoFit/>
          </a:bodyPr>
          <a:lstStyle/>
          <a:p>
            <a:r>
              <a:rPr lang="en-US" i="1" dirty="0"/>
              <a:t>only input data (X)</a:t>
            </a:r>
          </a:p>
        </p:txBody>
      </p:sp>
      <p:sp>
        <p:nvSpPr>
          <p:cNvPr id="15" name="TextBox 14"/>
          <p:cNvSpPr txBox="1"/>
          <p:nvPr/>
        </p:nvSpPr>
        <p:spPr>
          <a:xfrm>
            <a:off x="5787654" y="3468691"/>
            <a:ext cx="1531188" cy="646331"/>
          </a:xfrm>
          <a:prstGeom prst="rect">
            <a:avLst/>
          </a:prstGeom>
          <a:noFill/>
        </p:spPr>
        <p:txBody>
          <a:bodyPr wrap="none" rtlCol="0">
            <a:spAutoFit/>
          </a:bodyPr>
          <a:lstStyle/>
          <a:p>
            <a:pPr marL="285750" indent="-285750">
              <a:buFont typeface="Arial"/>
              <a:buChar char="•"/>
            </a:pPr>
            <a:r>
              <a:rPr lang="en-US" dirty="0"/>
              <a:t>Clustering</a:t>
            </a:r>
          </a:p>
          <a:p>
            <a:pPr marL="285750" indent="-285750">
              <a:buFont typeface="Arial"/>
              <a:buChar char="•"/>
            </a:pPr>
            <a:r>
              <a:rPr lang="en-US" dirty="0"/>
              <a:t>Association</a:t>
            </a:r>
          </a:p>
        </p:txBody>
      </p:sp>
      <p:sp>
        <p:nvSpPr>
          <p:cNvPr id="17" name="TextBox 16"/>
          <p:cNvSpPr txBox="1"/>
          <p:nvPr/>
        </p:nvSpPr>
        <p:spPr>
          <a:xfrm>
            <a:off x="2053737" y="3766396"/>
            <a:ext cx="3614691" cy="369332"/>
          </a:xfrm>
          <a:prstGeom prst="rect">
            <a:avLst/>
          </a:prstGeom>
          <a:noFill/>
        </p:spPr>
        <p:txBody>
          <a:bodyPr wrap="none" rtlCol="0">
            <a:spAutoFit/>
          </a:bodyPr>
          <a:lstStyle/>
          <a:p>
            <a:r>
              <a:rPr lang="en-US" dirty="0"/>
              <a:t>Ex. Linear regression, Random forest</a:t>
            </a:r>
          </a:p>
        </p:txBody>
      </p:sp>
      <p:sp>
        <p:nvSpPr>
          <p:cNvPr id="18" name="TextBox 17"/>
          <p:cNvSpPr txBox="1"/>
          <p:nvPr/>
        </p:nvSpPr>
        <p:spPr>
          <a:xfrm>
            <a:off x="2259088" y="3397064"/>
            <a:ext cx="2443848" cy="369332"/>
          </a:xfrm>
          <a:prstGeom prst="rect">
            <a:avLst/>
          </a:prstGeom>
          <a:noFill/>
        </p:spPr>
        <p:txBody>
          <a:bodyPr wrap="none" rtlCol="0">
            <a:spAutoFit/>
          </a:bodyPr>
          <a:lstStyle/>
          <a:p>
            <a:r>
              <a:rPr lang="en-US" dirty="0"/>
              <a:t>Ex. SVM, Random forest</a:t>
            </a:r>
          </a:p>
        </p:txBody>
      </p:sp>
      <p:sp>
        <p:nvSpPr>
          <p:cNvPr id="19" name="TextBox 18"/>
          <p:cNvSpPr txBox="1"/>
          <p:nvPr/>
        </p:nvSpPr>
        <p:spPr>
          <a:xfrm>
            <a:off x="7478101" y="3397064"/>
            <a:ext cx="1319780" cy="369332"/>
          </a:xfrm>
          <a:prstGeom prst="rect">
            <a:avLst/>
          </a:prstGeom>
          <a:noFill/>
        </p:spPr>
        <p:txBody>
          <a:bodyPr wrap="none" rtlCol="0">
            <a:spAutoFit/>
          </a:bodyPr>
          <a:lstStyle/>
          <a:p>
            <a:r>
              <a:rPr lang="en-US" dirty="0"/>
              <a:t>Ex. K-means</a:t>
            </a:r>
          </a:p>
        </p:txBody>
      </p:sp>
      <p:sp>
        <p:nvSpPr>
          <p:cNvPr id="20" name="TextBox 19"/>
          <p:cNvSpPr txBox="1"/>
          <p:nvPr/>
        </p:nvSpPr>
        <p:spPr>
          <a:xfrm>
            <a:off x="7478101" y="3789058"/>
            <a:ext cx="1151277" cy="369332"/>
          </a:xfrm>
          <a:prstGeom prst="rect">
            <a:avLst/>
          </a:prstGeom>
          <a:noFill/>
        </p:spPr>
        <p:txBody>
          <a:bodyPr wrap="none" rtlCol="0">
            <a:spAutoFit/>
          </a:bodyPr>
          <a:lstStyle/>
          <a:p>
            <a:r>
              <a:rPr lang="en-US" dirty="0"/>
              <a:t>Ex. </a:t>
            </a:r>
            <a:r>
              <a:rPr lang="en-US" dirty="0" err="1"/>
              <a:t>Apriori</a:t>
            </a:r>
            <a:endParaRPr lang="en-US" dirty="0"/>
          </a:p>
        </p:txBody>
      </p:sp>
      <p:sp>
        <p:nvSpPr>
          <p:cNvPr id="21" name="TextBox 20"/>
          <p:cNvSpPr txBox="1"/>
          <p:nvPr/>
        </p:nvSpPr>
        <p:spPr>
          <a:xfrm>
            <a:off x="3531378" y="4855811"/>
            <a:ext cx="2327054" cy="400110"/>
          </a:xfrm>
          <a:prstGeom prst="rect">
            <a:avLst/>
          </a:prstGeom>
          <a:noFill/>
        </p:spPr>
        <p:txBody>
          <a:bodyPr wrap="none" rtlCol="0">
            <a:spAutoFit/>
          </a:bodyPr>
          <a:lstStyle/>
          <a:p>
            <a:r>
              <a:rPr lang="en-US" sz="2000" b="1" dirty="0"/>
              <a:t>Semi-supervised ML</a:t>
            </a:r>
          </a:p>
        </p:txBody>
      </p:sp>
      <p:sp>
        <p:nvSpPr>
          <p:cNvPr id="22" name="Rectangle 21"/>
          <p:cNvSpPr/>
          <p:nvPr/>
        </p:nvSpPr>
        <p:spPr>
          <a:xfrm>
            <a:off x="2794262" y="5255921"/>
            <a:ext cx="3654309" cy="646331"/>
          </a:xfrm>
          <a:prstGeom prst="rect">
            <a:avLst/>
          </a:prstGeom>
        </p:spPr>
        <p:txBody>
          <a:bodyPr wrap="square">
            <a:spAutoFit/>
          </a:bodyPr>
          <a:lstStyle/>
          <a:p>
            <a:pPr algn="ctr"/>
            <a:r>
              <a:rPr lang="en-US" i="1" dirty="0"/>
              <a:t>large amount of input data (X) </a:t>
            </a:r>
          </a:p>
          <a:p>
            <a:pPr algn="ctr"/>
            <a:r>
              <a:rPr lang="en-US" i="1" dirty="0"/>
              <a:t>+ only some of the data is labeled (Y)</a:t>
            </a:r>
          </a:p>
        </p:txBody>
      </p:sp>
      <p:cxnSp>
        <p:nvCxnSpPr>
          <p:cNvPr id="23" name="Straight Arrow Connector 22"/>
          <p:cNvCxnSpPr/>
          <p:nvPr/>
        </p:nvCxnSpPr>
        <p:spPr>
          <a:xfrm>
            <a:off x="5345286" y="1417638"/>
            <a:ext cx="1349027" cy="1115105"/>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a:stCxn id="2" idx="2"/>
            <a:endCxn id="21" idx="0"/>
          </p:cNvCxnSpPr>
          <p:nvPr/>
        </p:nvCxnSpPr>
        <p:spPr>
          <a:xfrm>
            <a:off x="4572000" y="1417638"/>
            <a:ext cx="122905" cy="3438173"/>
          </a:xfrm>
          <a:prstGeom prst="straightConnector1">
            <a:avLst/>
          </a:prstGeom>
          <a:ln>
            <a:solidFill>
              <a:schemeClr val="tx1"/>
            </a:solidFill>
            <a:prstDash val="dot"/>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23710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D3528-2D44-2DEA-00F6-6A63EB586E1A}"/>
              </a:ext>
            </a:extLst>
          </p:cNvPr>
          <p:cNvSpPr>
            <a:spLocks noGrp="1"/>
          </p:cNvSpPr>
          <p:nvPr>
            <p:ph type="title"/>
          </p:nvPr>
        </p:nvSpPr>
        <p:spPr>
          <a:xfrm>
            <a:off x="457200" y="682262"/>
            <a:ext cx="8229600" cy="1143000"/>
          </a:xfrm>
        </p:spPr>
        <p:txBody>
          <a:bodyPr>
            <a:noAutofit/>
          </a:bodyPr>
          <a:lstStyle/>
          <a:p>
            <a:r>
              <a:rPr lang="en-US" sz="3200" dirty="0"/>
              <a:t>Feature selection algorithms</a:t>
            </a:r>
            <a:br>
              <a:rPr lang="en-US" sz="3200" dirty="0"/>
            </a:br>
            <a:r>
              <a:rPr lang="en-US" sz="3200" dirty="0"/>
              <a:t>in more details</a:t>
            </a:r>
          </a:p>
        </p:txBody>
      </p:sp>
    </p:spTree>
    <p:extLst>
      <p:ext uri="{BB962C8B-B14F-4D97-AF65-F5344CB8AC3E}">
        <p14:creationId xmlns:p14="http://schemas.microsoft.com/office/powerpoint/2010/main" val="7646926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6924"/>
            <a:ext cx="8229600" cy="959076"/>
          </a:xfrm>
        </p:spPr>
        <p:txBody>
          <a:bodyPr>
            <a:normAutofit/>
          </a:bodyPr>
          <a:lstStyle/>
          <a:p>
            <a:r>
              <a:rPr lang="en-US" sz="3200" dirty="0"/>
              <a:t>Filter methods</a:t>
            </a:r>
          </a:p>
        </p:txBody>
      </p:sp>
      <p:pic>
        <p:nvPicPr>
          <p:cNvPr id="7" name="Picture 6" descr="Image3_fqsh79.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63024"/>
            <a:ext cx="9144000" cy="902627"/>
          </a:xfrm>
          <a:prstGeom prst="rect">
            <a:avLst/>
          </a:prstGeom>
        </p:spPr>
      </p:pic>
      <p:sp>
        <p:nvSpPr>
          <p:cNvPr id="3" name="Rectangle 2"/>
          <p:cNvSpPr/>
          <p:nvPr/>
        </p:nvSpPr>
        <p:spPr>
          <a:xfrm>
            <a:off x="6019800" y="1543421"/>
            <a:ext cx="3104223" cy="369332"/>
          </a:xfrm>
          <a:prstGeom prst="rect">
            <a:avLst/>
          </a:prstGeom>
        </p:spPr>
        <p:txBody>
          <a:bodyPr wrap="none">
            <a:spAutoFit/>
          </a:bodyPr>
          <a:lstStyle/>
          <a:p>
            <a:r>
              <a:rPr lang="en-US" dirty="0"/>
              <a:t>Image Source: Analytics </a:t>
            </a:r>
            <a:r>
              <a:rPr lang="en-US" dirty="0" err="1"/>
              <a:t>Vidhya</a:t>
            </a:r>
            <a:endParaRPr lang="en-US" dirty="0"/>
          </a:p>
        </p:txBody>
      </p:sp>
      <p:pic>
        <p:nvPicPr>
          <p:cNvPr id="10" name="Picture 9" descr="How-to-Choose-Feature-Selection-Methods-For-Machine-Learning.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429" y="2264912"/>
            <a:ext cx="7837714" cy="4091438"/>
          </a:xfrm>
          <a:prstGeom prst="rect">
            <a:avLst/>
          </a:prstGeom>
        </p:spPr>
      </p:pic>
    </p:spTree>
    <p:extLst>
      <p:ext uri="{BB962C8B-B14F-4D97-AF65-F5344CB8AC3E}">
        <p14:creationId xmlns:p14="http://schemas.microsoft.com/office/powerpoint/2010/main" val="6678441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a:t>Wrapper methods</a:t>
            </a:r>
          </a:p>
        </p:txBody>
      </p:sp>
      <p:sp>
        <p:nvSpPr>
          <p:cNvPr id="6" name="Rectangle 5"/>
          <p:cNvSpPr/>
          <p:nvPr/>
        </p:nvSpPr>
        <p:spPr>
          <a:xfrm>
            <a:off x="457200" y="1747401"/>
            <a:ext cx="7734393" cy="2554545"/>
          </a:xfrm>
          <a:prstGeom prst="rect">
            <a:avLst/>
          </a:prstGeom>
        </p:spPr>
        <p:txBody>
          <a:bodyPr wrap="square">
            <a:spAutoFit/>
          </a:bodyPr>
          <a:lstStyle/>
          <a:p>
            <a:r>
              <a:rPr lang="en-US" sz="2000" dirty="0"/>
              <a:t>	A wrapper method needs one machine learning algorithm and uses its performance as evaluation criteria.</a:t>
            </a:r>
          </a:p>
          <a:p>
            <a:r>
              <a:rPr lang="en-US" sz="2000" dirty="0"/>
              <a:t>	Feed the features to the selected Machine Learning algorithm and based on the model performance you add/remove the features.</a:t>
            </a:r>
          </a:p>
          <a:p>
            <a:r>
              <a:rPr lang="en-US" sz="2000" dirty="0"/>
              <a:t>	It is an iterative and computationally expensive process but it is more accurate than the filter method.</a:t>
            </a:r>
          </a:p>
          <a:p>
            <a:endParaRPr lang="en-US" sz="2000" dirty="0"/>
          </a:p>
          <a:p>
            <a:endParaRPr lang="en-US" sz="2000" dirty="0"/>
          </a:p>
        </p:txBody>
      </p:sp>
      <p:pic>
        <p:nvPicPr>
          <p:cNvPr id="8" name="Picture 7" descr="Image2_ajaeo8.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793032"/>
            <a:ext cx="9144000" cy="2563318"/>
          </a:xfrm>
          <a:prstGeom prst="rect">
            <a:avLst/>
          </a:prstGeom>
        </p:spPr>
      </p:pic>
    </p:spTree>
    <p:extLst>
      <p:ext uri="{BB962C8B-B14F-4D97-AF65-F5344CB8AC3E}">
        <p14:creationId xmlns:p14="http://schemas.microsoft.com/office/powerpoint/2010/main" val="3770943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4C58A-8102-8CA3-9838-C80894D665E4}"/>
              </a:ext>
            </a:extLst>
          </p:cNvPr>
          <p:cNvSpPr>
            <a:spLocks noGrp="1"/>
          </p:cNvSpPr>
          <p:nvPr>
            <p:ph type="title"/>
          </p:nvPr>
        </p:nvSpPr>
        <p:spPr/>
        <p:txBody>
          <a:bodyPr>
            <a:normAutofit/>
          </a:bodyPr>
          <a:lstStyle/>
          <a:p>
            <a:r>
              <a:rPr lang="en-GB" sz="3200" i="0" u="none" strike="noStrike" dirty="0">
                <a:solidFill>
                  <a:srgbClr val="000000"/>
                </a:solidFill>
                <a:effectLst/>
              </a:rPr>
              <a:t>Introduction to Machine Learning (ML)</a:t>
            </a:r>
            <a:endParaRPr lang="en-US" sz="3200" dirty="0"/>
          </a:p>
        </p:txBody>
      </p:sp>
      <p:sp>
        <p:nvSpPr>
          <p:cNvPr id="3" name="Content Placeholder 2">
            <a:extLst>
              <a:ext uri="{FF2B5EF4-FFF2-40B4-BE49-F238E27FC236}">
                <a16:creationId xmlns:a16="http://schemas.microsoft.com/office/drawing/2014/main" id="{C17C7028-6D49-3A6A-EC69-91477CBE5A30}"/>
              </a:ext>
            </a:extLst>
          </p:cNvPr>
          <p:cNvSpPr>
            <a:spLocks noGrp="1"/>
          </p:cNvSpPr>
          <p:nvPr>
            <p:ph idx="1"/>
          </p:nvPr>
        </p:nvSpPr>
        <p:spPr/>
        <p:txBody>
          <a:bodyPr>
            <a:normAutofit/>
          </a:bodyPr>
          <a:lstStyle/>
          <a:p>
            <a:pPr algn="l">
              <a:buFont typeface="Arial" panose="020B0604020202020204" pitchFamily="34" charset="0"/>
              <a:buChar char="•"/>
            </a:pPr>
            <a:r>
              <a:rPr lang="en-GB" sz="2400" b="1" i="0" u="none" strike="noStrike" dirty="0">
                <a:solidFill>
                  <a:srgbClr val="000000"/>
                </a:solidFill>
                <a:effectLst/>
              </a:rPr>
              <a:t>Definition</a:t>
            </a:r>
            <a:r>
              <a:rPr lang="en-GB" sz="2400" b="0" i="0" u="none" strike="noStrike" dirty="0">
                <a:solidFill>
                  <a:srgbClr val="000000"/>
                </a:solidFill>
                <a:effectLst/>
              </a:rPr>
              <a:t>: Extracting information from data to make predictions or decisions.</a:t>
            </a:r>
          </a:p>
          <a:p>
            <a:pPr algn="l">
              <a:buFont typeface="Arial" panose="020B0604020202020204" pitchFamily="34" charset="0"/>
              <a:buChar char="•"/>
            </a:pPr>
            <a:r>
              <a:rPr lang="en-GB" sz="2400" b="1" i="0" u="none" strike="noStrike" dirty="0">
                <a:solidFill>
                  <a:srgbClr val="000000"/>
                </a:solidFill>
                <a:effectLst/>
              </a:rPr>
              <a:t>Interdisciplinary Field</a:t>
            </a:r>
            <a:r>
              <a:rPr lang="en-GB" sz="2400" b="0" i="0" u="none" strike="noStrike" dirty="0">
                <a:solidFill>
                  <a:srgbClr val="000000"/>
                </a:solidFill>
                <a:effectLst/>
              </a:rPr>
              <a:t>: Intersection of statistics, artificial intelligence, and computer science.</a:t>
            </a:r>
          </a:p>
          <a:p>
            <a:pPr algn="l">
              <a:buFont typeface="Arial" panose="020B0604020202020204" pitchFamily="34" charset="0"/>
              <a:buChar char="•"/>
            </a:pPr>
            <a:r>
              <a:rPr lang="en-GB" sz="2400" b="1" i="0" u="none" strike="noStrike" dirty="0">
                <a:solidFill>
                  <a:srgbClr val="000000"/>
                </a:solidFill>
                <a:effectLst/>
              </a:rPr>
              <a:t>Key Idea</a:t>
            </a:r>
            <a:r>
              <a:rPr lang="en-GB" sz="2400" b="0" i="0" u="none" strike="noStrike" dirty="0">
                <a:solidFill>
                  <a:srgbClr val="000000"/>
                </a:solidFill>
                <a:effectLst/>
              </a:rPr>
              <a:t>: Algorithms improve automatically through experience/training.</a:t>
            </a:r>
          </a:p>
          <a:p>
            <a:pPr algn="l">
              <a:buFont typeface="Arial" panose="020B0604020202020204" pitchFamily="34" charset="0"/>
              <a:buChar char="•"/>
            </a:pPr>
            <a:r>
              <a:rPr lang="en-GB" sz="2400" b="1" i="0" u="none" strike="noStrike" dirty="0">
                <a:solidFill>
                  <a:srgbClr val="000000"/>
                </a:solidFill>
                <a:effectLst/>
              </a:rPr>
              <a:t>How it Works</a:t>
            </a:r>
            <a:r>
              <a:rPr lang="en-GB" sz="2400" b="0" i="0" u="none" strike="noStrike" dirty="0">
                <a:solidFill>
                  <a:srgbClr val="000000"/>
                </a:solidFill>
                <a:effectLst/>
              </a:rPr>
              <a:t>:</a:t>
            </a:r>
          </a:p>
          <a:p>
            <a:pPr marL="742950" lvl="1" indent="-285750" algn="l">
              <a:buFont typeface="Arial" panose="020B0604020202020204" pitchFamily="34" charset="0"/>
              <a:buChar char="•"/>
            </a:pPr>
            <a:r>
              <a:rPr lang="en-GB" sz="2000" b="0" i="0" u="none" strike="noStrike" dirty="0">
                <a:solidFill>
                  <a:srgbClr val="000000"/>
                </a:solidFill>
                <a:effectLst/>
              </a:rPr>
              <a:t>Based on training data, algorithms build models.</a:t>
            </a:r>
          </a:p>
          <a:p>
            <a:pPr marL="742950" lvl="1" indent="-285750" algn="l">
              <a:buFont typeface="Arial" panose="020B0604020202020204" pitchFamily="34" charset="0"/>
              <a:buChar char="•"/>
            </a:pPr>
            <a:r>
              <a:rPr lang="en-GB" sz="2000" b="0" i="0" u="none" strike="noStrike" dirty="0">
                <a:solidFill>
                  <a:srgbClr val="000000"/>
                </a:solidFill>
                <a:effectLst/>
              </a:rPr>
              <a:t>Models make predictions for new, unseen data (test data).</a:t>
            </a:r>
          </a:p>
          <a:p>
            <a:pPr algn="l">
              <a:buFont typeface="Arial" panose="020B0604020202020204" pitchFamily="34" charset="0"/>
              <a:buChar char="•"/>
            </a:pPr>
            <a:r>
              <a:rPr lang="en-GB" sz="2400" b="1" i="0" u="none" strike="noStrike" dirty="0">
                <a:solidFill>
                  <a:srgbClr val="000000"/>
                </a:solidFill>
                <a:effectLst/>
              </a:rPr>
              <a:t>Why Python?</a:t>
            </a:r>
            <a:r>
              <a:rPr lang="en-GB" sz="2400" b="0" i="0" u="none" strike="noStrike" dirty="0">
                <a:solidFill>
                  <a:srgbClr val="000000"/>
                </a:solidFill>
                <a:effectLst/>
              </a:rPr>
              <a:t>: Extensive libraries for data processing, model building, and evaluation.</a:t>
            </a:r>
          </a:p>
          <a:p>
            <a:pPr marL="0" indent="0">
              <a:buNone/>
            </a:pPr>
            <a:endParaRPr lang="en-US" sz="2400" dirty="0"/>
          </a:p>
        </p:txBody>
      </p:sp>
    </p:spTree>
    <p:extLst>
      <p:ext uri="{BB962C8B-B14F-4D97-AF65-F5344CB8AC3E}">
        <p14:creationId xmlns:p14="http://schemas.microsoft.com/office/powerpoint/2010/main" val="354362305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dirty="0"/>
              <a:t>Wrapper methods</a:t>
            </a:r>
          </a:p>
        </p:txBody>
      </p:sp>
      <p:sp>
        <p:nvSpPr>
          <p:cNvPr id="6" name="Rectangle 5"/>
          <p:cNvSpPr/>
          <p:nvPr/>
        </p:nvSpPr>
        <p:spPr>
          <a:xfrm>
            <a:off x="457200" y="1823018"/>
            <a:ext cx="8229600" cy="3970318"/>
          </a:xfrm>
          <a:prstGeom prst="rect">
            <a:avLst/>
          </a:prstGeom>
        </p:spPr>
        <p:txBody>
          <a:bodyPr wrap="square">
            <a:spAutoFit/>
          </a:bodyPr>
          <a:lstStyle/>
          <a:p>
            <a:pPr marL="285750" indent="-285750">
              <a:buFont typeface="Arial"/>
              <a:buChar char="•"/>
            </a:pPr>
            <a:r>
              <a:rPr lang="en-US" b="1" dirty="0"/>
              <a:t>Step Forward Selection</a:t>
            </a:r>
            <a:endParaRPr lang="en-US" dirty="0"/>
          </a:p>
          <a:p>
            <a:r>
              <a:rPr lang="en-US" dirty="0"/>
              <a:t>We start with having no feature in the model. In each iteration, we keep adding the feature which best improves our model till an addition of a new variable does not improve the performance of the model.</a:t>
            </a:r>
          </a:p>
          <a:p>
            <a:pPr marL="285750" indent="-285750">
              <a:buFont typeface="Arial"/>
              <a:buChar char="•"/>
            </a:pPr>
            <a:r>
              <a:rPr lang="en-US" b="1" dirty="0"/>
              <a:t>Backward Elimination</a:t>
            </a:r>
            <a:endParaRPr lang="en-US" dirty="0"/>
          </a:p>
          <a:p>
            <a:r>
              <a:rPr lang="en-US" dirty="0"/>
              <a:t>We start with all the features and remove the least significant feature at each iteration which improves the performance of the model. We repeat this until no improvement is observed on removal of features.</a:t>
            </a:r>
          </a:p>
          <a:p>
            <a:pPr marL="285750" indent="-285750">
              <a:buFont typeface="Arial"/>
              <a:buChar char="•"/>
            </a:pPr>
            <a:r>
              <a:rPr lang="en-US" b="1" dirty="0"/>
              <a:t>Recursive Feature Elimination (RFE)</a:t>
            </a:r>
            <a:endParaRPr lang="en-US" dirty="0"/>
          </a:p>
          <a:p>
            <a:r>
              <a:rPr lang="en-US" dirty="0"/>
              <a:t>It is a greedy optimization algorithm which aims to find the best performing feature subset. It repeatedly creates models and keeps aside the best or the worst performing feature at each iteration. It constructs the next model with the left features until all the features are exhausted. It then ranks the features based on the order of their elimination.</a:t>
            </a:r>
          </a:p>
        </p:txBody>
      </p:sp>
    </p:spTree>
    <p:extLst>
      <p:ext uri="{BB962C8B-B14F-4D97-AF65-F5344CB8AC3E}">
        <p14:creationId xmlns:p14="http://schemas.microsoft.com/office/powerpoint/2010/main" val="3732029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039777" y="6328438"/>
            <a:ext cx="3104223" cy="369332"/>
          </a:xfrm>
          <a:prstGeom prst="rect">
            <a:avLst/>
          </a:prstGeom>
        </p:spPr>
        <p:txBody>
          <a:bodyPr wrap="none">
            <a:spAutoFit/>
          </a:bodyPr>
          <a:lstStyle/>
          <a:p>
            <a:r>
              <a:rPr lang="en-US" dirty="0"/>
              <a:t>Image Source: Analytics </a:t>
            </a:r>
            <a:r>
              <a:rPr lang="en-US" dirty="0" err="1"/>
              <a:t>Vidhya</a:t>
            </a:r>
            <a:endParaRPr lang="en-US" dirty="0"/>
          </a:p>
        </p:txBody>
      </p:sp>
      <p:pic>
        <p:nvPicPr>
          <p:cNvPr id="6" name="Picture 5" descr="Embedded_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496616"/>
            <a:ext cx="9144000" cy="2859734"/>
          </a:xfrm>
          <a:prstGeom prst="rect">
            <a:avLst/>
          </a:prstGeom>
        </p:spPr>
      </p:pic>
      <p:sp>
        <p:nvSpPr>
          <p:cNvPr id="7" name="Title 6"/>
          <p:cNvSpPr>
            <a:spLocks noGrp="1"/>
          </p:cNvSpPr>
          <p:nvPr>
            <p:ph type="title"/>
          </p:nvPr>
        </p:nvSpPr>
        <p:spPr/>
        <p:txBody>
          <a:bodyPr>
            <a:normAutofit/>
          </a:bodyPr>
          <a:lstStyle/>
          <a:p>
            <a:r>
              <a:rPr lang="en-US" sz="3200" dirty="0"/>
              <a:t>Embedded methods</a:t>
            </a:r>
          </a:p>
        </p:txBody>
      </p:sp>
      <p:sp>
        <p:nvSpPr>
          <p:cNvPr id="11" name="Rectangle 10"/>
          <p:cNvSpPr/>
          <p:nvPr/>
        </p:nvSpPr>
        <p:spPr>
          <a:xfrm>
            <a:off x="590224" y="1417638"/>
            <a:ext cx="7828292" cy="1477328"/>
          </a:xfrm>
          <a:prstGeom prst="rect">
            <a:avLst/>
          </a:prstGeom>
        </p:spPr>
        <p:txBody>
          <a:bodyPr wrap="square">
            <a:spAutoFit/>
          </a:bodyPr>
          <a:lstStyle/>
          <a:p>
            <a:r>
              <a:rPr lang="en-US" dirty="0"/>
              <a:t>It takes care of each iteration of the model training process and carefully extracts those features which contribute the most to the training for a particular iteration. </a:t>
            </a:r>
            <a:r>
              <a:rPr lang="en-US" u="sng" dirty="0"/>
              <a:t>Regularization methods (LASSO and Ridge) </a:t>
            </a:r>
            <a:r>
              <a:rPr lang="en-US" dirty="0"/>
              <a:t>are the most commonly used embedded methods which penalize a feature given a coefficient threshold. </a:t>
            </a:r>
          </a:p>
          <a:p>
            <a:endParaRPr lang="en-US" dirty="0"/>
          </a:p>
        </p:txBody>
      </p:sp>
    </p:spTree>
    <p:extLst>
      <p:ext uri="{BB962C8B-B14F-4D97-AF65-F5344CB8AC3E}">
        <p14:creationId xmlns:p14="http://schemas.microsoft.com/office/powerpoint/2010/main" val="17311370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C143A-A7CA-C812-FA39-2C21EDB5E183}"/>
              </a:ext>
            </a:extLst>
          </p:cNvPr>
          <p:cNvSpPr>
            <a:spLocks noGrp="1"/>
          </p:cNvSpPr>
          <p:nvPr>
            <p:ph type="title"/>
          </p:nvPr>
        </p:nvSpPr>
        <p:spPr/>
        <p:txBody>
          <a:bodyPr>
            <a:noAutofit/>
          </a:bodyPr>
          <a:lstStyle/>
          <a:p>
            <a:r>
              <a:rPr lang="en-GB" sz="3200" i="0" u="none" strike="noStrike" dirty="0">
                <a:solidFill>
                  <a:srgbClr val="000000"/>
                </a:solidFill>
                <a:effectLst/>
              </a:rPr>
              <a:t>Understanding L1 and L2 Regularization</a:t>
            </a:r>
            <a:endParaRPr lang="en-US" sz="3200" dirty="0"/>
          </a:p>
        </p:txBody>
      </p:sp>
      <p:sp>
        <p:nvSpPr>
          <p:cNvPr id="3" name="Content Placeholder 2">
            <a:extLst>
              <a:ext uri="{FF2B5EF4-FFF2-40B4-BE49-F238E27FC236}">
                <a16:creationId xmlns:a16="http://schemas.microsoft.com/office/drawing/2014/main" id="{31339FE4-1E86-87DC-2164-1CDF533708C8}"/>
              </a:ext>
            </a:extLst>
          </p:cNvPr>
          <p:cNvSpPr>
            <a:spLocks noGrp="1"/>
          </p:cNvSpPr>
          <p:nvPr>
            <p:ph idx="1"/>
          </p:nvPr>
        </p:nvSpPr>
        <p:spPr/>
        <p:txBody>
          <a:bodyPr>
            <a:normAutofit fontScale="70000" lnSpcReduction="20000"/>
          </a:bodyPr>
          <a:lstStyle/>
          <a:p>
            <a:pPr marL="0" indent="0" algn="l">
              <a:buNone/>
            </a:pPr>
            <a:r>
              <a:rPr lang="en-GB" b="1" i="0" u="none" strike="noStrike" dirty="0">
                <a:solidFill>
                  <a:srgbClr val="000000"/>
                </a:solidFill>
                <a:effectLst/>
              </a:rPr>
              <a:t>L1 Regularization (Lasso)</a:t>
            </a:r>
            <a:r>
              <a:rPr lang="en-GB" b="0" i="0" u="none" strike="noStrike" dirty="0">
                <a:solidFill>
                  <a:srgbClr val="000000"/>
                </a:solidFill>
                <a:effectLst/>
              </a:rPr>
              <a:t>: L1 regularization adds a penalty equal to the absolute value of the magnitude of coefficients. This encourages sparsity in the model, effectively driving some coefficients to zero. As a result, L1 regularization not only helps in preventing overfitting but also assists in feature selection by identifying and retaining only the most significant predictors. This can be particularly useful when dealing with high-dimensional datasets.</a:t>
            </a:r>
          </a:p>
          <a:p>
            <a:pPr marL="0" indent="0" algn="l">
              <a:buNone/>
            </a:pPr>
            <a:endParaRPr lang="en-GB" b="1" i="0" u="none" strike="noStrike" dirty="0">
              <a:solidFill>
                <a:srgbClr val="000000"/>
              </a:solidFill>
              <a:effectLst/>
            </a:endParaRPr>
          </a:p>
          <a:p>
            <a:pPr marL="0" indent="0" algn="l">
              <a:buNone/>
            </a:pPr>
            <a:r>
              <a:rPr lang="en-GB" b="1" i="0" u="none" strike="noStrike" dirty="0">
                <a:solidFill>
                  <a:srgbClr val="000000"/>
                </a:solidFill>
                <a:effectLst/>
              </a:rPr>
              <a:t>L2 Regularization (Ridge)</a:t>
            </a:r>
            <a:r>
              <a:rPr lang="en-GB" b="0" i="0" u="none" strike="noStrike" dirty="0">
                <a:solidFill>
                  <a:srgbClr val="000000"/>
                </a:solidFill>
                <a:effectLst/>
              </a:rPr>
              <a:t>: L2 regularization adds a penalty equal to the square of the magnitude of coefficients. This approach does not necessarily reduce coefficients to zero but instead shrinks them towards zero. By doing this, L2 regularization addresses multicollinearity and stabilizes the solution. It is effective when you have many predictors and want to include all of them in the model, albeit with reduced impact.</a:t>
            </a:r>
          </a:p>
          <a:p>
            <a:pPr marL="0" indent="0">
              <a:buNone/>
            </a:pPr>
            <a:endParaRPr lang="en-US" dirty="0"/>
          </a:p>
        </p:txBody>
      </p:sp>
    </p:spTree>
    <p:extLst>
      <p:ext uri="{BB962C8B-B14F-4D97-AF65-F5344CB8AC3E}">
        <p14:creationId xmlns:p14="http://schemas.microsoft.com/office/powerpoint/2010/main" val="15995851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DA776-173E-45CC-E27C-E95DC47B8402}"/>
              </a:ext>
            </a:extLst>
          </p:cNvPr>
          <p:cNvSpPr>
            <a:spLocks noGrp="1"/>
          </p:cNvSpPr>
          <p:nvPr>
            <p:ph type="title"/>
          </p:nvPr>
        </p:nvSpPr>
        <p:spPr/>
        <p:txBody>
          <a:bodyPr>
            <a:normAutofit/>
          </a:bodyPr>
          <a:lstStyle/>
          <a:p>
            <a:r>
              <a:rPr lang="en-US" sz="3200" dirty="0"/>
              <a:t>Some further resources for practice, learning and reading</a:t>
            </a:r>
          </a:p>
        </p:txBody>
      </p:sp>
      <p:sp>
        <p:nvSpPr>
          <p:cNvPr id="3" name="Content Placeholder 2">
            <a:extLst>
              <a:ext uri="{FF2B5EF4-FFF2-40B4-BE49-F238E27FC236}">
                <a16:creationId xmlns:a16="http://schemas.microsoft.com/office/drawing/2014/main" id="{06A89250-E0E7-E863-895F-B3FF4F4681AA}"/>
              </a:ext>
            </a:extLst>
          </p:cNvPr>
          <p:cNvSpPr>
            <a:spLocks noGrp="1"/>
          </p:cNvSpPr>
          <p:nvPr>
            <p:ph idx="1"/>
          </p:nvPr>
        </p:nvSpPr>
        <p:spPr/>
        <p:txBody>
          <a:bodyPr>
            <a:normAutofit/>
          </a:bodyPr>
          <a:lstStyle/>
          <a:p>
            <a:r>
              <a:rPr lang="en-GB" sz="2400" dirty="0"/>
              <a:t>Machine Learning Mastery - </a:t>
            </a:r>
            <a:r>
              <a:rPr lang="en-US" sz="2400" dirty="0">
                <a:hlinkClick r:id="rId2"/>
              </a:rPr>
              <a:t>https://machinelearningmastery.com/</a:t>
            </a:r>
            <a:r>
              <a:rPr lang="en-US" sz="2400" dirty="0"/>
              <a:t> </a:t>
            </a:r>
          </a:p>
          <a:p>
            <a:r>
              <a:rPr lang="en-GB" sz="2400" b="0" i="0" u="none" strike="noStrike" dirty="0">
                <a:solidFill>
                  <a:srgbClr val="000000"/>
                </a:solidFill>
                <a:effectLst/>
                <a:latin typeface="-webkit-standard"/>
              </a:rPr>
              <a:t>Kaggle - </a:t>
            </a:r>
            <a:r>
              <a:rPr lang="en-GB" sz="2400" b="0" i="0" u="none" strike="noStrike" dirty="0">
                <a:solidFill>
                  <a:srgbClr val="000000"/>
                </a:solidFill>
                <a:effectLst/>
                <a:latin typeface="-webkit-standard"/>
                <a:hlinkClick r:id="rId3"/>
              </a:rPr>
              <a:t>https://www.kaggle.com</a:t>
            </a:r>
            <a:r>
              <a:rPr lang="en-GB" sz="2400" b="0" i="0" u="none" strike="noStrike" dirty="0">
                <a:solidFill>
                  <a:srgbClr val="000000"/>
                </a:solidFill>
                <a:effectLst/>
                <a:latin typeface="-webkit-standard"/>
              </a:rPr>
              <a:t> </a:t>
            </a:r>
          </a:p>
          <a:p>
            <a:r>
              <a:rPr lang="en-GB" sz="2400" dirty="0"/>
              <a:t>Hands-On Machine Learning with Scikit-Learn, </a:t>
            </a:r>
            <a:r>
              <a:rPr lang="en-GB" sz="2400" dirty="0" err="1"/>
              <a:t>Keras</a:t>
            </a:r>
            <a:r>
              <a:rPr lang="en-GB" sz="2400" dirty="0"/>
              <a:t>, and </a:t>
            </a:r>
            <a:r>
              <a:rPr lang="en-GB" sz="2400" dirty="0" err="1"/>
              <a:t>Tensorflow</a:t>
            </a:r>
            <a:r>
              <a:rPr lang="en-GB" sz="2400" dirty="0"/>
              <a:t>: Concepts, Tools, and Techniques to Build Intelligent Systems by </a:t>
            </a:r>
            <a:r>
              <a:rPr lang="en-GB" sz="2400" dirty="0" err="1"/>
              <a:t>Aurélien</a:t>
            </a:r>
            <a:r>
              <a:rPr lang="en-GB" sz="2400" dirty="0"/>
              <a:t> </a:t>
            </a:r>
            <a:r>
              <a:rPr lang="en-GB" sz="2400" dirty="0" err="1"/>
              <a:t>Géron</a:t>
            </a:r>
            <a:endParaRPr lang="en-GB" sz="2400" dirty="0"/>
          </a:p>
        </p:txBody>
      </p:sp>
    </p:spTree>
    <p:extLst>
      <p:ext uri="{BB962C8B-B14F-4D97-AF65-F5344CB8AC3E}">
        <p14:creationId xmlns:p14="http://schemas.microsoft.com/office/powerpoint/2010/main" val="35432564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C01C7-423B-CDCA-3961-3B932A04CCE1}"/>
              </a:ext>
            </a:extLst>
          </p:cNvPr>
          <p:cNvSpPr>
            <a:spLocks noGrp="1"/>
          </p:cNvSpPr>
          <p:nvPr>
            <p:ph type="title"/>
          </p:nvPr>
        </p:nvSpPr>
        <p:spPr/>
        <p:txBody>
          <a:bodyPr>
            <a:normAutofit/>
          </a:bodyPr>
          <a:lstStyle/>
          <a:p>
            <a:r>
              <a:rPr lang="en-GB" sz="3200" b="0" i="0" u="none" strike="noStrike" dirty="0">
                <a:solidFill>
                  <a:srgbClr val="000000"/>
                </a:solidFill>
                <a:effectLst/>
                <a:latin typeface="-webkit-standard"/>
              </a:rPr>
              <a:t>Types of Machine Learning</a:t>
            </a:r>
            <a:endParaRPr lang="en-US" sz="3200" dirty="0"/>
          </a:p>
        </p:txBody>
      </p:sp>
      <p:sp>
        <p:nvSpPr>
          <p:cNvPr id="3" name="Content Placeholder 2">
            <a:extLst>
              <a:ext uri="{FF2B5EF4-FFF2-40B4-BE49-F238E27FC236}">
                <a16:creationId xmlns:a16="http://schemas.microsoft.com/office/drawing/2014/main" id="{578CE66D-3E18-3361-D734-CF96502022FD}"/>
              </a:ext>
            </a:extLst>
          </p:cNvPr>
          <p:cNvSpPr>
            <a:spLocks noGrp="1"/>
          </p:cNvSpPr>
          <p:nvPr>
            <p:ph idx="1"/>
          </p:nvPr>
        </p:nvSpPr>
        <p:spPr>
          <a:xfrm>
            <a:off x="457200" y="1386958"/>
            <a:ext cx="8229600" cy="4969392"/>
          </a:xfrm>
        </p:spPr>
        <p:txBody>
          <a:bodyPr>
            <a:normAutofit fontScale="55000" lnSpcReduction="20000"/>
          </a:bodyPr>
          <a:lstStyle/>
          <a:p>
            <a:r>
              <a:rPr lang="en-GB" b="1" dirty="0"/>
              <a:t>Supervised Learning</a:t>
            </a:r>
            <a:r>
              <a:rPr lang="en-GB" dirty="0"/>
              <a:t>:</a:t>
            </a:r>
          </a:p>
          <a:p>
            <a:pPr marL="0" indent="0">
              <a:buNone/>
            </a:pPr>
            <a:r>
              <a:rPr lang="en-GB" dirty="0"/>
              <a:t>	Uses input variables (X) and output variable (Y).</a:t>
            </a:r>
          </a:p>
          <a:p>
            <a:pPr marL="0" indent="0">
              <a:buNone/>
            </a:pPr>
            <a:r>
              <a:rPr lang="en-GB" dirty="0"/>
              <a:t>	Builds a model based on </a:t>
            </a:r>
            <a:r>
              <a:rPr lang="en-GB" dirty="0" err="1"/>
              <a:t>labeled</a:t>
            </a:r>
            <a:r>
              <a:rPr lang="en-GB" dirty="0"/>
              <a:t> data to make predictions for new data.</a:t>
            </a:r>
          </a:p>
          <a:p>
            <a:pPr marL="0" indent="0">
              <a:buNone/>
            </a:pPr>
            <a:r>
              <a:rPr lang="en-GB" b="1" dirty="0"/>
              <a:t>	Examples</a:t>
            </a:r>
            <a:r>
              <a:rPr lang="en-GB" dirty="0"/>
              <a:t>:</a:t>
            </a:r>
          </a:p>
          <a:p>
            <a:pPr marL="742950" lvl="1" indent="-285750">
              <a:buFont typeface="Arial" panose="020B0604020202020204" pitchFamily="34" charset="0"/>
              <a:buChar char="•"/>
            </a:pPr>
            <a:r>
              <a:rPr lang="en-GB" b="1" dirty="0"/>
              <a:t>Classification</a:t>
            </a:r>
            <a:r>
              <a:rPr lang="en-GB" dirty="0"/>
              <a:t>: SVM, Random Forest</a:t>
            </a:r>
          </a:p>
          <a:p>
            <a:pPr marL="742950" lvl="1" indent="-285750">
              <a:buFont typeface="Arial" panose="020B0604020202020204" pitchFamily="34" charset="0"/>
              <a:buChar char="•"/>
            </a:pPr>
            <a:r>
              <a:rPr lang="en-GB" b="1" dirty="0"/>
              <a:t>Regression</a:t>
            </a:r>
            <a:r>
              <a:rPr lang="en-GB" dirty="0"/>
              <a:t>: Linear Regression, Random Forest</a:t>
            </a:r>
          </a:p>
          <a:p>
            <a:endParaRPr lang="en-GB" b="1" dirty="0"/>
          </a:p>
          <a:p>
            <a:r>
              <a:rPr lang="en-GB" b="1" dirty="0"/>
              <a:t>Unsupervised Learning</a:t>
            </a:r>
            <a:r>
              <a:rPr lang="en-GB" dirty="0"/>
              <a:t>:</a:t>
            </a:r>
          </a:p>
          <a:p>
            <a:pPr marL="0" indent="0">
              <a:buNone/>
            </a:pPr>
            <a:r>
              <a:rPr lang="en-GB" dirty="0"/>
              <a:t>	Only input data (X) is provided; no output labels.</a:t>
            </a:r>
          </a:p>
          <a:p>
            <a:pPr marL="0" indent="0">
              <a:buNone/>
            </a:pPr>
            <a:r>
              <a:rPr lang="en-GB" dirty="0"/>
              <a:t>	The algorithm identifies patterns or groupings within data.</a:t>
            </a:r>
          </a:p>
          <a:p>
            <a:pPr marL="0" indent="0">
              <a:buNone/>
            </a:pPr>
            <a:r>
              <a:rPr lang="en-GB" b="1" dirty="0"/>
              <a:t>	Examples</a:t>
            </a:r>
            <a:r>
              <a:rPr lang="en-GB" dirty="0"/>
              <a:t>:</a:t>
            </a:r>
          </a:p>
          <a:p>
            <a:pPr marL="742950" lvl="1" indent="-285750">
              <a:buFont typeface="Arial" panose="020B0604020202020204" pitchFamily="34" charset="0"/>
              <a:buChar char="•"/>
            </a:pPr>
            <a:r>
              <a:rPr lang="en-GB" b="1" dirty="0"/>
              <a:t>Clustering</a:t>
            </a:r>
            <a:r>
              <a:rPr lang="en-GB" dirty="0"/>
              <a:t>: K-means</a:t>
            </a:r>
          </a:p>
          <a:p>
            <a:pPr marL="742950" lvl="1" indent="-285750">
              <a:buFont typeface="Arial" panose="020B0604020202020204" pitchFamily="34" charset="0"/>
              <a:buChar char="•"/>
            </a:pPr>
            <a:r>
              <a:rPr lang="en-GB" b="1" dirty="0"/>
              <a:t>Association</a:t>
            </a:r>
            <a:r>
              <a:rPr lang="en-GB" dirty="0"/>
              <a:t>: </a:t>
            </a:r>
            <a:r>
              <a:rPr lang="en-GB" dirty="0" err="1"/>
              <a:t>Apriori</a:t>
            </a:r>
            <a:r>
              <a:rPr lang="en-GB" dirty="0"/>
              <a:t> algorithm</a:t>
            </a:r>
          </a:p>
          <a:p>
            <a:pPr marL="457200" lvl="1" indent="0">
              <a:buNone/>
            </a:pPr>
            <a:endParaRPr lang="en-GB" dirty="0"/>
          </a:p>
          <a:p>
            <a:r>
              <a:rPr lang="en-GB" b="1" dirty="0"/>
              <a:t>Semi-Supervised Learning</a:t>
            </a:r>
            <a:r>
              <a:rPr lang="en-GB" dirty="0"/>
              <a:t>:</a:t>
            </a:r>
          </a:p>
          <a:p>
            <a:pPr marL="0" indent="0">
              <a:buNone/>
            </a:pPr>
            <a:r>
              <a:rPr lang="en-GB" dirty="0"/>
              <a:t>	Large amount of input data (X), but only some data is </a:t>
            </a:r>
            <a:r>
              <a:rPr lang="en-GB" dirty="0" err="1"/>
              <a:t>labeled</a:t>
            </a:r>
            <a:r>
              <a:rPr lang="en-GB" dirty="0"/>
              <a:t> (Y).</a:t>
            </a:r>
          </a:p>
          <a:p>
            <a:pPr marL="0" indent="0">
              <a:buNone/>
            </a:pPr>
            <a:r>
              <a:rPr lang="en-GB" dirty="0"/>
              <a:t>	Combines supervised and unsupervised approaches for cases where </a:t>
            </a:r>
            <a:r>
              <a:rPr lang="en-GB" dirty="0" err="1"/>
              <a:t>labeling</a:t>
            </a:r>
            <a:r>
              <a:rPr lang="en-GB" dirty="0"/>
              <a:t> is 	expensive or impractical.</a:t>
            </a:r>
          </a:p>
        </p:txBody>
      </p:sp>
    </p:spTree>
    <p:extLst>
      <p:ext uri="{BB962C8B-B14F-4D97-AF65-F5344CB8AC3E}">
        <p14:creationId xmlns:p14="http://schemas.microsoft.com/office/powerpoint/2010/main" val="318443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11911"/>
            <a:ext cx="8229600" cy="777648"/>
          </a:xfrm>
        </p:spPr>
        <p:txBody>
          <a:bodyPr>
            <a:normAutofit/>
          </a:bodyPr>
          <a:lstStyle/>
          <a:p>
            <a:r>
              <a:rPr lang="en-US" sz="3200" dirty="0"/>
              <a:t>Feature selection</a:t>
            </a:r>
          </a:p>
        </p:txBody>
      </p:sp>
      <p:sp>
        <p:nvSpPr>
          <p:cNvPr id="6" name="Rectangle 5"/>
          <p:cNvSpPr/>
          <p:nvPr/>
        </p:nvSpPr>
        <p:spPr>
          <a:xfrm>
            <a:off x="620305" y="1416288"/>
            <a:ext cx="8128362" cy="1015663"/>
          </a:xfrm>
          <a:prstGeom prst="rect">
            <a:avLst/>
          </a:prstGeom>
        </p:spPr>
        <p:txBody>
          <a:bodyPr wrap="square">
            <a:spAutoFit/>
          </a:bodyPr>
          <a:lstStyle/>
          <a:p>
            <a:r>
              <a:rPr lang="en-US" sz="2000" i="1" dirty="0"/>
              <a:t>Feature selection is primarily focused on removing non-informative </a:t>
            </a:r>
          </a:p>
          <a:p>
            <a:r>
              <a:rPr lang="en-US" sz="2000" i="1" dirty="0"/>
              <a:t>or redundant predictors from the model.</a:t>
            </a:r>
          </a:p>
          <a:p>
            <a:r>
              <a:rPr lang="en-US" sz="2000" dirty="0"/>
              <a:t>— Page 488, </a:t>
            </a:r>
            <a:r>
              <a:rPr lang="en-US" sz="2000" dirty="0">
                <a:hlinkClick r:id="rId2"/>
              </a:rPr>
              <a:t>Applied Predictive Modeling, 2013.</a:t>
            </a:r>
            <a:endParaRPr lang="en-US" sz="2000" dirty="0"/>
          </a:p>
        </p:txBody>
      </p:sp>
      <p:sp>
        <p:nvSpPr>
          <p:cNvPr id="9" name="Rectangle 8"/>
          <p:cNvSpPr/>
          <p:nvPr/>
        </p:nvSpPr>
        <p:spPr>
          <a:xfrm>
            <a:off x="112486" y="4776764"/>
            <a:ext cx="4572000" cy="923330"/>
          </a:xfrm>
          <a:prstGeom prst="rect">
            <a:avLst/>
          </a:prstGeom>
        </p:spPr>
        <p:txBody>
          <a:bodyPr>
            <a:spAutoFit/>
          </a:bodyPr>
          <a:lstStyle/>
          <a:p>
            <a:r>
              <a:rPr lang="en-US" dirty="0"/>
              <a:t>Backward Elimination, Forward Selection, Bidirectional Elimination and Recursive Feature Elimination (RFE)</a:t>
            </a:r>
          </a:p>
        </p:txBody>
      </p:sp>
      <p:sp>
        <p:nvSpPr>
          <p:cNvPr id="10" name="Rectangle 9"/>
          <p:cNvSpPr/>
          <p:nvPr/>
        </p:nvSpPr>
        <p:spPr>
          <a:xfrm>
            <a:off x="5560417" y="4776764"/>
            <a:ext cx="3583583" cy="646331"/>
          </a:xfrm>
          <a:prstGeom prst="rect">
            <a:avLst/>
          </a:prstGeom>
        </p:spPr>
        <p:txBody>
          <a:bodyPr wrap="none">
            <a:spAutoFit/>
          </a:bodyPr>
          <a:lstStyle/>
          <a:p>
            <a:r>
              <a:rPr lang="en-US" dirty="0"/>
              <a:t>Regularization:</a:t>
            </a:r>
          </a:p>
          <a:p>
            <a:r>
              <a:rPr lang="en-US" dirty="0"/>
              <a:t>LASSO, Elastic Net, Ridge Regression</a:t>
            </a:r>
          </a:p>
        </p:txBody>
      </p:sp>
      <p:sp>
        <p:nvSpPr>
          <p:cNvPr id="11" name="Rectangle 10"/>
          <p:cNvSpPr/>
          <p:nvPr/>
        </p:nvSpPr>
        <p:spPr>
          <a:xfrm>
            <a:off x="6258257" y="4407432"/>
            <a:ext cx="2327305" cy="400110"/>
          </a:xfrm>
          <a:prstGeom prst="rect">
            <a:avLst/>
          </a:prstGeom>
        </p:spPr>
        <p:txBody>
          <a:bodyPr wrap="none">
            <a:spAutoFit/>
          </a:bodyPr>
          <a:lstStyle/>
          <a:p>
            <a:r>
              <a:rPr lang="en-US" sz="2000" b="1" dirty="0"/>
              <a:t>Embedded methods</a:t>
            </a:r>
            <a:endParaRPr lang="en-US" sz="2000" dirty="0"/>
          </a:p>
        </p:txBody>
      </p:sp>
      <p:sp>
        <p:nvSpPr>
          <p:cNvPr id="12" name="Rectangle 11"/>
          <p:cNvSpPr/>
          <p:nvPr/>
        </p:nvSpPr>
        <p:spPr>
          <a:xfrm>
            <a:off x="918871" y="4407432"/>
            <a:ext cx="2133918" cy="400110"/>
          </a:xfrm>
          <a:prstGeom prst="rect">
            <a:avLst/>
          </a:prstGeom>
        </p:spPr>
        <p:txBody>
          <a:bodyPr wrap="none">
            <a:spAutoFit/>
          </a:bodyPr>
          <a:lstStyle/>
          <a:p>
            <a:r>
              <a:rPr lang="en-US" sz="2000" b="1" dirty="0"/>
              <a:t>Wrapper methods</a:t>
            </a:r>
            <a:endParaRPr lang="en-US" sz="2000" dirty="0"/>
          </a:p>
        </p:txBody>
      </p:sp>
      <p:sp>
        <p:nvSpPr>
          <p:cNvPr id="13" name="Rectangle 12"/>
          <p:cNvSpPr/>
          <p:nvPr/>
        </p:nvSpPr>
        <p:spPr>
          <a:xfrm>
            <a:off x="3780758" y="3943474"/>
            <a:ext cx="1737700" cy="400110"/>
          </a:xfrm>
          <a:prstGeom prst="rect">
            <a:avLst/>
          </a:prstGeom>
        </p:spPr>
        <p:txBody>
          <a:bodyPr wrap="none">
            <a:spAutoFit/>
          </a:bodyPr>
          <a:lstStyle/>
          <a:p>
            <a:r>
              <a:rPr lang="en-US" sz="2000" b="1" dirty="0"/>
              <a:t>Filter methods</a:t>
            </a:r>
            <a:endParaRPr lang="en-US" sz="2000" dirty="0"/>
          </a:p>
        </p:txBody>
      </p:sp>
      <p:sp>
        <p:nvSpPr>
          <p:cNvPr id="15" name="TextBox 14"/>
          <p:cNvSpPr txBox="1"/>
          <p:nvPr/>
        </p:nvSpPr>
        <p:spPr>
          <a:xfrm>
            <a:off x="4299857" y="4222091"/>
            <a:ext cx="639791" cy="369332"/>
          </a:xfrm>
          <a:prstGeom prst="rect">
            <a:avLst/>
          </a:prstGeom>
          <a:noFill/>
        </p:spPr>
        <p:txBody>
          <a:bodyPr wrap="none" rtlCol="0">
            <a:spAutoFit/>
          </a:bodyPr>
          <a:lstStyle/>
          <a:p>
            <a:r>
              <a:rPr lang="en-US" dirty="0"/>
              <a:t>Stats</a:t>
            </a:r>
          </a:p>
        </p:txBody>
      </p:sp>
      <p:cxnSp>
        <p:nvCxnSpPr>
          <p:cNvPr id="16" name="Straight Arrow Connector 15"/>
          <p:cNvCxnSpPr/>
          <p:nvPr/>
        </p:nvCxnSpPr>
        <p:spPr>
          <a:xfrm flipH="1">
            <a:off x="1859945" y="2868189"/>
            <a:ext cx="994898" cy="153924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a:off x="4681579" y="2868189"/>
            <a:ext cx="0" cy="1163098"/>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6258257" y="2868189"/>
            <a:ext cx="1056521" cy="1539243"/>
          </a:xfrm>
          <a:prstGeom prst="straightConnector1">
            <a:avLst/>
          </a:prstGeom>
          <a:ln>
            <a:solidFill>
              <a:schemeClr val="tx1"/>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0730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200" dirty="0"/>
              <a:t>Which feature selection method to use?</a:t>
            </a:r>
          </a:p>
        </p:txBody>
      </p:sp>
      <p:sp>
        <p:nvSpPr>
          <p:cNvPr id="6" name="Rectangle 5"/>
          <p:cNvSpPr/>
          <p:nvPr/>
        </p:nvSpPr>
        <p:spPr>
          <a:xfrm>
            <a:off x="925286" y="2104910"/>
            <a:ext cx="7075714" cy="3170099"/>
          </a:xfrm>
          <a:prstGeom prst="rect">
            <a:avLst/>
          </a:prstGeom>
        </p:spPr>
        <p:txBody>
          <a:bodyPr wrap="square">
            <a:spAutoFit/>
          </a:bodyPr>
          <a:lstStyle/>
          <a:p>
            <a:r>
              <a:rPr lang="en-US" sz="2000" dirty="0"/>
              <a:t>		Filter method is less accurate. It is great for exploratory data analysis and can also be used for checking multi co-linearity in data. Good for extensive datasets with 100 or 1000s features.</a:t>
            </a:r>
          </a:p>
          <a:p>
            <a:endParaRPr lang="en-US" sz="2000" dirty="0"/>
          </a:p>
          <a:p>
            <a:r>
              <a:rPr lang="en-US" sz="2000" dirty="0"/>
              <a:t>		Wrapper and Embedded methods give more accurate results but as they are computationally expensive. These methods are suitable for data with less total number features (&lt;=50).</a:t>
            </a:r>
          </a:p>
          <a:p>
            <a:endParaRPr lang="en-US" sz="2000" dirty="0"/>
          </a:p>
          <a:p>
            <a:r>
              <a:rPr lang="en-US" sz="2000" dirty="0"/>
              <a:t>But there is no single right way!</a:t>
            </a:r>
          </a:p>
          <a:p>
            <a:endParaRPr lang="en-US" sz="2000" dirty="0"/>
          </a:p>
        </p:txBody>
      </p:sp>
      <p:sp>
        <p:nvSpPr>
          <p:cNvPr id="4" name="TextBox 3">
            <a:extLst>
              <a:ext uri="{FF2B5EF4-FFF2-40B4-BE49-F238E27FC236}">
                <a16:creationId xmlns:a16="http://schemas.microsoft.com/office/drawing/2014/main" id="{C5F3119F-EBCB-B3E3-33D7-3012849B34F0}"/>
              </a:ext>
            </a:extLst>
          </p:cNvPr>
          <p:cNvSpPr txBox="1"/>
          <p:nvPr/>
        </p:nvSpPr>
        <p:spPr>
          <a:xfrm>
            <a:off x="3663109" y="6488668"/>
            <a:ext cx="5480891" cy="369332"/>
          </a:xfrm>
          <a:prstGeom prst="rect">
            <a:avLst/>
          </a:prstGeom>
          <a:noFill/>
        </p:spPr>
        <p:txBody>
          <a:bodyPr wrap="square">
            <a:spAutoFit/>
          </a:bodyPr>
          <a:lstStyle/>
          <a:p>
            <a:r>
              <a:rPr lang="en-US" sz="1800" i="1" dirty="0"/>
              <a:t>*See backup slides for more information on each method</a:t>
            </a:r>
          </a:p>
        </p:txBody>
      </p:sp>
    </p:spTree>
    <p:extLst>
      <p:ext uri="{BB962C8B-B14F-4D97-AF65-F5344CB8AC3E}">
        <p14:creationId xmlns:p14="http://schemas.microsoft.com/office/powerpoint/2010/main" val="12064845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23D65-F87B-65CA-CAF9-167C7BA3CE44}"/>
              </a:ext>
            </a:extLst>
          </p:cNvPr>
          <p:cNvSpPr>
            <a:spLocks noGrp="1"/>
          </p:cNvSpPr>
          <p:nvPr>
            <p:ph type="title"/>
          </p:nvPr>
        </p:nvSpPr>
        <p:spPr/>
        <p:txBody>
          <a:bodyPr>
            <a:noAutofit/>
          </a:bodyPr>
          <a:lstStyle/>
          <a:p>
            <a:r>
              <a:rPr lang="en-GB" sz="3200" dirty="0"/>
              <a:t>Supervised Learning – Classification Problems</a:t>
            </a:r>
            <a:endParaRPr lang="en-US" sz="3200" dirty="0"/>
          </a:p>
        </p:txBody>
      </p:sp>
      <p:sp>
        <p:nvSpPr>
          <p:cNvPr id="3" name="Content Placeholder 2">
            <a:extLst>
              <a:ext uri="{FF2B5EF4-FFF2-40B4-BE49-F238E27FC236}">
                <a16:creationId xmlns:a16="http://schemas.microsoft.com/office/drawing/2014/main" id="{8E743B28-20A8-B20A-35C5-1C7F5DD263B5}"/>
              </a:ext>
            </a:extLst>
          </p:cNvPr>
          <p:cNvSpPr>
            <a:spLocks noGrp="1"/>
          </p:cNvSpPr>
          <p:nvPr>
            <p:ph idx="1"/>
          </p:nvPr>
        </p:nvSpPr>
        <p:spPr>
          <a:xfrm>
            <a:off x="457200" y="1417638"/>
            <a:ext cx="8229600" cy="5038246"/>
          </a:xfrm>
        </p:spPr>
        <p:txBody>
          <a:bodyPr>
            <a:normAutofit/>
          </a:bodyPr>
          <a:lstStyle/>
          <a:p>
            <a:pPr marL="0" indent="0" algn="l">
              <a:buNone/>
            </a:pPr>
            <a:r>
              <a:rPr lang="en-GB" sz="2000" b="0" i="0" u="none" strike="noStrike" dirty="0">
                <a:solidFill>
                  <a:srgbClr val="000000"/>
                </a:solidFill>
                <a:effectLst/>
              </a:rPr>
              <a:t>Answering “Is this class A, B, or C...?”</a:t>
            </a:r>
          </a:p>
          <a:p>
            <a:pPr marL="0" indent="0" algn="l">
              <a:buNone/>
            </a:pPr>
            <a:endParaRPr lang="en-GB" sz="1400" b="0" i="0" u="none" strike="noStrike" dirty="0">
              <a:solidFill>
                <a:srgbClr val="000000"/>
              </a:solidFill>
              <a:effectLst/>
            </a:endParaRPr>
          </a:p>
          <a:p>
            <a:pPr marL="0" indent="0" algn="l">
              <a:buNone/>
            </a:pPr>
            <a:r>
              <a:rPr lang="en-GB" sz="2000" b="1" i="0" u="none" strike="noStrike" dirty="0">
                <a:solidFill>
                  <a:srgbClr val="000000"/>
                </a:solidFill>
                <a:effectLst/>
              </a:rPr>
              <a:t>Target Variable</a:t>
            </a:r>
            <a:r>
              <a:rPr lang="en-GB" sz="2000" b="0" i="0" u="none" strike="noStrike" dirty="0">
                <a:solidFill>
                  <a:srgbClr val="000000"/>
                </a:solidFill>
                <a:effectLst/>
              </a:rPr>
              <a:t>: A categorical variable (binary or integer).</a:t>
            </a:r>
          </a:p>
          <a:p>
            <a:pPr marL="0" indent="0" algn="l">
              <a:buNone/>
            </a:pPr>
            <a:endParaRPr lang="en-GB" sz="1400" b="0" i="0" u="none" strike="noStrike" dirty="0">
              <a:solidFill>
                <a:srgbClr val="000000"/>
              </a:solidFill>
              <a:effectLst/>
            </a:endParaRPr>
          </a:p>
          <a:p>
            <a:pPr marL="0" indent="0" algn="l">
              <a:buNone/>
            </a:pPr>
            <a:r>
              <a:rPr lang="en-GB" sz="2000" b="1" i="0" u="none" strike="noStrike" dirty="0">
                <a:solidFill>
                  <a:srgbClr val="000000"/>
                </a:solidFill>
                <a:effectLst/>
              </a:rPr>
              <a:t>Typical Methods</a:t>
            </a:r>
            <a:r>
              <a:rPr lang="en-GB" sz="2000" b="0" i="0" u="none" strike="noStrike" dirty="0">
                <a:solidFill>
                  <a:srgbClr val="000000"/>
                </a:solidFill>
                <a:effectLst/>
              </a:rPr>
              <a:t>:</a:t>
            </a:r>
          </a:p>
          <a:p>
            <a:pPr algn="l">
              <a:buFont typeface="Arial" panose="020B0604020202020204" pitchFamily="34" charset="0"/>
              <a:buChar char="•"/>
            </a:pPr>
            <a:r>
              <a:rPr lang="en-GB" sz="1800" i="0" u="none" strike="noStrike" dirty="0">
                <a:solidFill>
                  <a:srgbClr val="000000"/>
                </a:solidFill>
                <a:effectLst/>
              </a:rPr>
              <a:t>Logistic Regression (LR)</a:t>
            </a:r>
          </a:p>
          <a:p>
            <a:pPr algn="l">
              <a:buFont typeface="Arial" panose="020B0604020202020204" pitchFamily="34" charset="0"/>
              <a:buChar char="•"/>
            </a:pPr>
            <a:r>
              <a:rPr lang="en-GB" sz="1800" i="0" u="none" strike="noStrike" dirty="0">
                <a:solidFill>
                  <a:srgbClr val="000000"/>
                </a:solidFill>
                <a:effectLst/>
              </a:rPr>
              <a:t>K-Nearest </a:t>
            </a:r>
            <a:r>
              <a:rPr lang="en-GB" sz="1800" i="0" u="none" strike="noStrike" dirty="0" err="1">
                <a:solidFill>
                  <a:srgbClr val="000000"/>
                </a:solidFill>
                <a:effectLst/>
              </a:rPr>
              <a:t>Neighbors</a:t>
            </a:r>
            <a:r>
              <a:rPr lang="en-GB" sz="1800" i="0" u="none" strike="noStrike" dirty="0">
                <a:solidFill>
                  <a:srgbClr val="000000"/>
                </a:solidFill>
                <a:effectLst/>
              </a:rPr>
              <a:t> (KNN)</a:t>
            </a:r>
          </a:p>
          <a:p>
            <a:pPr algn="l">
              <a:buFont typeface="Arial" panose="020B0604020202020204" pitchFamily="34" charset="0"/>
              <a:buChar char="•"/>
            </a:pPr>
            <a:r>
              <a:rPr lang="en-GB" sz="1800" i="0" u="none" strike="noStrike" dirty="0">
                <a:solidFill>
                  <a:srgbClr val="000000"/>
                </a:solidFill>
                <a:effectLst/>
              </a:rPr>
              <a:t>Decision Tree Classifier (DTC)</a:t>
            </a:r>
            <a:endParaRPr lang="en-GB" sz="1800" dirty="0">
              <a:solidFill>
                <a:srgbClr val="000000"/>
              </a:solidFill>
            </a:endParaRPr>
          </a:p>
          <a:p>
            <a:pPr algn="l">
              <a:buFont typeface="Arial" panose="020B0604020202020204" pitchFamily="34" charset="0"/>
              <a:buChar char="•"/>
            </a:pPr>
            <a:r>
              <a:rPr lang="en-GB" sz="1800" i="0" u="none" strike="noStrike" dirty="0">
                <a:solidFill>
                  <a:srgbClr val="000000"/>
                </a:solidFill>
                <a:effectLst/>
              </a:rPr>
              <a:t>Support Vector Machine (SVM)</a:t>
            </a:r>
          </a:p>
          <a:p>
            <a:pPr algn="l">
              <a:buFont typeface="Arial" panose="020B0604020202020204" pitchFamily="34" charset="0"/>
              <a:buChar char="•"/>
            </a:pPr>
            <a:r>
              <a:rPr lang="en-GB" sz="1800" i="0" u="none" strike="noStrike" dirty="0">
                <a:solidFill>
                  <a:srgbClr val="000000"/>
                </a:solidFill>
                <a:effectLst/>
              </a:rPr>
              <a:t>Random Forest (RF)</a:t>
            </a:r>
            <a:endParaRPr lang="en-US" sz="1800" dirty="0"/>
          </a:p>
        </p:txBody>
      </p:sp>
    </p:spTree>
    <p:extLst>
      <p:ext uri="{BB962C8B-B14F-4D97-AF65-F5344CB8AC3E}">
        <p14:creationId xmlns:p14="http://schemas.microsoft.com/office/powerpoint/2010/main" val="3478741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3E21A7-93BC-5724-AED2-6818BE382375}"/>
            </a:ext>
          </a:extLst>
        </p:cNvPr>
        <p:cNvGrpSpPr/>
        <p:nvPr/>
      </p:nvGrpSpPr>
      <p:grpSpPr>
        <a:xfrm>
          <a:off x="0" y="0"/>
          <a:ext cx="0" cy="0"/>
          <a:chOff x="0" y="0"/>
          <a:chExt cx="0" cy="0"/>
        </a:xfrm>
      </p:grpSpPr>
      <p:sp useBgFill="1">
        <p:nvSpPr>
          <p:cNvPr id="15"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6" name="Rectangle 15">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65913ED-BC09-5802-7609-43EF5390B724}"/>
              </a:ext>
            </a:extLst>
          </p:cNvPr>
          <p:cNvSpPr>
            <a:spLocks noGrp="1"/>
          </p:cNvSpPr>
          <p:nvPr>
            <p:ph type="title"/>
          </p:nvPr>
        </p:nvSpPr>
        <p:spPr>
          <a:xfrm>
            <a:off x="571351" y="240241"/>
            <a:ext cx="8070041" cy="1228299"/>
          </a:xfrm>
        </p:spPr>
        <p:txBody>
          <a:bodyPr>
            <a:normAutofit/>
          </a:bodyPr>
          <a:lstStyle/>
          <a:p>
            <a:r>
              <a:rPr lang="en-GB" sz="3500" i="0" u="none" strike="noStrike" dirty="0">
                <a:effectLst/>
              </a:rPr>
              <a:t>Logistic Regression (LR)</a:t>
            </a:r>
            <a:endParaRPr lang="en-US" sz="3500" dirty="0"/>
          </a:p>
        </p:txBody>
      </p:sp>
      <p:sp>
        <p:nvSpPr>
          <p:cNvPr id="3" name="Content Placeholder 2">
            <a:extLst>
              <a:ext uri="{FF2B5EF4-FFF2-40B4-BE49-F238E27FC236}">
                <a16:creationId xmlns:a16="http://schemas.microsoft.com/office/drawing/2014/main" id="{89CEF4E1-6684-EDC1-887F-C8A7D8939A63}"/>
              </a:ext>
            </a:extLst>
          </p:cNvPr>
          <p:cNvSpPr>
            <a:spLocks noGrp="1"/>
          </p:cNvSpPr>
          <p:nvPr>
            <p:ph idx="1"/>
          </p:nvPr>
        </p:nvSpPr>
        <p:spPr>
          <a:xfrm>
            <a:off x="571351" y="2321476"/>
            <a:ext cx="3648656" cy="3850724"/>
          </a:xfrm>
        </p:spPr>
        <p:txBody>
          <a:bodyPr anchor="ctr">
            <a:normAutofit/>
          </a:bodyPr>
          <a:lstStyle/>
          <a:p>
            <a:pPr marL="0" indent="0">
              <a:buNone/>
            </a:pPr>
            <a:r>
              <a:rPr lang="en-GB" sz="1700" b="0" i="0" u="none" strike="noStrike">
                <a:effectLst/>
              </a:rPr>
              <a:t>A statistical model that predicts the probability of a binary outcome. It’s well-suited for binary and multi-class classification, especially when relationships are linear, and is both interpretable and efficient.</a:t>
            </a:r>
          </a:p>
          <a:p>
            <a:pPr marL="0" indent="0">
              <a:buNone/>
            </a:pPr>
            <a:r>
              <a:rPr lang="en-GB" sz="1700"/>
              <a:t>It differs from linear because it uses a sinusoidal curve, delineating a boundary between 2 categories.</a:t>
            </a:r>
          </a:p>
        </p:txBody>
      </p:sp>
      <p:pic>
        <p:nvPicPr>
          <p:cNvPr id="4" name="Picture 3">
            <a:extLst>
              <a:ext uri="{FF2B5EF4-FFF2-40B4-BE49-F238E27FC236}">
                <a16:creationId xmlns:a16="http://schemas.microsoft.com/office/drawing/2014/main" id="{0E62964C-6724-BC52-C26C-D7359DF18D69}"/>
              </a:ext>
            </a:extLst>
          </p:cNvPr>
          <p:cNvPicPr>
            <a:picLocks noChangeAspect="1"/>
          </p:cNvPicPr>
          <p:nvPr/>
        </p:nvPicPr>
        <p:blipFill>
          <a:blip r:embed="rId2"/>
          <a:stretch>
            <a:fillRect/>
          </a:stretch>
        </p:blipFill>
        <p:spPr>
          <a:xfrm>
            <a:off x="4757737" y="2770413"/>
            <a:ext cx="3883655" cy="2909536"/>
          </a:xfrm>
          <a:prstGeom prst="rect">
            <a:avLst/>
          </a:prstGeom>
        </p:spPr>
      </p:pic>
      <p:sp>
        <p:nvSpPr>
          <p:cNvPr id="6" name="TextBox 5">
            <a:extLst>
              <a:ext uri="{FF2B5EF4-FFF2-40B4-BE49-F238E27FC236}">
                <a16:creationId xmlns:a16="http://schemas.microsoft.com/office/drawing/2014/main" id="{7E9A35F2-AF46-07EF-1AD1-1E02BFBF96F9}"/>
              </a:ext>
            </a:extLst>
          </p:cNvPr>
          <p:cNvSpPr txBox="1"/>
          <p:nvPr/>
        </p:nvSpPr>
        <p:spPr>
          <a:xfrm>
            <a:off x="5377844" y="5679949"/>
            <a:ext cx="4035021" cy="276999"/>
          </a:xfrm>
          <a:prstGeom prst="rect">
            <a:avLst/>
          </a:prstGeom>
          <a:noFill/>
        </p:spPr>
        <p:txBody>
          <a:bodyPr wrap="square">
            <a:spAutoFit/>
          </a:bodyPr>
          <a:lstStyle/>
          <a:p>
            <a:r>
              <a:rPr lang="en-GB" sz="1200" b="0" i="0" u="none" strike="noStrike" dirty="0">
                <a:effectLst/>
                <a:latin typeface="ElsevierSans"/>
                <a:hlinkClick r:id="rId3" tooltip="Persistent link using digital object identifier"/>
              </a:rPr>
              <a:t>https://doi.org/10.1016/j.wnsx.2019.100012</a:t>
            </a:r>
            <a:endParaRPr lang="en-US" sz="1200" dirty="0"/>
          </a:p>
        </p:txBody>
      </p:sp>
    </p:spTree>
    <p:extLst>
      <p:ext uri="{BB962C8B-B14F-4D97-AF65-F5344CB8AC3E}">
        <p14:creationId xmlns:p14="http://schemas.microsoft.com/office/powerpoint/2010/main" val="28911659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80BB629-24A7-C065-60FD-C215435FE799}"/>
            </a:ext>
          </a:extLst>
        </p:cNvPr>
        <p:cNvGrpSpPr/>
        <p:nvPr/>
      </p:nvGrpSpPr>
      <p:grpSpPr>
        <a:xfrm>
          <a:off x="0" y="0"/>
          <a:ext cx="0" cy="0"/>
          <a:chOff x="0" y="0"/>
          <a:chExt cx="0" cy="0"/>
        </a:xfrm>
      </p:grpSpPr>
      <p:sp useBgFill="1">
        <p:nvSpPr>
          <p:cNvPr id="1038" name="Slide Background">
            <a:extLst>
              <a:ext uri="{FF2B5EF4-FFF2-40B4-BE49-F238E27FC236}">
                <a16:creationId xmlns:a16="http://schemas.microsoft.com/office/drawing/2014/main" id="{AF6CB648-9554-488A-B457-99CAAD1DA5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40" name="Rectangle 1039">
            <a:extLst>
              <a:ext uri="{FF2B5EF4-FFF2-40B4-BE49-F238E27FC236}">
                <a16:creationId xmlns:a16="http://schemas.microsoft.com/office/drawing/2014/main" id="{E3ADCBE7-9330-1CDA-00EB-CDD12DB722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90"/>
            <a:ext cx="9143999" cy="1733407"/>
          </a:xfrm>
          <a:prstGeom prst="rect">
            <a:avLst/>
          </a:prstGeom>
          <a:ln>
            <a:noFill/>
          </a:ln>
          <a:effectLst>
            <a:outerShdw blurRad="254000" dist="381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AB403E1-C454-8A47-27EA-E813A410D229}"/>
              </a:ext>
            </a:extLst>
          </p:cNvPr>
          <p:cNvSpPr>
            <a:spLocks noGrp="1"/>
          </p:cNvSpPr>
          <p:nvPr>
            <p:ph type="title"/>
          </p:nvPr>
        </p:nvSpPr>
        <p:spPr>
          <a:xfrm>
            <a:off x="571351" y="240241"/>
            <a:ext cx="8070041" cy="1228299"/>
          </a:xfrm>
        </p:spPr>
        <p:txBody>
          <a:bodyPr>
            <a:normAutofit/>
          </a:bodyPr>
          <a:lstStyle/>
          <a:p>
            <a:r>
              <a:rPr lang="en-GB" sz="3500" i="0" u="none" strike="noStrike" dirty="0">
                <a:effectLst/>
              </a:rPr>
              <a:t>K-Nearest </a:t>
            </a:r>
            <a:r>
              <a:rPr lang="en-GB" sz="3500" i="0" u="none" strike="noStrike" dirty="0" err="1">
                <a:effectLst/>
              </a:rPr>
              <a:t>Neighbors</a:t>
            </a:r>
            <a:r>
              <a:rPr lang="en-GB" sz="3500" i="0" u="none" strike="noStrike" dirty="0">
                <a:effectLst/>
              </a:rPr>
              <a:t> (KNN)</a:t>
            </a:r>
            <a:endParaRPr lang="en-US" sz="3500" dirty="0"/>
          </a:p>
        </p:txBody>
      </p:sp>
      <p:sp>
        <p:nvSpPr>
          <p:cNvPr id="3" name="Content Placeholder 2">
            <a:extLst>
              <a:ext uri="{FF2B5EF4-FFF2-40B4-BE49-F238E27FC236}">
                <a16:creationId xmlns:a16="http://schemas.microsoft.com/office/drawing/2014/main" id="{D51AB557-9A79-19F3-51E1-982253C2D257}"/>
              </a:ext>
            </a:extLst>
          </p:cNvPr>
          <p:cNvSpPr>
            <a:spLocks noGrp="1"/>
          </p:cNvSpPr>
          <p:nvPr>
            <p:ph idx="1"/>
          </p:nvPr>
        </p:nvSpPr>
        <p:spPr>
          <a:xfrm>
            <a:off x="571351" y="2321476"/>
            <a:ext cx="3648656" cy="3850724"/>
          </a:xfrm>
        </p:spPr>
        <p:txBody>
          <a:bodyPr anchor="ctr">
            <a:normAutofit/>
          </a:bodyPr>
          <a:lstStyle/>
          <a:p>
            <a:pPr marL="0" indent="0">
              <a:buNone/>
            </a:pPr>
            <a:r>
              <a:rPr lang="en-GB" sz="1700" b="0" i="0" u="none" strike="noStrike" dirty="0">
                <a:effectLst/>
              </a:rPr>
              <a:t>An instance-based classifier that assigns a label based on the majority class among the closest data points. </a:t>
            </a:r>
          </a:p>
          <a:p>
            <a:pPr marL="0" indent="0">
              <a:buNone/>
            </a:pPr>
            <a:r>
              <a:rPr lang="en-GB" sz="1700" b="0" i="0" u="none" strike="noStrike" dirty="0">
                <a:effectLst/>
              </a:rPr>
              <a:t>It’s simple and effective for small to medium datasets, especially when similar instances have similar labels.</a:t>
            </a:r>
          </a:p>
        </p:txBody>
      </p:sp>
      <p:pic>
        <p:nvPicPr>
          <p:cNvPr id="1026" name="Picture 2" descr="K-Nearest Neighbor. A complete explanation of K-NN | by Antony Christopher  | The Startup | Medium">
            <a:extLst>
              <a:ext uri="{FF2B5EF4-FFF2-40B4-BE49-F238E27FC236}">
                <a16:creationId xmlns:a16="http://schemas.microsoft.com/office/drawing/2014/main" id="{447C917E-DC7B-1F78-90BF-59963CE533A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220007" y="3254268"/>
            <a:ext cx="4421385" cy="22106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205B127-06BD-04F5-307E-AB0BF57EC9B3}"/>
              </a:ext>
            </a:extLst>
          </p:cNvPr>
          <p:cNvSpPr txBox="1"/>
          <p:nvPr/>
        </p:nvSpPr>
        <p:spPr>
          <a:xfrm>
            <a:off x="4496693" y="5464960"/>
            <a:ext cx="4572000" cy="646331"/>
          </a:xfrm>
          <a:prstGeom prst="rect">
            <a:avLst/>
          </a:prstGeom>
          <a:noFill/>
        </p:spPr>
        <p:txBody>
          <a:bodyPr wrap="square">
            <a:spAutoFit/>
          </a:bodyPr>
          <a:lstStyle/>
          <a:p>
            <a:r>
              <a:rPr lang="en-US" dirty="0">
                <a:hlinkClick r:id="rId3"/>
              </a:rPr>
              <a:t>https://medium.com/swlh/k-nearest-neighbor-ca2593d7a3c4</a:t>
            </a:r>
            <a:r>
              <a:rPr lang="en-US" dirty="0"/>
              <a:t> - further reading</a:t>
            </a:r>
          </a:p>
        </p:txBody>
      </p:sp>
    </p:spTree>
    <p:extLst>
      <p:ext uri="{BB962C8B-B14F-4D97-AF65-F5344CB8AC3E}">
        <p14:creationId xmlns:p14="http://schemas.microsoft.com/office/powerpoint/2010/main" val="27278711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5936</TotalTime>
  <Words>2317</Words>
  <Application>Microsoft Macintosh PowerPoint</Application>
  <PresentationFormat>On-screen Show (4:3)</PresentationFormat>
  <Paragraphs>281</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-webkit-standard</vt:lpstr>
      <vt:lpstr>Arial</vt:lpstr>
      <vt:lpstr>Calibri</vt:lpstr>
      <vt:lpstr>ElsevierSans</vt:lpstr>
      <vt:lpstr>source-serif-pro</vt:lpstr>
      <vt:lpstr>Office Theme</vt:lpstr>
      <vt:lpstr>28/04/2025</vt:lpstr>
      <vt:lpstr>Before we start…</vt:lpstr>
      <vt:lpstr>Introduction to Machine Learning (ML)</vt:lpstr>
      <vt:lpstr>Types of Machine Learning</vt:lpstr>
      <vt:lpstr>Feature selection</vt:lpstr>
      <vt:lpstr>Which feature selection method to use?</vt:lpstr>
      <vt:lpstr>Supervised Learning – Classification Problems</vt:lpstr>
      <vt:lpstr>Logistic Regression (LR)</vt:lpstr>
      <vt:lpstr>K-Nearest Neighbors (KNN)</vt:lpstr>
      <vt:lpstr>Decision Tree Classifier (DTC):</vt:lpstr>
      <vt:lpstr>Support Vector Machine (SVM):</vt:lpstr>
      <vt:lpstr>Random Forest (RF):</vt:lpstr>
      <vt:lpstr>Breast Cancer Dataset</vt:lpstr>
      <vt:lpstr>What Is the Train Test Split Procedure?</vt:lpstr>
      <vt:lpstr>PowerPoint Presentation</vt:lpstr>
      <vt:lpstr>PowerPoint Presentation</vt:lpstr>
      <vt:lpstr>Supervised Learning – Regression Problems</vt:lpstr>
      <vt:lpstr>Linear Regression (LR)</vt:lpstr>
      <vt:lpstr>What is overfitting and  why do we need to avoid it?</vt:lpstr>
      <vt:lpstr>Linear Models with regularization</vt:lpstr>
      <vt:lpstr>Non-Linear Models</vt:lpstr>
      <vt:lpstr>OWID COVID dataset</vt:lpstr>
      <vt:lpstr>PowerPoint Presentation</vt:lpstr>
      <vt:lpstr>PowerPoint Presentation</vt:lpstr>
      <vt:lpstr>Overview of ML algorithms</vt:lpstr>
      <vt:lpstr>ML problems</vt:lpstr>
      <vt:lpstr>Feature selection algorithms in more details</vt:lpstr>
      <vt:lpstr>Filter methods</vt:lpstr>
      <vt:lpstr>Wrapper methods</vt:lpstr>
      <vt:lpstr>Wrapper methods</vt:lpstr>
      <vt:lpstr>Embedded methods</vt:lpstr>
      <vt:lpstr>Understanding L1 and L2 Regularization</vt:lpstr>
      <vt:lpstr>Some further resources for practice, learning and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BDI: Python Code Clinic</dc:title>
  <dc:creator>Irina</dc:creator>
  <cp:lastModifiedBy>Irina Chelysheva</cp:lastModifiedBy>
  <cp:revision>54</cp:revision>
  <dcterms:created xsi:type="dcterms:W3CDTF">2020-05-19T07:39:37Z</dcterms:created>
  <dcterms:modified xsi:type="dcterms:W3CDTF">2025-04-27T20:09:32Z</dcterms:modified>
</cp:coreProperties>
</file>