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9" r:id="rId2"/>
    <p:sldId id="257" r:id="rId3"/>
    <p:sldId id="266" r:id="rId4"/>
    <p:sldId id="258" r:id="rId5"/>
    <p:sldId id="275" r:id="rId6"/>
    <p:sldId id="265" r:id="rId7"/>
    <p:sldId id="259" r:id="rId8"/>
    <p:sldId id="260" r:id="rId9"/>
    <p:sldId id="268" r:id="rId10"/>
    <p:sldId id="273" r:id="rId11"/>
    <p:sldId id="267" r:id="rId12"/>
    <p:sldId id="277" r:id="rId13"/>
    <p:sldId id="271" r:id="rId14"/>
    <p:sldId id="269" r:id="rId15"/>
    <p:sldId id="270" r:id="rId16"/>
    <p:sldId id="261" r:id="rId17"/>
    <p:sldId id="262" r:id="rId18"/>
    <p:sldId id="276" r:id="rId19"/>
    <p:sldId id="263" r:id="rId20"/>
    <p:sldId id="274" r:id="rId21"/>
    <p:sldId id="278" r:id="rId22"/>
    <p:sldId id="26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B31F7-5283-B647-BE13-D62A0C626711}" v="297" dt="2024-11-03T21:35:4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59"/>
  </p:normalViewPr>
  <p:slideViewPr>
    <p:cSldViewPr snapToGrid="0">
      <p:cViewPr varScale="1">
        <p:scale>
          <a:sx n="116" d="100"/>
          <a:sy n="116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a Rao" userId="a6b54366-f13d-4292-8bb4-f06c50909b1e" providerId="ADAL" clId="{9FCB31F7-5283-B647-BE13-D62A0C626711}"/>
    <pc:docChg chg="undo custSel addSld modSld">
      <pc:chgData name="Srinivasa Rao" userId="a6b54366-f13d-4292-8bb4-f06c50909b1e" providerId="ADAL" clId="{9FCB31F7-5283-B647-BE13-D62A0C626711}" dt="2024-11-03T21:35:40.042" v="284" actId="255"/>
      <pc:docMkLst>
        <pc:docMk/>
      </pc:docMkLst>
      <pc:sldChg chg="modSp mod">
        <pc:chgData name="Srinivasa Rao" userId="a6b54366-f13d-4292-8bb4-f06c50909b1e" providerId="ADAL" clId="{9FCB31F7-5283-B647-BE13-D62A0C626711}" dt="2024-11-03T21:35:40.042" v="284" actId="255"/>
        <pc:sldMkLst>
          <pc:docMk/>
          <pc:sldMk cId="0" sldId="257"/>
        </pc:sldMkLst>
        <pc:spChg chg="mod">
          <ac:chgData name="Srinivasa Rao" userId="a6b54366-f13d-4292-8bb4-f06c50909b1e" providerId="ADAL" clId="{9FCB31F7-5283-B647-BE13-D62A0C626711}" dt="2024-11-03T21:35:40.042" v="284" actId="255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Srinivasa Rao" userId="a6b54366-f13d-4292-8bb4-f06c50909b1e" providerId="ADAL" clId="{9FCB31F7-5283-B647-BE13-D62A0C626711}" dt="2024-11-03T21:25:33.639" v="140" actId="1076"/>
        <pc:sldMkLst>
          <pc:docMk/>
          <pc:sldMk cId="0" sldId="258"/>
        </pc:sldMkLst>
        <pc:spChg chg="mod">
          <ac:chgData name="Srinivasa Rao" userId="a6b54366-f13d-4292-8bb4-f06c50909b1e" providerId="ADAL" clId="{9FCB31F7-5283-B647-BE13-D62A0C626711}" dt="2024-11-03T21:03:19.245" v="30" actId="2057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Srinivasa Rao" userId="a6b54366-f13d-4292-8bb4-f06c50909b1e" providerId="ADAL" clId="{9FCB31F7-5283-B647-BE13-D62A0C626711}" dt="2024-11-03T21:12:20.543" v="97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Srinivasa Rao" userId="a6b54366-f13d-4292-8bb4-f06c50909b1e" providerId="ADAL" clId="{9FCB31F7-5283-B647-BE13-D62A0C626711}" dt="2024-11-03T21:03:41.184" v="78" actId="478"/>
          <ac:spMkLst>
            <pc:docMk/>
            <pc:sldMk cId="0" sldId="258"/>
            <ac:spMk id="4" creationId="{7BD79B23-7083-4365-5437-288A00E8720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5" creationId="{28ED9842-909B-4AC5-C5DE-6A109AFFB7E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6" creationId="{8B98AF89-F735-5504-0B24-33E2EFEDD76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7" creationId="{44C78915-9119-3705-3802-0528AB155AB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8" creationId="{CC8A1B6F-153A-3A89-82B1-9EEA7FDE60AC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9" creationId="{FE05E26D-9D1E-2F5C-EDD7-8B3C6ED2CCD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0" creationId="{097E8033-0C3D-BC8D-6056-8E85A06EAFF1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1" creationId="{1A7F8C31-98C9-12E0-975F-386DF0DFED0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2" creationId="{8D9FB2CA-DDBC-8DE3-5BFD-83D7FF8AEFC8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3" creationId="{67C2587F-683E-78A4-865A-7A7099B2EBB9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4" creationId="{30345896-A75A-B646-4FC9-40DA0916BC7F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5" creationId="{06AC9D68-DF79-CB0B-66D5-28B087817543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6" creationId="{8523E3AA-A68B-966A-B62B-F026C8EE6F6E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7" creationId="{0DD30D51-F624-0D5E-F72D-FA2C047387F4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8" creationId="{3D26168E-994C-9DBD-55B2-303C716A39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19" creationId="{0B44CEAA-6DE4-C90B-477F-31E4D747F2AB}"/>
          </ac:spMkLst>
        </pc:spChg>
        <pc:spChg chg="add del mod">
          <ac:chgData name="Srinivasa Rao" userId="a6b54366-f13d-4292-8bb4-f06c50909b1e" providerId="ADAL" clId="{9FCB31F7-5283-B647-BE13-D62A0C626711}" dt="2024-11-03T21:12:17.436" v="96" actId="478"/>
          <ac:spMkLst>
            <pc:docMk/>
            <pc:sldMk cId="0" sldId="258"/>
            <ac:spMk id="20" creationId="{3882D1B5-D503-C09B-7AEB-E65EB36B109B}"/>
          </ac:spMkLst>
        </pc:spChg>
        <pc:spChg chg="add del mod">
          <ac:chgData name="Srinivasa Rao" userId="a6b54366-f13d-4292-8bb4-f06c50909b1e" providerId="ADAL" clId="{9FCB31F7-5283-B647-BE13-D62A0C626711}" dt="2024-11-03T21:12:22.645" v="98" actId="478"/>
          <ac:spMkLst>
            <pc:docMk/>
            <pc:sldMk cId="0" sldId="258"/>
            <ac:spMk id="22" creationId="{B23001FD-FD84-F820-F2CE-F01C1208AB10}"/>
          </ac:spMkLst>
        </pc:spChg>
        <pc:spChg chg="add mod">
          <ac:chgData name="Srinivasa Rao" userId="a6b54366-f13d-4292-8bb4-f06c50909b1e" providerId="ADAL" clId="{9FCB31F7-5283-B647-BE13-D62A0C626711}" dt="2024-11-03T21:25:25.403" v="138" actId="13822"/>
          <ac:spMkLst>
            <pc:docMk/>
            <pc:sldMk cId="0" sldId="258"/>
            <ac:spMk id="31" creationId="{E1EB8228-CD43-F81C-F630-1B964F7B4BC8}"/>
          </ac:spMkLst>
        </pc:spChg>
        <pc:spChg chg="add mod">
          <ac:chgData name="Srinivasa Rao" userId="a6b54366-f13d-4292-8bb4-f06c50909b1e" providerId="ADAL" clId="{9FCB31F7-5283-B647-BE13-D62A0C626711}" dt="2024-11-03T21:25:33.639" v="140" actId="1076"/>
          <ac:spMkLst>
            <pc:docMk/>
            <pc:sldMk cId="0" sldId="258"/>
            <ac:spMk id="32" creationId="{5DF2D318-CFB1-5BA2-DC61-7A1CB394BD49}"/>
          </ac:spMkLst>
        </pc:spChg>
        <pc:picChg chg="add mod">
          <ac:chgData name="Srinivasa Rao" userId="a6b54366-f13d-4292-8bb4-f06c50909b1e" providerId="ADAL" clId="{9FCB31F7-5283-B647-BE13-D62A0C626711}" dt="2024-11-03T21:25:05.321" v="136" actId="1076"/>
          <ac:picMkLst>
            <pc:docMk/>
            <pc:sldMk cId="0" sldId="258"/>
            <ac:picMk id="23" creationId="{E41D7B26-79CC-7447-E882-960BDF1EB886}"/>
          </ac:picMkLst>
        </pc:picChg>
        <pc:picChg chg="add mod">
          <ac:chgData name="Srinivasa Rao" userId="a6b54366-f13d-4292-8bb4-f06c50909b1e" providerId="ADAL" clId="{9FCB31F7-5283-B647-BE13-D62A0C626711}" dt="2024-11-03T21:25:01.688" v="135" actId="1076"/>
          <ac:picMkLst>
            <pc:docMk/>
            <pc:sldMk cId="0" sldId="258"/>
            <ac:picMk id="24" creationId="{D989B2C4-8E8D-4C79-D754-18D2EBF16752}"/>
          </ac:picMkLst>
        </pc:picChg>
        <pc:picChg chg="add mod">
          <ac:chgData name="Srinivasa Rao" userId="a6b54366-f13d-4292-8bb4-f06c50909b1e" providerId="ADAL" clId="{9FCB31F7-5283-B647-BE13-D62A0C626711}" dt="2024-11-03T21:23:40.654" v="124" actId="1076"/>
          <ac:picMkLst>
            <pc:docMk/>
            <pc:sldMk cId="0" sldId="258"/>
            <ac:picMk id="25" creationId="{1A722B1F-EFD1-21A6-5B8F-F935A95DA4FD}"/>
          </ac:picMkLst>
        </pc:picChg>
        <pc:picChg chg="add mod">
          <ac:chgData name="Srinivasa Rao" userId="a6b54366-f13d-4292-8bb4-f06c50909b1e" providerId="ADAL" clId="{9FCB31F7-5283-B647-BE13-D62A0C626711}" dt="2024-11-03T21:23:28.153" v="122" actId="1076"/>
          <ac:picMkLst>
            <pc:docMk/>
            <pc:sldMk cId="0" sldId="258"/>
            <ac:picMk id="26" creationId="{5C27D97B-6403-50AA-49FA-A2123FB15242}"/>
          </ac:picMkLst>
        </pc:picChg>
        <pc:picChg chg="add mod">
          <ac:chgData name="Srinivasa Rao" userId="a6b54366-f13d-4292-8bb4-f06c50909b1e" providerId="ADAL" clId="{9FCB31F7-5283-B647-BE13-D62A0C626711}" dt="2024-11-03T21:23:30.970" v="123" actId="1076"/>
          <ac:picMkLst>
            <pc:docMk/>
            <pc:sldMk cId="0" sldId="258"/>
            <ac:picMk id="27" creationId="{1CD85122-A84C-2D41-FDDE-AECEB34E828D}"/>
          </ac:picMkLst>
        </pc:picChg>
        <pc:picChg chg="add mod">
          <ac:chgData name="Srinivasa Rao" userId="a6b54366-f13d-4292-8bb4-f06c50909b1e" providerId="ADAL" clId="{9FCB31F7-5283-B647-BE13-D62A0C626711}" dt="2024-11-03T21:24:35.971" v="128"/>
          <ac:picMkLst>
            <pc:docMk/>
            <pc:sldMk cId="0" sldId="258"/>
            <ac:picMk id="28" creationId="{C699BDC9-3FF6-5B1B-A641-3FE394911EBD}"/>
          </ac:picMkLst>
        </pc:picChg>
        <pc:picChg chg="add mod">
          <ac:chgData name="Srinivasa Rao" userId="a6b54366-f13d-4292-8bb4-f06c50909b1e" providerId="ADAL" clId="{9FCB31F7-5283-B647-BE13-D62A0C626711}" dt="2024-11-03T21:24:51.255" v="133"/>
          <ac:picMkLst>
            <pc:docMk/>
            <pc:sldMk cId="0" sldId="258"/>
            <ac:picMk id="29" creationId="{77955A05-583A-DC51-8084-23B3B609F618}"/>
          </ac:picMkLst>
        </pc:picChg>
        <pc:picChg chg="add mod">
          <ac:chgData name="Srinivasa Rao" userId="a6b54366-f13d-4292-8bb4-f06c50909b1e" providerId="ADAL" clId="{9FCB31F7-5283-B647-BE13-D62A0C626711}" dt="2024-11-03T21:24:55.905" v="134"/>
          <ac:picMkLst>
            <pc:docMk/>
            <pc:sldMk cId="0" sldId="258"/>
            <ac:picMk id="30" creationId="{C30A5564-9987-7848-09AA-36BFD0A8392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29:31.540" v="177" actId="1076"/>
        <pc:sldMkLst>
          <pc:docMk/>
          <pc:sldMk cId="0" sldId="260"/>
        </pc:sldMkLst>
        <pc:spChg chg="add mod">
          <ac:chgData name="Srinivasa Rao" userId="a6b54366-f13d-4292-8bb4-f06c50909b1e" providerId="ADAL" clId="{9FCB31F7-5283-B647-BE13-D62A0C626711}" dt="2024-11-03T21:29:31.540" v="177" actId="1076"/>
          <ac:spMkLst>
            <pc:docMk/>
            <pc:sldMk cId="0" sldId="260"/>
            <ac:spMk id="4" creationId="{19CB0226-241F-F9D2-4AC3-C9BD3B94F1FA}"/>
          </ac:spMkLst>
        </pc:spChg>
        <pc:picChg chg="add mod">
          <ac:chgData name="Srinivasa Rao" userId="a6b54366-f13d-4292-8bb4-f06c50909b1e" providerId="ADAL" clId="{9FCB31F7-5283-B647-BE13-D62A0C626711}" dt="2024-11-03T21:28:44.889" v="145" actId="1076"/>
          <ac:picMkLst>
            <pc:docMk/>
            <pc:sldMk cId="0" sldId="260"/>
            <ac:picMk id="1026" creationId="{D857B268-9D04-C7A9-4A47-D98C481A9F92}"/>
          </ac:picMkLst>
        </pc:picChg>
      </pc:sldChg>
      <pc:sldChg chg="addSp modSp mod">
        <pc:chgData name="Srinivasa Rao" userId="a6b54366-f13d-4292-8bb4-f06c50909b1e" providerId="ADAL" clId="{9FCB31F7-5283-B647-BE13-D62A0C626711}" dt="2024-11-03T21:34:22.005" v="273" actId="1076"/>
        <pc:sldMkLst>
          <pc:docMk/>
          <pc:sldMk cId="0" sldId="263"/>
        </pc:sldMkLst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4" creationId="{B5358C91-CBF9-A0DB-5BA9-4D747D5B9E36}"/>
          </ac:spMkLst>
        </pc:spChg>
        <pc:spChg chg="add mod">
          <ac:chgData name="Srinivasa Rao" userId="a6b54366-f13d-4292-8bb4-f06c50909b1e" providerId="ADAL" clId="{9FCB31F7-5283-B647-BE13-D62A0C626711}" dt="2024-11-03T21:34:22.005" v="273" actId="1076"/>
          <ac:spMkLst>
            <pc:docMk/>
            <pc:sldMk cId="0" sldId="263"/>
            <ac:spMk id="5" creationId="{83CF7AA5-2CF8-49A3-E6C4-758E86CEE932}"/>
          </ac:spMkLst>
        </pc:spChg>
        <pc:picChg chg="add mod">
          <ac:chgData name="Srinivasa Rao" userId="a6b54366-f13d-4292-8bb4-f06c50909b1e" providerId="ADAL" clId="{9FCB31F7-5283-B647-BE13-D62A0C626711}" dt="2024-11-03T21:34:22.005" v="273" actId="1076"/>
          <ac:picMkLst>
            <pc:docMk/>
            <pc:sldMk cId="0" sldId="263"/>
            <ac:picMk id="2050" creationId="{6680F5AD-65B5-5314-B6E7-51B0864D56DA}"/>
          </ac:picMkLst>
        </pc:picChg>
      </pc:sldChg>
      <pc:sldChg chg="modSp add mod">
        <pc:chgData name="Srinivasa Rao" userId="a6b54366-f13d-4292-8bb4-f06c50909b1e" providerId="ADAL" clId="{9FCB31F7-5283-B647-BE13-D62A0C626711}" dt="2024-11-03T21:35:11.619" v="278" actId="115"/>
        <pc:sldMkLst>
          <pc:docMk/>
          <pc:sldMk cId="774331437" sldId="265"/>
        </pc:sldMkLst>
        <pc:spChg chg="mod">
          <ac:chgData name="Srinivasa Rao" userId="a6b54366-f13d-4292-8bb4-f06c50909b1e" providerId="ADAL" clId="{9FCB31F7-5283-B647-BE13-D62A0C626711}" dt="2024-11-03T21:35:11.619" v="278" actId="115"/>
          <ac:spMkLst>
            <pc:docMk/>
            <pc:sldMk cId="774331437" sldId="265"/>
            <ac:spMk id="3" creationId="{FA984AB3-0EED-5770-AC70-44FAD37736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1F9A8F-8DBF-5448-B101-F470301396C1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3C0A1-EC7C-1548-BAAD-DEB9BD492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837E0-5688-8D46-BD3D-BB50D1F61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1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F1C5-B853-0322-C00A-17AF6597A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10488-B072-C2B5-72D3-6F2C23CE9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0901-D4A1-4B4D-1904-480332BE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6191C-DD78-3657-D8CA-7E9C1E5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A9E1-D48C-00E1-A09B-05D81168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3AB3-AABE-B40E-FB14-3C879402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27703-9733-97F6-FC36-FFDA1E63E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30AC-BC09-784B-E546-60E92693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451D-47A9-541A-449A-2D8B19E4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A186C-1B20-15E4-1994-24276953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AEFC0-BC02-E367-9093-C353AF948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0EA68-BFF7-3D93-2938-28BBE64B6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E071-52F0-412C-AD41-83433D38D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C1B3-097A-46B5-8325-2D347C4F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6B4FE-34FA-3FA0-0E45-EE050B3C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94136-12F3-5395-DCFB-177690B6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6F560-F0C9-DF4A-E9DB-22B584A0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3C5A-7A11-2BB1-B1A7-D9AE1656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6A89B-CCC1-D130-8177-B043DA10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A4D06-7390-0707-C6FF-F317A911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8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5A35-975A-5BCC-212F-E718EF9A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144BC-50F1-05D8-8DAB-66CA434FF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5195-D379-FB7D-839E-711E8875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E54A3-AB42-D969-5B42-680F6565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2EC0E-357F-CFF7-5C49-057B3E3A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5BAB-4917-4565-2648-BEA1B49D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F4DA-0AD3-C584-2467-0375A654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A778E-E039-AB40-8C1E-9BD27DCF0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BAD52-74E6-FC12-A95C-322C3AC1E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20C66-06B8-B96B-6534-380EDAB9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024B0-8AAE-8088-F563-2AF9F405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EBDB-3807-D54B-460E-EFA08CA3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E2DAC-845E-2577-BC44-FA1A9BD9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43E8B-B5A2-883F-B2C4-0700901E4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74735-B8A6-6EAA-0BEA-696F6AF51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7EB1DB-94CF-3027-0640-9E3DECA27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D6479-6BE6-3412-81D6-16C00C4C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E5F98-E1C1-9FB6-F648-8282EEAB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96340-051F-0433-B5A8-DF8EA4D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D7DF-48B6-BA50-D579-7D38E6B0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7CBC-97D9-01AC-EBFD-D80B573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94943-21F8-0B8C-4C44-4EE48031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30447-A207-7F91-E86A-D301A801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5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76AA-9194-A4B4-F826-6838F3FE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8E4F3-3991-CA17-B56C-CA97BB60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B9456-9B7F-BA9F-3E3A-250720D5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0210-48FB-A01C-BB76-D60092B4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F649-0A7B-191E-68C5-0BA5C7B0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50439-9BEF-8CD2-2615-2674243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BB6BC-4CA9-4833-AC93-AA442F5F6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D7A05-BC8D-8D44-3893-85208DE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E0BF-CFE0-2E1D-B1D6-5F078A7D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CC53-5C2D-1EAE-8CCE-30491165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8DAA-D8F5-0948-A528-A1FE5A80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3E09D-4437-B8C4-E812-1D0BE0EA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3DD78-6F70-9005-EC62-C2857768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7CE1D-6801-46E8-04DB-7CB4C5B0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1BDC-4D40-57AA-FB54-19377A55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8C2EF-B39E-9744-FEF8-BE8490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B3FE4-D0FB-CF00-B2CE-A1070DBBC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7E50-C528-2AA4-98BC-07BD02E17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9CC2-F8D3-6047-97B4-E95E02B9DE73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356F-8421-A372-D892-180BF0D71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4C074-92DB-DF7E-09C9-6437B6E7E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09F3C-134B-6540-A1A0-1AA7CAF26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s.stanford.edu/people/karpathy/cnnembed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annotated-resnet-50-a6c53603475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deep-learning-from/9781492041405/" TargetMode="External"/><Relationship Id="rId2" Type="http://schemas.openxmlformats.org/officeDocument/2006/relationships/hyperlink" Target="https://www.oreilly.com/library/view/hands-on-machine-learning/978109812596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2l.ai/index.html" TargetMode="External"/><Relationship Id="rId4" Type="http://schemas.openxmlformats.org/officeDocument/2006/relationships/hyperlink" Target="https://poloclub.github.io/cnn-explaine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ature1453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@alejandro.itoaramendia/convolutional-neural-networks-cnns-a-complete-guide-a803534a193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885" y="5475425"/>
            <a:ext cx="7772400" cy="431997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30/0</a:t>
            </a:r>
            <a:r>
              <a:rPr lang="en-US" sz="3200" dirty="0"/>
              <a:t>4</a:t>
            </a:r>
            <a:r>
              <a:rPr lang="en-GB" sz="3200" dirty="0"/>
              <a:t>/2025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2627716" y="1859606"/>
            <a:ext cx="72287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latin typeface="+mj-lt"/>
              </a:rPr>
              <a:t>Introduction to machine learning and deep learning in Python</a:t>
            </a:r>
          </a:p>
          <a:p>
            <a:pPr algn="ctr"/>
            <a:endParaRPr lang="en-US" sz="4000" b="1" dirty="0">
              <a:latin typeface="+mj-lt"/>
            </a:endParaRPr>
          </a:p>
          <a:p>
            <a:pPr algn="ctr"/>
            <a:r>
              <a:rPr lang="en-US" sz="4000" b="1" dirty="0">
                <a:latin typeface="+mj-lt"/>
              </a:rPr>
              <a:t>Session 2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2321" y="4890650"/>
            <a:ext cx="8395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Rao</a:t>
            </a:r>
          </a:p>
        </p:txBody>
      </p:sp>
    </p:spTree>
    <p:extLst>
      <p:ext uri="{BB962C8B-B14F-4D97-AF65-F5344CB8AC3E}">
        <p14:creationId xmlns:p14="http://schemas.microsoft.com/office/powerpoint/2010/main" val="1548177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6D25-628C-FC55-F498-9E917B4A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7DCD-7654-0F7E-62BB-993701CD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Forward pass and backpropagation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AF721E-F213-CDCD-A651-1B2EAA11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556" y="1402442"/>
            <a:ext cx="8644347" cy="48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47DBD-D4E5-84A6-06DF-D153170F9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94F-6B1C-0F3D-F674-71D5093A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 kernel or filter</a:t>
            </a:r>
            <a:endParaRPr b="1" dirty="0"/>
          </a:p>
        </p:txBody>
      </p:sp>
      <p:pic>
        <p:nvPicPr>
          <p:cNvPr id="8" name="Picture 7" descr="A diagram of a map&#10;&#10;AI-generated content may be incorrect.">
            <a:extLst>
              <a:ext uri="{FF2B5EF4-FFF2-40B4-BE49-F238E27FC236}">
                <a16:creationId xmlns:a16="http://schemas.microsoft.com/office/drawing/2014/main" id="{BFBB1D5C-315E-F22B-6025-5D9ED3CE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90662"/>
            <a:ext cx="8822191" cy="52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4AAAC-EE84-6C36-2B70-011C8E4D8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5C17-95C9-2FDA-044F-164A7D9B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a kernel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88074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1C4EF-5C48-9916-5646-82E950FD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4436-0A25-023E-9DB7-CA4A01A0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Initialisation with random kernels</a:t>
            </a:r>
            <a:endParaRPr b="1" dirty="0"/>
          </a:p>
        </p:txBody>
      </p:sp>
      <p:pic>
        <p:nvPicPr>
          <p:cNvPr id="4" name="Picture 3" descr="A diagram of a training process&#10;&#10;AI-generated content may be incorrect.">
            <a:extLst>
              <a:ext uri="{FF2B5EF4-FFF2-40B4-BE49-F238E27FC236}">
                <a16:creationId xmlns:a16="http://schemas.microsoft.com/office/drawing/2014/main" id="{273D66DC-0362-3868-DD9C-4A94464E2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28" y="1288597"/>
            <a:ext cx="8326845" cy="52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1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3EA83-0C5E-7DDB-C8F7-FE93F3FE2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D02A-1C25-2826-32F4-68B6FF84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Pooling</a:t>
            </a:r>
            <a:endParaRPr b="1" dirty="0"/>
          </a:p>
        </p:txBody>
      </p:sp>
      <p:pic>
        <p:nvPicPr>
          <p:cNvPr id="7" name="Picture 6" descr="A diagram of a pool&#10;&#10;AI-generated content may be incorrect.">
            <a:extLst>
              <a:ext uri="{FF2B5EF4-FFF2-40B4-BE49-F238E27FC236}">
                <a16:creationId xmlns:a16="http://schemas.microsoft.com/office/drawing/2014/main" id="{88F5CC99-4CF8-2171-F601-3849C717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63" y="1336901"/>
            <a:ext cx="8599083" cy="539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1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226B-649A-8EB3-B1B0-1C919F3F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80D2-127D-0ECB-2A60-25AB7CAF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Loss calculation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DD28E7-C6FD-6FE6-DC7E-03DCF851D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49" y="1384300"/>
            <a:ext cx="8445501" cy="52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46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Some terms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 dirty="0" err="1"/>
              <a:t>ReLU</a:t>
            </a:r>
            <a:r>
              <a:rPr sz="2400" dirty="0"/>
              <a:t>: An activation function that introduces non-linearity by converting negative values to zero.</a:t>
            </a:r>
            <a:endParaRPr lang="en-GB" sz="2400" dirty="0"/>
          </a:p>
          <a:p>
            <a:r>
              <a:rPr sz="2400" b="1" dirty="0" err="1"/>
              <a:t>Softmax</a:t>
            </a:r>
            <a:r>
              <a:rPr sz="2400" dirty="0"/>
              <a:t>: A function that converts outputs to probabilities, used in classification tasks.</a:t>
            </a:r>
            <a:endParaRPr lang="en-GB" sz="2400" dirty="0"/>
          </a:p>
          <a:p>
            <a:r>
              <a:rPr sz="2400" b="1" dirty="0"/>
              <a:t>Pooling</a:t>
            </a:r>
            <a:r>
              <a:rPr sz="2400" dirty="0"/>
              <a:t>: A layer that reduces spatial dimensions, helping with feature abstraction and reducing computation.</a:t>
            </a:r>
            <a:endParaRPr lang="en-GB" sz="2400" dirty="0"/>
          </a:p>
          <a:p>
            <a:r>
              <a:rPr lang="en-GB" sz="2400" b="1" dirty="0"/>
              <a:t>Loss function</a:t>
            </a:r>
            <a:r>
              <a:rPr lang="en-GB" sz="2400" dirty="0"/>
              <a:t>: a mathematical function that quantifies the deviation of the predictions from the actual targets.</a:t>
            </a:r>
          </a:p>
          <a:p>
            <a:r>
              <a:rPr lang="en-GB" sz="2400" b="1" dirty="0"/>
              <a:t>Optimizer</a:t>
            </a:r>
            <a:r>
              <a:rPr lang="en-GB" sz="2400" dirty="0"/>
              <a:t>: a method to alter the weights and biases to minimize the loss.</a:t>
            </a:r>
          </a:p>
          <a:p>
            <a:r>
              <a:rPr lang="en-GB" sz="2400" b="1" dirty="0"/>
              <a:t>Epoch</a:t>
            </a:r>
            <a:r>
              <a:rPr lang="en-GB" sz="2400" dirty="0"/>
              <a:t>: One complete pass through the entire training dataset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are Hyperparameters?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Hyperparameters are configurations external to the model</a:t>
            </a:r>
            <a:r>
              <a:rPr lang="en-GB" sz="2400" dirty="0"/>
              <a:t> which impact model performance and training efficiency</a:t>
            </a:r>
          </a:p>
          <a:p>
            <a:r>
              <a:rPr sz="2400" dirty="0"/>
              <a:t>learning rat</a:t>
            </a:r>
            <a:r>
              <a:rPr lang="en-GB" sz="2400" dirty="0"/>
              <a:t>e</a:t>
            </a:r>
          </a:p>
          <a:p>
            <a:r>
              <a:rPr sz="2400" dirty="0"/>
              <a:t>batch size</a:t>
            </a:r>
            <a:endParaRPr lang="en-GB" sz="2400" dirty="0"/>
          </a:p>
          <a:p>
            <a:r>
              <a:rPr sz="2400" dirty="0"/>
              <a:t>number of layers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7C424-06A0-9B04-7AD6-BD83E65C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C72F-EC19-C05D-EF87-EE0963EE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Building a CNN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377149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Pre-trained models are neural networks that have been trained on large datasets. </a:t>
            </a:r>
            <a:endParaRPr lang="en-GB" sz="2400"/>
          </a:p>
          <a:p>
            <a:r>
              <a:rPr sz="2400"/>
              <a:t>They can be fine-tuned for specific tasks, saving time and resources.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80F5AD-65B5-5314-B6E7-51B0864D5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671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358C91-CBF9-A0DB-5BA9-4D747D5B9E36}"/>
              </a:ext>
            </a:extLst>
          </p:cNvPr>
          <p:cNvSpPr txBox="1"/>
          <p:nvPr/>
        </p:nvSpPr>
        <p:spPr>
          <a:xfrm>
            <a:off x="3793578" y="6492875"/>
            <a:ext cx="540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https://cs.stanford.edu/people/karpathy/cnnembed/</a:t>
            </a:r>
            <a:r>
              <a:rPr lang="en-US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F7AA5-2CF8-49A3-E6C4-758E86CEE932}"/>
              </a:ext>
            </a:extLst>
          </p:cNvPr>
          <p:cNvSpPr txBox="1"/>
          <p:nvPr/>
        </p:nvSpPr>
        <p:spPr>
          <a:xfrm>
            <a:off x="2348753" y="4178210"/>
            <a:ext cx="2272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Pre-training done on general image dataset such as ImageNet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Overview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Intro to deep learning</a:t>
            </a:r>
          </a:p>
          <a:p>
            <a:r>
              <a:rPr lang="en-GB" sz="2400" dirty="0"/>
              <a:t>Intro to image data</a:t>
            </a:r>
          </a:p>
          <a:p>
            <a:r>
              <a:rPr lang="en-GB" sz="2400" dirty="0"/>
              <a:t>What is a neural network</a:t>
            </a:r>
          </a:p>
          <a:p>
            <a:r>
              <a:rPr lang="en-GB" sz="2400" dirty="0"/>
              <a:t>What is a convolutional neural network</a:t>
            </a:r>
          </a:p>
          <a:p>
            <a:r>
              <a:rPr lang="en-GB" sz="2400" dirty="0"/>
              <a:t>Terminology</a:t>
            </a:r>
          </a:p>
          <a:p>
            <a:r>
              <a:rPr lang="en-GB" sz="2400" dirty="0"/>
              <a:t>Fine-tuning a pre-trained network</a:t>
            </a:r>
          </a:p>
          <a:p>
            <a:r>
              <a:rPr lang="en-GB" sz="2400" dirty="0"/>
              <a:t>Other kinds of NNs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5212-6C54-0065-0500-7DB99A01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2DDA-0363-ACCF-D7F1-51B483A8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Can You Use Pre-trained Models?</a:t>
            </a:r>
          </a:p>
        </p:txBody>
      </p:sp>
      <p:pic>
        <p:nvPicPr>
          <p:cNvPr id="7" name="Picture 2" descr="Resnet-50 Model architecture">
            <a:extLst>
              <a:ext uri="{FF2B5EF4-FFF2-40B4-BE49-F238E27FC236}">
                <a16:creationId xmlns:a16="http://schemas.microsoft.com/office/drawing/2014/main" id="{11C414C7-9772-5784-D15E-372D2AEE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86" y="1519003"/>
            <a:ext cx="11103980" cy="35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23F5B2-00CA-050C-97FC-B5E7CC4FF209}"/>
              </a:ext>
            </a:extLst>
          </p:cNvPr>
          <p:cNvSpPr txBox="1"/>
          <p:nvPr/>
        </p:nvSpPr>
        <p:spPr>
          <a:xfrm>
            <a:off x="5950076" y="59267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https://towardsdatascience.com/the-annotated-resnet-50-a6c536034758/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0764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89ACA-91EF-885B-B756-020BC0BA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4F4D-4C11-01F0-08A1-F5501CB6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using a pre-trained network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6460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Transformer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Transformers, initially developed for NLP, have been applied to image analysis</a:t>
            </a:r>
            <a:r>
              <a:rPr lang="en-GB" sz="2400" dirty="0"/>
              <a:t> (</a:t>
            </a:r>
            <a:r>
              <a:rPr lang="en-GB" sz="2400" dirty="0" err="1"/>
              <a:t>VisionTransformer</a:t>
            </a:r>
            <a:r>
              <a:rPr lang="en-GB" sz="2400" dirty="0"/>
              <a:t>)</a:t>
            </a:r>
          </a:p>
          <a:p>
            <a:r>
              <a:rPr lang="en-GB" sz="2400" dirty="0"/>
              <a:t>Self-attention</a:t>
            </a:r>
          </a:p>
          <a:p>
            <a:r>
              <a:rPr lang="en-GB" sz="2400" dirty="0"/>
              <a:t>Compared to CNNs:</a:t>
            </a:r>
          </a:p>
          <a:p>
            <a:pPr lvl="1"/>
            <a:r>
              <a:rPr dirty="0"/>
              <a:t>Advantages: Better handling of long-range dependencies, flexibility in tasks.</a:t>
            </a:r>
            <a:endParaRPr lang="en-GB" dirty="0"/>
          </a:p>
          <a:p>
            <a:pPr lvl="1"/>
            <a:r>
              <a:rPr dirty="0"/>
              <a:t>Disadvantages: Higher computational cost, especially for large inputs.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C75DA-DE92-7057-01D7-67D0147C0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9DA7-89CE-8DD9-FEFE-E7DEB944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Additional resources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FF86-7EE9-C4C0-876F-28A8B03BC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Hands-on Machine Learning </a:t>
            </a:r>
            <a:r>
              <a:rPr lang="en-GB" sz="2400" dirty="0">
                <a:hlinkClick r:id="rId2"/>
              </a:rPr>
              <a:t>https://www.oreilly.com/library/view/hands-on-machine-learning/9781098125967/</a:t>
            </a:r>
            <a:r>
              <a:rPr lang="en-GB" sz="2400" dirty="0"/>
              <a:t> </a:t>
            </a:r>
          </a:p>
          <a:p>
            <a:r>
              <a:rPr lang="en-GB" sz="2400" dirty="0"/>
              <a:t>Deep Learning from scratch </a:t>
            </a:r>
            <a:r>
              <a:rPr lang="en-GB" sz="2400" dirty="0">
                <a:hlinkClick r:id="rId3"/>
              </a:rPr>
              <a:t>https://www.oreilly.com/library/view/deep-learning-from/9781492041405/</a:t>
            </a:r>
            <a:r>
              <a:rPr lang="en-GB" sz="2400" dirty="0"/>
              <a:t> </a:t>
            </a:r>
          </a:p>
          <a:p>
            <a:r>
              <a:rPr lang="en-GB" sz="2400" dirty="0"/>
              <a:t>CNN explainer </a:t>
            </a:r>
            <a:r>
              <a:rPr lang="en-GB" sz="2400" dirty="0">
                <a:hlinkClick r:id="rId4"/>
              </a:rPr>
              <a:t>https://poloclub.github.io/cnn-explainer/</a:t>
            </a:r>
            <a:r>
              <a:rPr lang="en-GB" sz="2400" dirty="0"/>
              <a:t> </a:t>
            </a:r>
          </a:p>
          <a:p>
            <a:r>
              <a:rPr lang="en-GB" sz="2400" dirty="0"/>
              <a:t>Dive into DL </a:t>
            </a:r>
            <a:r>
              <a:rPr lang="en-GB" sz="2400" dirty="0">
                <a:hlinkClick r:id="rId5"/>
              </a:rPr>
              <a:t>https://www.d2l.ai/index.html</a:t>
            </a:r>
            <a:r>
              <a:rPr lang="en-GB" sz="2400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91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BF098-4C13-6967-DA9E-D2A0EEE1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39A3-028B-CCF6-D9BE-C0CFFF37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 to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8EE3-9567-EACD-823F-C852049D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Deep learning is a subset of machine learning</a:t>
            </a:r>
            <a:endParaRPr lang="en-GB" sz="2400"/>
          </a:p>
          <a:p>
            <a:r>
              <a:rPr lang="en-GB" sz="2400"/>
              <a:t>N</a:t>
            </a:r>
            <a:r>
              <a:rPr sz="2400" err="1"/>
              <a:t>eural</a:t>
            </a:r>
            <a:r>
              <a:rPr sz="2400"/>
              <a:t> networks with multiple layers learn to extract complex patterns from data. </a:t>
            </a:r>
            <a:endParaRPr lang="en-GB" sz="2400"/>
          </a:p>
          <a:p>
            <a:r>
              <a:rPr lang="en-GB" sz="2400"/>
              <a:t>W</a:t>
            </a:r>
            <a:r>
              <a:rPr sz="2400" err="1"/>
              <a:t>idely</a:t>
            </a:r>
            <a:r>
              <a:rPr sz="2400"/>
              <a:t> used for tasks like image recognition, natural language processing, and more.</a:t>
            </a:r>
            <a:endParaRPr lang="en-GB" sz="2400"/>
          </a:p>
          <a:p>
            <a:r>
              <a:rPr lang="en-GB" sz="2400"/>
              <a:t>In contrast to other ML approaches, DL is a ‘black box’ </a:t>
            </a:r>
          </a:p>
          <a:p>
            <a:r>
              <a:rPr lang="en-GB" sz="2400"/>
              <a:t>the network determines the relative importance of combinations of features through an iterative process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3881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Introduction to image data</a:t>
            </a:r>
            <a:endParaRPr b="1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1D7B26-79CC-7447-E882-960BDF1E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844" y="1693350"/>
            <a:ext cx="2002771" cy="20027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989B2C4-8E8D-4C79-D754-18D2EBF16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848" y="1690687"/>
            <a:ext cx="2002770" cy="20027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722B1F-EFD1-21A6-5B8F-F935A95DA4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84497" y="4291430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C27D97B-6403-50AA-49FA-A2123FB152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83112" y="4291432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D85122-A84C-2D41-FDDE-AECEB34E82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63459" y="4291431"/>
            <a:ext cx="2002771" cy="2002771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99BDC9-3FF6-5B1B-A641-3FE394911EB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94615" y="4291431"/>
            <a:ext cx="2002770" cy="20027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7955A05-583A-DC51-8084-23B3B609F6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51059" y="4291431"/>
            <a:ext cx="2002770" cy="20027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30A5564-9987-7848-09AA-36BFD0A839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07503" y="4291431"/>
            <a:ext cx="2002770" cy="2002770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E1EB8228-CD43-F81C-F630-1B964F7B4BC8}"/>
              </a:ext>
            </a:extLst>
          </p:cNvPr>
          <p:cNvSpPr/>
          <p:nvPr/>
        </p:nvSpPr>
        <p:spPr>
          <a:xfrm>
            <a:off x="5432612" y="2566569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5DF2D318-CFB1-5BA2-DC61-7A1CB394BD49}"/>
              </a:ext>
            </a:extLst>
          </p:cNvPr>
          <p:cNvSpPr/>
          <p:nvPr/>
        </p:nvSpPr>
        <p:spPr>
          <a:xfrm>
            <a:off x="4382411" y="5153864"/>
            <a:ext cx="663388" cy="26627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C04CA-A606-6AE8-37D7-BB16AD097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DC62-84BB-ABB2-32F6-8048996C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Practical – understanding image data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8498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8052-EB5C-3593-7FB8-C7E95A6C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28F-DE02-AD72-992B-4126DF61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What is a </a:t>
            </a:r>
            <a:r>
              <a:rPr lang="en-GB" b="1"/>
              <a:t>'</a:t>
            </a:r>
            <a:r>
              <a:rPr b="1"/>
              <a:t>Neuron</a:t>
            </a:r>
            <a:r>
              <a:rPr lang="en-GB" b="1"/>
              <a:t>'</a:t>
            </a:r>
            <a:r>
              <a:rPr b="1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4AB3-0EED-5770-AC70-44FAD377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neuron in a neural network is a mathematical function </a:t>
            </a:r>
            <a:endParaRPr lang="en-GB" sz="2400"/>
          </a:p>
          <a:p>
            <a:r>
              <a:rPr lang="en-GB" sz="2400"/>
              <a:t>T</a:t>
            </a:r>
            <a:r>
              <a:rPr sz="2400" err="1"/>
              <a:t>akes</a:t>
            </a:r>
            <a:r>
              <a:rPr sz="2400"/>
              <a:t> inputs, applies weights and biases, and outputs an activation. </a:t>
            </a:r>
            <a:endParaRPr lang="en-GB" sz="2400"/>
          </a:p>
          <a:p>
            <a:r>
              <a:rPr sz="2400"/>
              <a:t>Inspired by biological neurons, though </a:t>
            </a:r>
            <a:r>
              <a:rPr sz="2400" i="1"/>
              <a:t>greatly</a:t>
            </a:r>
            <a:r>
              <a:rPr sz="2400"/>
              <a:t> simplified.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14D69-AB30-E758-0113-78629CBAA811}"/>
              </a:ext>
            </a:extLst>
          </p:cNvPr>
          <p:cNvSpPr txBox="1"/>
          <p:nvPr/>
        </p:nvSpPr>
        <p:spPr>
          <a:xfrm>
            <a:off x="4035632" y="3749633"/>
            <a:ext cx="4120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y = </a:t>
            </a:r>
            <a:r>
              <a:rPr lang="en-US" sz="4000" i="1" err="1"/>
              <a:t>w</a:t>
            </a:r>
            <a:r>
              <a:rPr lang="en-US" sz="4000" err="1"/>
              <a:t>x</a:t>
            </a:r>
            <a:r>
              <a:rPr lang="en-US" sz="4000"/>
              <a:t> + </a:t>
            </a:r>
            <a:r>
              <a:rPr lang="en-US" sz="4000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7433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How Does a Neural Network 'Learn'?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Neural networks learn through a process of forward and backpropagation:</a:t>
            </a:r>
            <a:endParaRPr lang="en-GB" sz="2400"/>
          </a:p>
          <a:p>
            <a:pPr lvl="1"/>
            <a:r>
              <a:t>Forward propagation calculates the output based on inputs and weights.</a:t>
            </a:r>
            <a:endParaRPr lang="en-GB"/>
          </a:p>
          <a:p>
            <a:pPr lvl="1"/>
            <a:r>
              <a:t>Backpropagation adjusts weights based on the error in output, reducing the error over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/>
              <a:t>What is a Convolutional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/>
              <a:t>A CNN is a type of neural network designed specifically for image processing tasks. </a:t>
            </a:r>
            <a:endParaRPr lang="en-GB" sz="2400"/>
          </a:p>
          <a:p>
            <a:r>
              <a:rPr lang="en-GB" sz="2400"/>
              <a:t>U</a:t>
            </a:r>
            <a:r>
              <a:rPr sz="2400" err="1"/>
              <a:t>ses</a:t>
            </a:r>
            <a:r>
              <a:rPr sz="2400"/>
              <a:t> convolutional layers to detect spatial features and hierarchies in data.</a:t>
            </a:r>
          </a:p>
        </p:txBody>
      </p:sp>
      <p:pic>
        <p:nvPicPr>
          <p:cNvPr id="1026" name="Picture 2" descr="figure 2">
            <a:extLst>
              <a:ext uri="{FF2B5EF4-FFF2-40B4-BE49-F238E27FC236}">
                <a16:creationId xmlns:a16="http://schemas.microsoft.com/office/drawing/2014/main" id="{D857B268-9D04-C7A9-4A47-D98C481A9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" y="3277627"/>
            <a:ext cx="7568539" cy="32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CB0226-241F-F9D2-4AC3-C9BD3B94F1FA}"/>
              </a:ext>
            </a:extLst>
          </p:cNvPr>
          <p:cNvSpPr txBox="1"/>
          <p:nvPr/>
        </p:nvSpPr>
        <p:spPr>
          <a:xfrm>
            <a:off x="7135906" y="5988734"/>
            <a:ext cx="484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LeCun et al., Nature 2015</a:t>
            </a:r>
          </a:p>
          <a:p>
            <a:r>
              <a:rPr lang="en-US">
                <a:hlinkClick r:id="rId3"/>
              </a:rPr>
              <a:t>https://www.nature.com/articles/nature14539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2757-E0D9-2902-EDAE-8F8C08E5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4B92-D272-5565-08C6-B833AAE0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Convolutional Neural Network</a:t>
            </a:r>
            <a:endParaRPr b="1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03C023B-2F13-90D3-D322-21DDE8C9C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002" y="1248733"/>
            <a:ext cx="9633995" cy="51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C21FFA-4D56-39D7-EC33-670557BA2D28}"/>
              </a:ext>
            </a:extLst>
          </p:cNvPr>
          <p:cNvSpPr txBox="1"/>
          <p:nvPr/>
        </p:nvSpPr>
        <p:spPr>
          <a:xfrm>
            <a:off x="5654233" y="6208385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http://medium.com/@alejandro.itoaramendia/convolutional-neural-networks-cnns-a-complete-guide-a803534a1930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333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613</Words>
  <Application>Microsoft Macintosh PowerPoint</Application>
  <PresentationFormat>Widescreen</PresentationFormat>
  <Paragraphs>76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30/04/2025</vt:lpstr>
      <vt:lpstr>Overview</vt:lpstr>
      <vt:lpstr>Introduction to Deep Learning</vt:lpstr>
      <vt:lpstr>Introduction to image data</vt:lpstr>
      <vt:lpstr>Practical – understanding image data</vt:lpstr>
      <vt:lpstr>What is a 'Neuron'?</vt:lpstr>
      <vt:lpstr>How Does a Neural Network 'Learn'?</vt:lpstr>
      <vt:lpstr>What is a Convolutional Neural Network?</vt:lpstr>
      <vt:lpstr>Convolutional Neural Network</vt:lpstr>
      <vt:lpstr>Forward pass and backpropagation</vt:lpstr>
      <vt:lpstr>A kernel or filter</vt:lpstr>
      <vt:lpstr>Practical – understanding a kernel</vt:lpstr>
      <vt:lpstr>Initialisation with random kernels</vt:lpstr>
      <vt:lpstr>Pooling</vt:lpstr>
      <vt:lpstr>Loss calculation</vt:lpstr>
      <vt:lpstr>Some terms</vt:lpstr>
      <vt:lpstr>What are Hyperparameters?</vt:lpstr>
      <vt:lpstr>Practical – Building a CNN</vt:lpstr>
      <vt:lpstr>How Can You Use Pre-trained Models?</vt:lpstr>
      <vt:lpstr>How Can You Use Pre-trained Models?</vt:lpstr>
      <vt:lpstr>Practical – using a pre-trained network</vt:lpstr>
      <vt:lpstr>Transformer Models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 Rao</dc:creator>
  <cp:lastModifiedBy>Irina Chelysheva</cp:lastModifiedBy>
  <cp:revision>21</cp:revision>
  <dcterms:created xsi:type="dcterms:W3CDTF">2024-11-03T20:59:20Z</dcterms:created>
  <dcterms:modified xsi:type="dcterms:W3CDTF">2025-04-27T20:09:22Z</dcterms:modified>
</cp:coreProperties>
</file>