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30"/>
  </p:notesMasterIdLst>
  <p:sldIdLst>
    <p:sldId id="276" r:id="rId7"/>
    <p:sldId id="256" r:id="rId8"/>
    <p:sldId id="257" r:id="rId9"/>
    <p:sldId id="258" r:id="rId10"/>
    <p:sldId id="277" r:id="rId11"/>
    <p:sldId id="325" r:id="rId12"/>
    <p:sldId id="326" r:id="rId13"/>
    <p:sldId id="328" r:id="rId14"/>
    <p:sldId id="329" r:id="rId15"/>
    <p:sldId id="331" r:id="rId16"/>
    <p:sldId id="335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7"/>
  </p:normalViewPr>
  <p:slideViewPr>
    <p:cSldViewPr snapToGrid="0">
      <p:cViewPr varScale="1">
        <p:scale>
          <a:sx n="115" d="100"/>
          <a:sy n="115" d="100"/>
        </p:scale>
        <p:origin x="1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8271-110E-284E-BDF5-E46245F1FF69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5A477-73EB-304B-894B-0CAB0501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9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Boolean expression is an expression used in programming that produces a Boolean value when evaluated, being Boolean values 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8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Boolean expression is an expression used in programming that produces a Boolean value when evaluated, being Boolean values 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Boolean expression is an expression used in programming that produces a Boolean value when evaluated, being Boolean values 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4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7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75F0-29C9-3767-1FF2-5BDFF96B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FCDD-2FCE-8C83-0677-E0CC3CAE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2543-AE5C-AA4E-A9D5-30F1C4B8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09E-A8CC-7D4A-9558-F93678A4FBA3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146A-9B6E-C53F-A782-90CAA7DE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B7408-6118-2A5C-328E-FD201BDA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015-1815-314E-88F7-9DF68C79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329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2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10:00am, please ask if you have any questions </a:t>
            </a:r>
            <a:r>
              <a:rPr lang="en-GB"/>
              <a:t>about what we learnt so far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s-E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Bea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2025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A7169887-3B25-DBB9-618C-7B81B2642561}"/>
              </a:ext>
            </a:extLst>
          </p:cNvPr>
          <p:cNvSpPr txBox="1"/>
          <p:nvPr/>
        </p:nvSpPr>
        <p:spPr>
          <a:xfrm>
            <a:off x="670669" y="1720840"/>
            <a:ext cx="58368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genes = c(“PI3K”, “FOXO”, “VLDL”, ”LIPC”)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genes)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2CC4E6DF-D08B-5DFB-DEE2-2AB864F40581}"/>
              </a:ext>
            </a:extLst>
          </p:cNvPr>
          <p:cNvSpPr/>
          <p:nvPr/>
        </p:nvSpPr>
        <p:spPr>
          <a:xfrm>
            <a:off x="383628" y="146984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>
              <a:rPr dirty="0"/>
            </a:b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9545D-4B00-9F0C-835A-F1680508871C}"/>
              </a:ext>
            </a:extLst>
          </p:cNvPr>
          <p:cNvSpPr txBox="1"/>
          <p:nvPr/>
        </p:nvSpPr>
        <p:spPr>
          <a:xfrm>
            <a:off x="670669" y="4029643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"PI3K”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"FOXO"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"VLDL"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"LIPC"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B936217C-F26F-743B-D072-558F7A1703C5}"/>
              </a:ext>
            </a:extLst>
          </p:cNvPr>
          <p:cNvSpPr/>
          <p:nvPr/>
        </p:nvSpPr>
        <p:spPr>
          <a:xfrm>
            <a:off x="6073515" y="3811253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item reached?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DA7FA0-BA09-BBDA-56E7-EA4391FA84E3}"/>
              </a:ext>
            </a:extLst>
          </p:cNvPr>
          <p:cNvCxnSpPr/>
          <p:nvPr/>
        </p:nvCxnSpPr>
        <p:spPr>
          <a:xfrm>
            <a:off x="7035067" y="1320648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9A54FD-B0B1-3F51-8573-8177C74B81C7}"/>
              </a:ext>
            </a:extLst>
          </p:cNvPr>
          <p:cNvSpPr txBox="1"/>
          <p:nvPr/>
        </p:nvSpPr>
        <p:spPr>
          <a:xfrm>
            <a:off x="7192902" y="1496822"/>
            <a:ext cx="109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each item in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EF2B7-E56C-321B-2D51-2DB620FFB550}"/>
              </a:ext>
            </a:extLst>
          </p:cNvPr>
          <p:cNvSpPr txBox="1"/>
          <p:nvPr/>
        </p:nvSpPr>
        <p:spPr>
          <a:xfrm>
            <a:off x="7723321" y="4742307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F7AEC-ABBF-AFD0-BC14-D92703722F79}"/>
              </a:ext>
            </a:extLst>
          </p:cNvPr>
          <p:cNvSpPr txBox="1"/>
          <p:nvPr/>
        </p:nvSpPr>
        <p:spPr>
          <a:xfrm>
            <a:off x="8030485" y="596141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3F2D23FC-3829-0262-D3BD-B04A2CDD230C}"/>
              </a:ext>
            </a:extLst>
          </p:cNvPr>
          <p:cNvSpPr/>
          <p:nvPr/>
        </p:nvSpPr>
        <p:spPr>
          <a:xfrm>
            <a:off x="6304353" y="2327819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F179DF-F33D-4D50-E6A8-B54808628C4C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7021583" y="2912787"/>
            <a:ext cx="0" cy="89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D88A972-1932-A145-C665-AD196DAA1443}"/>
              </a:ext>
            </a:extLst>
          </p:cNvPr>
          <p:cNvCxnSpPr>
            <a:cxnSpLocks/>
            <a:stCxn id="2" idx="1"/>
            <a:endCxn id="10" idx="1"/>
          </p:cNvCxnSpPr>
          <p:nvPr/>
        </p:nvCxnSpPr>
        <p:spPr>
          <a:xfrm rot="10800000" flipH="1">
            <a:off x="6073515" y="2620303"/>
            <a:ext cx="230838" cy="2122004"/>
          </a:xfrm>
          <a:prstGeom prst="bentConnector3">
            <a:avLst>
              <a:gd name="adj1" fmla="val -990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C937008-D69B-1B09-03AD-4464BB12485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969651" y="4742307"/>
            <a:ext cx="740484" cy="1219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AC2379-0C50-330B-C741-1794A662275C}"/>
              </a:ext>
            </a:extLst>
          </p:cNvPr>
          <p:cNvSpPr txBox="1"/>
          <p:nvPr/>
        </p:nvSpPr>
        <p:spPr>
          <a:xfrm>
            <a:off x="5351778" y="4742307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3162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83628" y="146984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>
              <a:rPr dirty="0"/>
            </a:b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1038738" y="2895233"/>
            <a:ext cx="4570560" cy="11988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while (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test_expression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GB" spc="-1" dirty="0"/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{</a:t>
            </a:r>
            <a:endParaRPr lang="en-GB" spc="-1" dirty="0"/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statement</a:t>
            </a:r>
            <a:endParaRPr lang="en-GB" spc="-1" dirty="0"/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GB" spc="-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50167-09E6-A2D3-EE6E-D7B069C8F00E}"/>
              </a:ext>
            </a:extLst>
          </p:cNvPr>
          <p:cNvSpPr txBox="1"/>
          <p:nvPr/>
        </p:nvSpPr>
        <p:spPr>
          <a:xfrm>
            <a:off x="519839" y="1520710"/>
            <a:ext cx="57338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Used to </a:t>
            </a:r>
            <a:r>
              <a:rPr lang="en-US" dirty="0">
                <a:ea typeface="Yu Gothic" panose="020B0400000000000000" pitchFamily="34" charset="-128"/>
                <a:cs typeface="Courier New" panose="02070309020205020404" pitchFamily="49" charset="0"/>
              </a:rPr>
              <a:t>iterate indefinitely as long as certain logical condition is TRUE.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Syntax: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A67690A3-5522-8B46-CB49-B7689F6FE601}"/>
              </a:ext>
            </a:extLst>
          </p:cNvPr>
          <p:cNvSpPr/>
          <p:nvPr/>
        </p:nvSpPr>
        <p:spPr>
          <a:xfrm>
            <a:off x="792179" y="4944256"/>
            <a:ext cx="457056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 6)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print(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i+1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1AAF0-1B4E-37AA-3D6B-00704F9A58EE}"/>
              </a:ext>
            </a:extLst>
          </p:cNvPr>
          <p:cNvSpPr txBox="1"/>
          <p:nvPr/>
        </p:nvSpPr>
        <p:spPr>
          <a:xfrm>
            <a:off x="4750615" y="4874247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1</a:t>
            </a:r>
          </a:p>
          <a:p>
            <a:r>
              <a:rPr lang="en-US" dirty="0"/>
              <a:t>[1] 2</a:t>
            </a:r>
          </a:p>
          <a:p>
            <a:r>
              <a:rPr lang="en-US" dirty="0"/>
              <a:t>[1] 3</a:t>
            </a:r>
          </a:p>
          <a:p>
            <a:r>
              <a:rPr lang="en-US" dirty="0"/>
              <a:t>[1] 4</a:t>
            </a:r>
          </a:p>
          <a:p>
            <a:r>
              <a:rPr lang="en-US" dirty="0"/>
              <a:t>[1] 5</a:t>
            </a:r>
          </a:p>
        </p:txBody>
      </p:sp>
      <p:sp>
        <p:nvSpPr>
          <p:cNvPr id="4" name="Decision 3">
            <a:extLst>
              <a:ext uri="{FF2B5EF4-FFF2-40B4-BE49-F238E27FC236}">
                <a16:creationId xmlns:a16="http://schemas.microsoft.com/office/drawing/2014/main" id="{68E2E5EB-6E66-911E-B75E-C3FB22B72FB3}"/>
              </a:ext>
            </a:extLst>
          </p:cNvPr>
          <p:cNvSpPr/>
          <p:nvPr/>
        </p:nvSpPr>
        <p:spPr>
          <a:xfrm>
            <a:off x="6179032" y="1827360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condition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7DFF45-B9C3-541F-8568-B1514E33567D}"/>
              </a:ext>
            </a:extLst>
          </p:cNvPr>
          <p:cNvCxnSpPr/>
          <p:nvPr/>
        </p:nvCxnSpPr>
        <p:spPr>
          <a:xfrm>
            <a:off x="7130069" y="833760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35FAF4-934F-3C07-CF8D-7540DC6768D1}"/>
              </a:ext>
            </a:extLst>
          </p:cNvPr>
          <p:cNvSpPr txBox="1"/>
          <p:nvPr/>
        </p:nvSpPr>
        <p:spPr>
          <a:xfrm>
            <a:off x="7287904" y="1009934"/>
            <a:ext cx="1091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while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8802F-141F-3106-2E33-DE12988797F8}"/>
              </a:ext>
            </a:extLst>
          </p:cNvPr>
          <p:cNvSpPr txBox="1"/>
          <p:nvPr/>
        </p:nvSpPr>
        <p:spPr>
          <a:xfrm>
            <a:off x="7833814" y="240084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2AC34-C9F1-37F8-557F-A24AD986830A}"/>
              </a:ext>
            </a:extLst>
          </p:cNvPr>
          <p:cNvSpPr txBox="1"/>
          <p:nvPr/>
        </p:nvSpPr>
        <p:spPr>
          <a:xfrm>
            <a:off x="7713316" y="5558990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97F6CA4-656D-ABBA-8F97-A251CB87D9E9}"/>
              </a:ext>
            </a:extLst>
          </p:cNvPr>
          <p:cNvSpPr/>
          <p:nvPr/>
        </p:nvSpPr>
        <p:spPr>
          <a:xfrm>
            <a:off x="6413002" y="4696716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FCA83E-BE9E-4299-6A66-F098CC815289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7127100" y="3689468"/>
            <a:ext cx="3132" cy="10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CCF6673E-26C6-AFC7-9FD4-8D2F63362131}"/>
              </a:ext>
            </a:extLst>
          </p:cNvPr>
          <p:cNvCxnSpPr>
            <a:stCxn id="11" idx="1"/>
            <a:endCxn id="4" idx="1"/>
          </p:cNvCxnSpPr>
          <p:nvPr/>
        </p:nvCxnSpPr>
        <p:spPr>
          <a:xfrm rot="10800000">
            <a:off x="6179032" y="2758414"/>
            <a:ext cx="233970" cy="2230786"/>
          </a:xfrm>
          <a:prstGeom prst="bentConnector3">
            <a:avLst>
              <a:gd name="adj1" fmla="val 1977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59CC67F-D27D-2F7C-A648-A5FA2E82A06E}"/>
              </a:ext>
            </a:extLst>
          </p:cNvPr>
          <p:cNvCxnSpPr>
            <a:stCxn id="4" idx="3"/>
          </p:cNvCxnSpPr>
          <p:nvPr/>
        </p:nvCxnSpPr>
        <p:spPr>
          <a:xfrm>
            <a:off x="8075168" y="2758414"/>
            <a:ext cx="685129" cy="340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A79A8A-2788-9DFD-381C-D70BB09CE304}"/>
              </a:ext>
            </a:extLst>
          </p:cNvPr>
          <p:cNvSpPr txBox="1"/>
          <p:nvPr/>
        </p:nvSpPr>
        <p:spPr>
          <a:xfrm>
            <a:off x="6872362" y="3942471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157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6" grpId="0"/>
      <p:bldP spid="8" grpId="0"/>
      <p:bldP spid="9" grpId="0"/>
      <p:bldP spid="10" grpId="0"/>
      <p:bldP spid="11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(x==1){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rint(“Let’s move on!”)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s-E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Bea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2025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ibrary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if (!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requireNamespace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quietly = TRUE))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   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::install("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limma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Github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install_github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hadley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Advanced R course for data analysis and visualisation – on MSD skills training every term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 dirty="0">
                <a:latin typeface="Courier New"/>
                <a:ea typeface="DejaVu Sans"/>
              </a:rPr>
              <a:t>if(CONDITION) </a:t>
            </a:r>
            <a:r>
              <a:rPr lang="en-GB" sz="2100" b="1" strike="noStrike" spc="-1" dirty="0">
                <a:latin typeface="Courier New"/>
                <a:ea typeface="DejaVu Sans"/>
              </a:rPr>
              <a:t>{</a:t>
            </a:r>
            <a:endParaRPr lang="en-GB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 dirty="0">
                <a:latin typeface="Courier New"/>
                <a:ea typeface="DejaVu Sans"/>
              </a:rPr>
              <a:t>	Do something</a:t>
            </a:r>
            <a:endParaRPr lang="en-GB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 dirty="0">
                <a:latin typeface="Courier New"/>
                <a:ea typeface="DejaVu Sans"/>
              </a:rPr>
              <a:t>} </a:t>
            </a:r>
            <a:endParaRPr lang="en-GB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 dirty="0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Courier New"/>
                <a:ea typeface="DejaVu Sans"/>
              </a:rPr>
              <a:t>x &lt;- 4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Courier New"/>
                <a:ea typeface="DejaVu Sans"/>
              </a:rPr>
              <a:t>if(x &gt; 0) </a:t>
            </a:r>
            <a:r>
              <a:rPr lang="en-US" sz="2000" b="1" strike="noStrike" spc="-1" dirty="0">
                <a:latin typeface="Courier New"/>
                <a:ea typeface="DejaVu Sans"/>
              </a:rPr>
              <a:t>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Courier New"/>
                <a:ea typeface="DejaVu Sans"/>
              </a:rPr>
              <a:t>print("Positive number")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Courier New"/>
                <a:ea typeface="DejaVu Sans"/>
              </a:rPr>
              <a:t>}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>
              <a:rPr dirty="0"/>
            </a:br>
            <a:r>
              <a:rPr lang="en-US" sz="4400" b="1" strike="noStrike" spc="-1" dirty="0">
                <a:solidFill>
                  <a:schemeClr val="accent3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 dirty="0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 dirty="0">
              <a:latin typeface="Arial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8825748-E5F6-BFE6-D7B4-399713361979}"/>
              </a:ext>
            </a:extLst>
          </p:cNvPr>
          <p:cNvCxnSpPr>
            <a:cxnSpLocks/>
          </p:cNvCxnSpPr>
          <p:nvPr/>
        </p:nvCxnSpPr>
        <p:spPr>
          <a:xfrm>
            <a:off x="5833190" y="2195184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F7852D64-C045-F3F1-1189-49414960C359}"/>
              </a:ext>
            </a:extLst>
          </p:cNvPr>
          <p:cNvSpPr/>
          <p:nvPr/>
        </p:nvSpPr>
        <p:spPr>
          <a:xfrm>
            <a:off x="4828302" y="2657146"/>
            <a:ext cx="2009775" cy="476250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condition</a:t>
            </a:r>
          </a:p>
        </p:txBody>
      </p:sp>
      <p:sp>
        <p:nvSpPr>
          <p:cNvPr id="4" name="Bent Up Arrow 3">
            <a:extLst>
              <a:ext uri="{FF2B5EF4-FFF2-40B4-BE49-F238E27FC236}">
                <a16:creationId xmlns:a16="http://schemas.microsoft.com/office/drawing/2014/main" id="{D2B006DB-9157-D42F-E002-31F51B43C2F6}"/>
              </a:ext>
            </a:extLst>
          </p:cNvPr>
          <p:cNvSpPr/>
          <p:nvPr/>
        </p:nvSpPr>
        <p:spPr>
          <a:xfrm rot="10800000" flipH="1">
            <a:off x="6966665" y="2923845"/>
            <a:ext cx="142867" cy="715953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02AC41-C6EE-5526-A150-BFDF4085BCF0}"/>
              </a:ext>
            </a:extLst>
          </p:cNvPr>
          <p:cNvSpPr/>
          <p:nvPr/>
        </p:nvSpPr>
        <p:spPr>
          <a:xfrm>
            <a:off x="6385632" y="3701295"/>
            <a:ext cx="1447800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A5B526-0951-7E90-B19A-AF47B1E4FFD5}"/>
              </a:ext>
            </a:extLst>
          </p:cNvPr>
          <p:cNvCxnSpPr>
            <a:cxnSpLocks/>
          </p:cNvCxnSpPr>
          <p:nvPr/>
        </p:nvCxnSpPr>
        <p:spPr>
          <a:xfrm>
            <a:off x="5852239" y="3258799"/>
            <a:ext cx="0" cy="1883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ent Up Arrow 6">
            <a:extLst>
              <a:ext uri="{FF2B5EF4-FFF2-40B4-BE49-F238E27FC236}">
                <a16:creationId xmlns:a16="http://schemas.microsoft.com/office/drawing/2014/main" id="{29505ECF-BCDF-AEFC-9364-742304E422E1}"/>
              </a:ext>
            </a:extLst>
          </p:cNvPr>
          <p:cNvSpPr/>
          <p:nvPr/>
        </p:nvSpPr>
        <p:spPr>
          <a:xfrm rot="16200000" flipH="1">
            <a:off x="6478527" y="3681879"/>
            <a:ext cx="147616" cy="1114401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58D75-7D08-2E3F-887D-672128CDCAB0}"/>
              </a:ext>
            </a:extLst>
          </p:cNvPr>
          <p:cNvSpPr txBox="1"/>
          <p:nvPr/>
        </p:nvSpPr>
        <p:spPr>
          <a:xfrm>
            <a:off x="7154858" y="3129489"/>
            <a:ext cx="85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21A18-52C6-5289-8D10-95AE717A9780}"/>
              </a:ext>
            </a:extLst>
          </p:cNvPr>
          <p:cNvSpPr txBox="1"/>
          <p:nvPr/>
        </p:nvSpPr>
        <p:spPr>
          <a:xfrm>
            <a:off x="6137787" y="2214624"/>
            <a:ext cx="561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Nyala" panose="02000504070300020003" pitchFamily="2" charset="0"/>
                <a:cs typeface="KufiStandardGK" pitchFamily="2" charset="-78"/>
              </a:rPr>
              <a:t>?</a:t>
            </a:r>
            <a:endParaRPr lang="en-US" sz="2800" dirty="0">
              <a:latin typeface="Nyala" panose="02000504070300020003" pitchFamily="2" charset="0"/>
              <a:cs typeface="KufiStandardGK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94FCF-B677-BC9D-E8D1-AD869C1EE541}"/>
              </a:ext>
            </a:extLst>
          </p:cNvPr>
          <p:cNvSpPr txBox="1"/>
          <p:nvPr/>
        </p:nvSpPr>
        <p:spPr>
          <a:xfrm>
            <a:off x="3678885" y="2691677"/>
            <a:ext cx="101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&lt;-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2FD3AD-6038-9998-4F45-E25FAECA6361}"/>
              </a:ext>
            </a:extLst>
          </p:cNvPr>
          <p:cNvSpPr txBox="1"/>
          <p:nvPr/>
        </p:nvSpPr>
        <p:spPr>
          <a:xfrm>
            <a:off x="4525338" y="5120864"/>
            <a:ext cx="2939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Positive number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3B528-0E11-CC43-3578-70A1428A650B}"/>
              </a:ext>
            </a:extLst>
          </p:cNvPr>
          <p:cNvSpPr/>
          <p:nvPr/>
        </p:nvSpPr>
        <p:spPr>
          <a:xfrm>
            <a:off x="6066656" y="3654254"/>
            <a:ext cx="3077344" cy="450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print(“Positive number”)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/>
      <p:bldP spid="9" grpId="0"/>
      <p:bldP spid="10" grpId="0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16DE73-25F0-81B8-DA63-B28A9A95AEFA}"/>
              </a:ext>
            </a:extLst>
          </p:cNvPr>
          <p:cNvSpPr/>
          <p:nvPr/>
        </p:nvSpPr>
        <p:spPr>
          <a:xfrm>
            <a:off x="628651" y="2728416"/>
            <a:ext cx="8216027" cy="811465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12BD51-56C9-474B-0647-0F5ACF3716D7}"/>
              </a:ext>
            </a:extLst>
          </p:cNvPr>
          <p:cNvSpPr/>
          <p:nvPr/>
        </p:nvSpPr>
        <p:spPr>
          <a:xfrm>
            <a:off x="628651" y="2175296"/>
            <a:ext cx="8216033" cy="539638"/>
          </a:xfrm>
          <a:prstGeom prst="rect">
            <a:avLst/>
          </a:prstGeom>
          <a:solidFill>
            <a:schemeClr val="accent3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highlight>
                <a:srgbClr val="0080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13976-6DAB-4116-82E7-37C962B0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31" y="2058736"/>
            <a:ext cx="8054866" cy="33647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150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(condition)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			</a:t>
            </a:r>
            <a:r>
              <a:rPr lang="en-US" sz="1500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if condition is true, this happens (TRUE branch)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do something else 	   			</a:t>
            </a:r>
            <a:r>
              <a:rPr lang="en-US" sz="1500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if condition is false, this happens (FALSE branch)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&lt;- 4 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(x &gt; 0)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print(“Positive number”)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}else{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print(“Negative number”)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37B66B-7851-08DF-582D-6E795964AD96}"/>
              </a:ext>
            </a:extLst>
          </p:cNvPr>
          <p:cNvCxnSpPr>
            <a:cxnSpLocks/>
          </p:cNvCxnSpPr>
          <p:nvPr/>
        </p:nvCxnSpPr>
        <p:spPr>
          <a:xfrm>
            <a:off x="6443663" y="3704034"/>
            <a:ext cx="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6BDA872C-47AC-BAEA-33EE-12723AC735EC}"/>
              </a:ext>
            </a:extLst>
          </p:cNvPr>
          <p:cNvSpPr/>
          <p:nvPr/>
        </p:nvSpPr>
        <p:spPr>
          <a:xfrm>
            <a:off x="5689997" y="4050505"/>
            <a:ext cx="1507331" cy="357188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condition</a:t>
            </a:r>
            <a:endParaRPr lang="en-US" sz="1200" dirty="0"/>
          </a:p>
        </p:txBody>
      </p:sp>
      <p:sp>
        <p:nvSpPr>
          <p:cNvPr id="13" name="Bent Up Arrow 12">
            <a:extLst>
              <a:ext uri="{FF2B5EF4-FFF2-40B4-BE49-F238E27FC236}">
                <a16:creationId xmlns:a16="http://schemas.microsoft.com/office/drawing/2014/main" id="{36F554AE-5E74-BF0C-01F7-95752B8D0575}"/>
              </a:ext>
            </a:extLst>
          </p:cNvPr>
          <p:cNvSpPr/>
          <p:nvPr/>
        </p:nvSpPr>
        <p:spPr>
          <a:xfrm rot="10800000" flipH="1">
            <a:off x="7293769" y="4250530"/>
            <a:ext cx="107153" cy="48220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BE1425-D17B-3907-C7C6-4DD1CBB67A82}"/>
              </a:ext>
            </a:extLst>
          </p:cNvPr>
          <p:cNvSpPr/>
          <p:nvPr/>
        </p:nvSpPr>
        <p:spPr>
          <a:xfrm>
            <a:off x="6750844" y="4787495"/>
            <a:ext cx="1085850" cy="300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statement 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8140B-6F69-D447-150A-BA2522DAB661}"/>
              </a:ext>
            </a:extLst>
          </p:cNvPr>
          <p:cNvCxnSpPr>
            <a:cxnSpLocks/>
          </p:cNvCxnSpPr>
          <p:nvPr/>
        </p:nvCxnSpPr>
        <p:spPr>
          <a:xfrm>
            <a:off x="6457949" y="4501746"/>
            <a:ext cx="0" cy="14126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ent Up Arrow 16">
            <a:extLst>
              <a:ext uri="{FF2B5EF4-FFF2-40B4-BE49-F238E27FC236}">
                <a16:creationId xmlns:a16="http://schemas.microsoft.com/office/drawing/2014/main" id="{BD1A03BD-F221-A08F-E8C1-F1944D3B2E1D}"/>
              </a:ext>
            </a:extLst>
          </p:cNvPr>
          <p:cNvSpPr/>
          <p:nvPr/>
        </p:nvSpPr>
        <p:spPr>
          <a:xfrm rot="16200000" flipH="1">
            <a:off x="6927665" y="4819056"/>
            <a:ext cx="110712" cy="835801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Bent Up Arrow 17">
            <a:extLst>
              <a:ext uri="{FF2B5EF4-FFF2-40B4-BE49-F238E27FC236}">
                <a16:creationId xmlns:a16="http://schemas.microsoft.com/office/drawing/2014/main" id="{5A688E33-7708-F3C4-1018-5AE84DE51681}"/>
              </a:ext>
            </a:extLst>
          </p:cNvPr>
          <p:cNvSpPr/>
          <p:nvPr/>
        </p:nvSpPr>
        <p:spPr>
          <a:xfrm rot="10800000">
            <a:off x="5492816" y="4275533"/>
            <a:ext cx="84295" cy="48220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059D3-2151-D036-6EC5-21D0BD8AEF26}"/>
              </a:ext>
            </a:extLst>
          </p:cNvPr>
          <p:cNvSpPr/>
          <p:nvPr/>
        </p:nvSpPr>
        <p:spPr>
          <a:xfrm>
            <a:off x="4992038" y="4798813"/>
            <a:ext cx="1085850" cy="300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statement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33DBB3-07FA-015F-23EB-8327ED14ED4A}"/>
              </a:ext>
            </a:extLst>
          </p:cNvPr>
          <p:cNvSpPr txBox="1"/>
          <p:nvPr/>
        </p:nvSpPr>
        <p:spPr>
          <a:xfrm>
            <a:off x="4789593" y="4296803"/>
            <a:ext cx="7233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594C0B-EB05-D736-EF70-52DB0A8A4BCA}"/>
              </a:ext>
            </a:extLst>
          </p:cNvPr>
          <p:cNvSpPr txBox="1"/>
          <p:nvPr/>
        </p:nvSpPr>
        <p:spPr>
          <a:xfrm>
            <a:off x="7400922" y="4323898"/>
            <a:ext cx="6559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4" name="Bent Up Arrow 23">
            <a:extLst>
              <a:ext uri="{FF2B5EF4-FFF2-40B4-BE49-F238E27FC236}">
                <a16:creationId xmlns:a16="http://schemas.microsoft.com/office/drawing/2014/main" id="{E5A1C96B-C5F1-BE14-CE24-21A205F8B961}"/>
              </a:ext>
            </a:extLst>
          </p:cNvPr>
          <p:cNvSpPr/>
          <p:nvPr/>
        </p:nvSpPr>
        <p:spPr>
          <a:xfrm rot="16200000" flipH="1" flipV="1">
            <a:off x="5865497" y="4808437"/>
            <a:ext cx="113093" cy="857468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761792-19BF-CB0B-7197-59AEDF625B7B}"/>
              </a:ext>
            </a:extLst>
          </p:cNvPr>
          <p:cNvSpPr txBox="1"/>
          <p:nvPr/>
        </p:nvSpPr>
        <p:spPr>
          <a:xfrm>
            <a:off x="6727422" y="3706000"/>
            <a:ext cx="4667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Nyala" panose="02000504070300020003" pitchFamily="2" charset="0"/>
                <a:cs typeface="KufiStandardGK" pitchFamily="2" charset="-78"/>
              </a:rPr>
              <a:t>?</a:t>
            </a:r>
            <a:endParaRPr lang="en-US" sz="2100" dirty="0">
              <a:latin typeface="Nyala" panose="02000504070300020003" pitchFamily="2" charset="0"/>
              <a:cs typeface="KufiStandardGK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F9F4C-1A7F-8F00-4110-CDD729B76071}"/>
              </a:ext>
            </a:extLst>
          </p:cNvPr>
          <p:cNvSpPr txBox="1"/>
          <p:nvPr/>
        </p:nvSpPr>
        <p:spPr>
          <a:xfrm>
            <a:off x="7011473" y="3840877"/>
            <a:ext cx="935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</a:t>
            </a:r>
            <a:r>
              <a:rPr lang="en-US" sz="1400" spc="-1" dirty="0">
                <a:solidFill>
                  <a:srgbClr val="000000"/>
                </a:solidFill>
                <a:latin typeface="Courier New"/>
              </a:rPr>
              <a:t>&lt;- 4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00932-68EC-B727-CA93-69E7DE268DC7}"/>
              </a:ext>
            </a:extLst>
          </p:cNvPr>
          <p:cNvSpPr/>
          <p:nvPr/>
        </p:nvSpPr>
        <p:spPr>
          <a:xfrm>
            <a:off x="6616954" y="4752198"/>
            <a:ext cx="2279576" cy="3380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print(“Positive number”)</a:t>
            </a:r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769E39-8BB9-D0C6-E869-AA28EC1E460C}"/>
              </a:ext>
            </a:extLst>
          </p:cNvPr>
          <p:cNvSpPr/>
          <p:nvPr/>
        </p:nvSpPr>
        <p:spPr>
          <a:xfrm>
            <a:off x="4073063" y="4778813"/>
            <a:ext cx="2279576" cy="3380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print(“Negative number”)</a:t>
            </a:r>
            <a:endParaRPr lang="en-US" sz="9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D42903-DE4B-307D-8BA4-0892040FAA25}"/>
              </a:ext>
            </a:extLst>
          </p:cNvPr>
          <p:cNvSpPr/>
          <p:nvPr/>
        </p:nvSpPr>
        <p:spPr>
          <a:xfrm>
            <a:off x="3949735" y="3741089"/>
            <a:ext cx="2428679" cy="2210336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3854D-42CF-A8D0-8D07-B47BDA8391BF}"/>
              </a:ext>
            </a:extLst>
          </p:cNvPr>
          <p:cNvSpPr txBox="1"/>
          <p:nvPr/>
        </p:nvSpPr>
        <p:spPr>
          <a:xfrm>
            <a:off x="3929854" y="5658774"/>
            <a:ext cx="24353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else block (FALSE BRANCH)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6EEF74-D198-80A3-5480-9C7620CE1C98}"/>
              </a:ext>
            </a:extLst>
          </p:cNvPr>
          <p:cNvSpPr/>
          <p:nvPr/>
        </p:nvSpPr>
        <p:spPr>
          <a:xfrm>
            <a:off x="6493372" y="3708435"/>
            <a:ext cx="2428679" cy="2210336"/>
          </a:xfrm>
          <a:prstGeom prst="rect">
            <a:avLst/>
          </a:prstGeom>
          <a:solidFill>
            <a:schemeClr val="accent3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666649-0B59-D037-DDE5-D26623F7A419}"/>
              </a:ext>
            </a:extLst>
          </p:cNvPr>
          <p:cNvSpPr txBox="1"/>
          <p:nvPr/>
        </p:nvSpPr>
        <p:spPr>
          <a:xfrm>
            <a:off x="6953371" y="5636379"/>
            <a:ext cx="2146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If block (TRUE BRANCH)</a:t>
            </a:r>
          </a:p>
        </p:txBody>
      </p:sp>
      <p:sp>
        <p:nvSpPr>
          <p:cNvPr id="27" name="CustomShape 1">
            <a:extLst>
              <a:ext uri="{FF2B5EF4-FFF2-40B4-BE49-F238E27FC236}">
                <a16:creationId xmlns:a16="http://schemas.microsoft.com/office/drawing/2014/main" id="{A13CA824-935D-261E-C70E-21F81B6E5D90}"/>
              </a:ext>
            </a:extLst>
          </p:cNvPr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>
              <a:rPr dirty="0"/>
            </a:br>
            <a:r>
              <a:rPr lang="en-US" sz="4400" b="1" strike="noStrike" spc="-1" dirty="0">
                <a:solidFill>
                  <a:schemeClr val="accent3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else</a:t>
            </a:r>
            <a:r>
              <a:rPr lang="en-US" sz="4400" b="1" strike="noStrike" spc="-1" dirty="0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738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1" grpId="0"/>
      <p:bldP spid="22" grpId="0"/>
      <p:bldP spid="24" grpId="0" animBg="1"/>
      <p:bldP spid="3" grpId="0"/>
      <p:bldP spid="3" grpId="1"/>
      <p:bldP spid="3" grpId="2"/>
      <p:bldP spid="3" grpId="3"/>
      <p:bldP spid="8" grpId="0"/>
      <p:bldP spid="8" grpId="1"/>
      <p:bldP spid="9" grpId="0" animBg="1"/>
      <p:bldP spid="9" grpId="1" animBg="1"/>
      <p:bldP spid="11" grpId="0" animBg="1"/>
      <p:bldP spid="11" grpId="1" animBg="1"/>
      <p:bldP spid="16" grpId="0" animBg="1"/>
      <p:bldP spid="23" grpId="0"/>
      <p:bldP spid="25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25C7B1-3362-A6D8-1C0A-2CCAFB6D0789}"/>
              </a:ext>
            </a:extLst>
          </p:cNvPr>
          <p:cNvSpPr/>
          <p:nvPr/>
        </p:nvSpPr>
        <p:spPr>
          <a:xfrm>
            <a:off x="603003" y="3329747"/>
            <a:ext cx="8282339" cy="861400"/>
          </a:xfrm>
          <a:prstGeom prst="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6D7813-CD3C-5ABC-EF63-25C54BF65E41}"/>
              </a:ext>
            </a:extLst>
          </p:cNvPr>
          <p:cNvSpPr/>
          <p:nvPr/>
        </p:nvSpPr>
        <p:spPr>
          <a:xfrm>
            <a:off x="610857" y="2702208"/>
            <a:ext cx="8274485" cy="636336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8B4D8-2535-BA77-85D7-EAD54DF9F978}"/>
              </a:ext>
            </a:extLst>
          </p:cNvPr>
          <p:cNvSpPr/>
          <p:nvPr/>
        </p:nvSpPr>
        <p:spPr>
          <a:xfrm>
            <a:off x="613513" y="2061082"/>
            <a:ext cx="8274485" cy="636336"/>
          </a:xfrm>
          <a:prstGeom prst="rect">
            <a:avLst/>
          </a:prstGeom>
          <a:solidFill>
            <a:schemeClr val="accent3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F660B-975C-EF06-151E-9C027A7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407" y="570311"/>
            <a:ext cx="8229240" cy="1144800"/>
          </a:xfrm>
        </p:spPr>
        <p:txBody>
          <a:bodyPr/>
          <a:lstStyle/>
          <a:p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>
              <a:rPr lang="en-US" dirty="0"/>
            </a:br>
            <a:r>
              <a:rPr lang="en-US" sz="4400" b="1" strike="noStrike" spc="-1" dirty="0">
                <a:solidFill>
                  <a:schemeClr val="accent3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 dirty="0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br>
              <a:rPr lang="en-US" sz="4400" b="0" strike="noStrike" spc="-1" dirty="0">
                <a:latin typeface="Arial"/>
              </a:rPr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13976-6DAB-4116-82E7-37C962B0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077" y="1552618"/>
            <a:ext cx="7886700" cy="27199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(condition A is TRUE)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(statement A)		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if (condition B is TRUE)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B)	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C)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40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0AF4F-66A8-F3AD-D427-3C05A794B4A8}"/>
              </a:ext>
            </a:extLst>
          </p:cNvPr>
          <p:cNvSpPr txBox="1"/>
          <p:nvPr/>
        </p:nvSpPr>
        <p:spPr>
          <a:xfrm>
            <a:off x="5231163" y="3054751"/>
            <a:ext cx="37337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New condition to test if previous one was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03CF3-FEE0-79FB-C284-337131322C0A}"/>
              </a:ext>
            </a:extLst>
          </p:cNvPr>
          <p:cNvSpPr txBox="1"/>
          <p:nvPr/>
        </p:nvSpPr>
        <p:spPr>
          <a:xfrm>
            <a:off x="5184818" y="2411762"/>
            <a:ext cx="37915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If first condition is true, statement A is executed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5B6B9-11B9-A227-BD5D-D1E1107B527E}"/>
              </a:ext>
            </a:extLst>
          </p:cNvPr>
          <p:cNvSpPr txBox="1"/>
          <p:nvPr/>
        </p:nvSpPr>
        <p:spPr>
          <a:xfrm>
            <a:off x="5019566" y="3712167"/>
            <a:ext cx="39453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 branch. </a:t>
            </a:r>
          </a:p>
          <a:p>
            <a:r>
              <a:rPr lang="en-US" sz="1350" dirty="0"/>
              <a:t>Executed if none of the conditions above are 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A57EC-E904-D77F-C5A5-CDD9F3DCAD03}"/>
              </a:ext>
            </a:extLst>
          </p:cNvPr>
          <p:cNvSpPr txBox="1"/>
          <p:nvPr/>
        </p:nvSpPr>
        <p:spPr>
          <a:xfrm>
            <a:off x="515007" y="4466143"/>
            <a:ext cx="52131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(x &gt; 0)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print(“Positive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}else if (x &lt; 0){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print(“Negative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print(“Zero”)</a:t>
            </a:r>
          </a:p>
        </p:txBody>
      </p:sp>
    </p:spTree>
    <p:extLst>
      <p:ext uri="{BB962C8B-B14F-4D97-AF65-F5344CB8AC3E}">
        <p14:creationId xmlns:p14="http://schemas.microsoft.com/office/powerpoint/2010/main" val="248256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25C7B1-3362-A6D8-1C0A-2CCAFB6D0789}"/>
              </a:ext>
            </a:extLst>
          </p:cNvPr>
          <p:cNvSpPr/>
          <p:nvPr/>
        </p:nvSpPr>
        <p:spPr>
          <a:xfrm>
            <a:off x="628649" y="3264694"/>
            <a:ext cx="4056117" cy="837970"/>
          </a:xfrm>
          <a:prstGeom prst="rect">
            <a:avLst/>
          </a:prstGeom>
          <a:solidFill>
            <a:schemeClr val="tx2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6D7813-CD3C-5ABC-EF63-25C54BF65E41}"/>
              </a:ext>
            </a:extLst>
          </p:cNvPr>
          <p:cNvSpPr/>
          <p:nvPr/>
        </p:nvSpPr>
        <p:spPr>
          <a:xfrm>
            <a:off x="628649" y="2764634"/>
            <a:ext cx="4056117" cy="500060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8B4D8-2535-BA77-85D7-EAD54DF9F978}"/>
              </a:ext>
            </a:extLst>
          </p:cNvPr>
          <p:cNvSpPr/>
          <p:nvPr/>
        </p:nvSpPr>
        <p:spPr>
          <a:xfrm>
            <a:off x="628649" y="2257429"/>
            <a:ext cx="4056117" cy="500060"/>
          </a:xfrm>
          <a:prstGeom prst="rect">
            <a:avLst/>
          </a:prstGeom>
          <a:solidFill>
            <a:schemeClr val="accent3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13976-6DAB-4116-82E7-37C962B0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90" y="1891189"/>
            <a:ext cx="7886701" cy="4163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5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(condition A is TRUE) {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(statement A)	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if (condition B is TRUE) {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B)	   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C)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13B389-5C6F-F010-E27B-3BC91039B773}"/>
              </a:ext>
            </a:extLst>
          </p:cNvPr>
          <p:cNvCxnSpPr>
            <a:cxnSpLocks/>
          </p:cNvCxnSpPr>
          <p:nvPr/>
        </p:nvCxnSpPr>
        <p:spPr>
          <a:xfrm>
            <a:off x="5842722" y="1918327"/>
            <a:ext cx="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>
            <a:extLst>
              <a:ext uri="{FF2B5EF4-FFF2-40B4-BE49-F238E27FC236}">
                <a16:creationId xmlns:a16="http://schemas.microsoft.com/office/drawing/2014/main" id="{D58B56E6-19A1-34FE-3BB0-A2CD5695975C}"/>
              </a:ext>
            </a:extLst>
          </p:cNvPr>
          <p:cNvSpPr/>
          <p:nvPr/>
        </p:nvSpPr>
        <p:spPr>
          <a:xfrm>
            <a:off x="5089057" y="2264798"/>
            <a:ext cx="1507331" cy="357188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A</a:t>
            </a:r>
          </a:p>
        </p:txBody>
      </p:sp>
      <p:sp>
        <p:nvSpPr>
          <p:cNvPr id="7" name="Bent Up Arrow 6">
            <a:extLst>
              <a:ext uri="{FF2B5EF4-FFF2-40B4-BE49-F238E27FC236}">
                <a16:creationId xmlns:a16="http://schemas.microsoft.com/office/drawing/2014/main" id="{EAA53509-6CFF-BCBF-5902-BDA178EE994B}"/>
              </a:ext>
            </a:extLst>
          </p:cNvPr>
          <p:cNvSpPr/>
          <p:nvPr/>
        </p:nvSpPr>
        <p:spPr>
          <a:xfrm rot="10800000" flipH="1">
            <a:off x="6703786" y="2460335"/>
            <a:ext cx="2068739" cy="71858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58A256-3459-91E0-C674-5FF74B279E40}"/>
              </a:ext>
            </a:extLst>
          </p:cNvPr>
          <p:cNvSpPr/>
          <p:nvPr/>
        </p:nvSpPr>
        <p:spPr>
          <a:xfrm>
            <a:off x="8056507" y="2532193"/>
            <a:ext cx="1085850" cy="3000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statement 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27A010-499B-8917-A6D2-67B4AF6224EA}"/>
              </a:ext>
            </a:extLst>
          </p:cNvPr>
          <p:cNvSpPr/>
          <p:nvPr/>
        </p:nvSpPr>
        <p:spPr>
          <a:xfrm>
            <a:off x="7583377" y="3360805"/>
            <a:ext cx="1085850" cy="300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statement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5CB3DC-1A2B-CB31-D824-DCBB2B2A7417}"/>
              </a:ext>
            </a:extLst>
          </p:cNvPr>
          <p:cNvSpPr txBox="1"/>
          <p:nvPr/>
        </p:nvSpPr>
        <p:spPr>
          <a:xfrm>
            <a:off x="7300270" y="2313832"/>
            <a:ext cx="655949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8AC3F1-3BFF-E057-EA23-8765D47DD3F2}"/>
              </a:ext>
            </a:extLst>
          </p:cNvPr>
          <p:cNvCxnSpPr>
            <a:cxnSpLocks/>
          </p:cNvCxnSpPr>
          <p:nvPr/>
        </p:nvCxnSpPr>
        <p:spPr>
          <a:xfrm>
            <a:off x="6682465" y="3510824"/>
            <a:ext cx="832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6CE88AA1-0594-12CD-1558-59808BDA7358}"/>
              </a:ext>
            </a:extLst>
          </p:cNvPr>
          <p:cNvSpPr/>
          <p:nvPr/>
        </p:nvSpPr>
        <p:spPr>
          <a:xfrm>
            <a:off x="5086961" y="3333397"/>
            <a:ext cx="1507331" cy="369212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F6F9DB-21E7-6287-5BCB-ABC55DAF9ECF}"/>
              </a:ext>
            </a:extLst>
          </p:cNvPr>
          <p:cNvCxnSpPr>
            <a:cxnSpLocks/>
          </p:cNvCxnSpPr>
          <p:nvPr/>
        </p:nvCxnSpPr>
        <p:spPr>
          <a:xfrm>
            <a:off x="5840626" y="2734895"/>
            <a:ext cx="2096" cy="529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D39FB3-6F20-9B5E-2C94-A81541196FF5}"/>
              </a:ext>
            </a:extLst>
          </p:cNvPr>
          <p:cNvSpPr txBox="1"/>
          <p:nvPr/>
        </p:nvSpPr>
        <p:spPr>
          <a:xfrm>
            <a:off x="5568243" y="2814878"/>
            <a:ext cx="723340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56807D-AAC8-B671-229E-1D83359CD09D}"/>
              </a:ext>
            </a:extLst>
          </p:cNvPr>
          <p:cNvCxnSpPr>
            <a:cxnSpLocks/>
          </p:cNvCxnSpPr>
          <p:nvPr/>
        </p:nvCxnSpPr>
        <p:spPr>
          <a:xfrm>
            <a:off x="5840626" y="3790827"/>
            <a:ext cx="2096" cy="529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3B96D0-49E4-541A-293E-EF20C7A2CD70}"/>
              </a:ext>
            </a:extLst>
          </p:cNvPr>
          <p:cNvSpPr txBox="1"/>
          <p:nvPr/>
        </p:nvSpPr>
        <p:spPr>
          <a:xfrm>
            <a:off x="5568243" y="3870810"/>
            <a:ext cx="723340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850F0-6AFF-7805-B03C-67AB30A56AFB}"/>
              </a:ext>
            </a:extLst>
          </p:cNvPr>
          <p:cNvSpPr txBox="1"/>
          <p:nvPr/>
        </p:nvSpPr>
        <p:spPr>
          <a:xfrm>
            <a:off x="6798340" y="3372324"/>
            <a:ext cx="655949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6E20E4-F9A7-EEE5-A8E3-B03B2EF84EE1}"/>
              </a:ext>
            </a:extLst>
          </p:cNvPr>
          <p:cNvSpPr/>
          <p:nvPr/>
        </p:nvSpPr>
        <p:spPr>
          <a:xfrm>
            <a:off x="5380727" y="4384384"/>
            <a:ext cx="1085850" cy="30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statement 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D58B86-5EEF-C2F1-D28D-26FB60E9FC46}"/>
              </a:ext>
            </a:extLst>
          </p:cNvPr>
          <p:cNvCxnSpPr>
            <a:cxnSpLocks/>
          </p:cNvCxnSpPr>
          <p:nvPr/>
        </p:nvCxnSpPr>
        <p:spPr>
          <a:xfrm>
            <a:off x="5838529" y="4740375"/>
            <a:ext cx="2096" cy="11013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A86CB0-C78E-8039-1117-E82A6E6B4A6B}"/>
              </a:ext>
            </a:extLst>
          </p:cNvPr>
          <p:cNvCxnSpPr>
            <a:cxnSpLocks/>
          </p:cNvCxnSpPr>
          <p:nvPr/>
        </p:nvCxnSpPr>
        <p:spPr>
          <a:xfrm>
            <a:off x="8772525" y="2861604"/>
            <a:ext cx="0" cy="2409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640A4F-DDCD-CB6F-C882-12B9CFB2D5F1}"/>
              </a:ext>
            </a:extLst>
          </p:cNvPr>
          <p:cNvCxnSpPr>
            <a:cxnSpLocks/>
          </p:cNvCxnSpPr>
          <p:nvPr/>
        </p:nvCxnSpPr>
        <p:spPr>
          <a:xfrm>
            <a:off x="8126302" y="3642179"/>
            <a:ext cx="0" cy="1628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B7C8A7-6FFC-1FD8-970D-CA72F3D60905}"/>
              </a:ext>
            </a:extLst>
          </p:cNvPr>
          <p:cNvCxnSpPr>
            <a:cxnSpLocks/>
          </p:cNvCxnSpPr>
          <p:nvPr/>
        </p:nvCxnSpPr>
        <p:spPr>
          <a:xfrm flipH="1">
            <a:off x="5838530" y="5266185"/>
            <a:ext cx="2944633" cy="9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9B2B6-74CA-8C10-E17A-5F9517DA99D2}"/>
              </a:ext>
            </a:extLst>
          </p:cNvPr>
          <p:cNvSpPr txBox="1"/>
          <p:nvPr/>
        </p:nvSpPr>
        <p:spPr>
          <a:xfrm>
            <a:off x="628649" y="4389899"/>
            <a:ext cx="52131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(x &gt; 0)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print(“Positive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}else if (x &lt; 0){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print(“Negative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print(“Zero”)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15F7827-B630-FDA8-96AB-E05A1ABB05A3}"/>
              </a:ext>
            </a:extLst>
          </p:cNvPr>
          <p:cNvSpPr txBox="1">
            <a:spLocks/>
          </p:cNvSpPr>
          <p:nvPr/>
        </p:nvSpPr>
        <p:spPr>
          <a:xfrm>
            <a:off x="2191407" y="570311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>
              <a:rPr lang="en-US"/>
            </a:br>
            <a:r>
              <a:rPr lang="en-US" b="1" spc="-1">
                <a:solidFill>
                  <a:schemeClr val="accent3"/>
                </a:solidFill>
                <a:latin typeface="Calibri"/>
                <a:ea typeface="DejaVu Sans"/>
              </a:rPr>
              <a:t>if … </a:t>
            </a:r>
            <a:r>
              <a:rPr lang="en-US" b="1" spc="-1">
                <a:solidFill>
                  <a:srgbClr val="FF0000"/>
                </a:solidFill>
                <a:latin typeface="Calibri"/>
                <a:ea typeface="DejaVu Sans"/>
              </a:rPr>
              <a:t>else if … </a:t>
            </a:r>
            <a:r>
              <a:rPr lang="en-US" b="1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br>
              <a:rPr lang="en-US" spc="-1">
                <a:latin typeface="Arial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0" grpId="0" animBg="1"/>
      <p:bldP spid="5" grpId="0" animBg="1"/>
      <p:bldP spid="7" grpId="0" animBg="1"/>
      <p:bldP spid="14" grpId="0" animBg="1"/>
      <p:bldP spid="18" grpId="0" animBg="1"/>
      <p:bldP spid="21" grpId="0" animBg="1"/>
      <p:bldP spid="26" grpId="0" animBg="1"/>
      <p:bldP spid="20" grpId="0" animBg="1"/>
      <p:bldP spid="31" grpId="0" animBg="1"/>
      <p:bldP spid="33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83628" y="146984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>
              <a:rPr dirty="0"/>
            </a:b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1023510" y="3109564"/>
            <a:ext cx="4570560" cy="11869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val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in sequence)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44443" y="4822093"/>
            <a:ext cx="511524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 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	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50167-09E6-A2D3-EE6E-D7B069C8F00E}"/>
              </a:ext>
            </a:extLst>
          </p:cNvPr>
          <p:cNvSpPr txBox="1"/>
          <p:nvPr/>
        </p:nvSpPr>
        <p:spPr>
          <a:xfrm>
            <a:off x="519839" y="1520710"/>
            <a:ext cx="57338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Used to iterate over a sequence.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Perform same action for each item in a list of things.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Syntax: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E30D6-A94A-52D0-7075-811C0BF42555}"/>
              </a:ext>
            </a:extLst>
          </p:cNvPr>
          <p:cNvSpPr txBox="1"/>
          <p:nvPr/>
        </p:nvSpPr>
        <p:spPr>
          <a:xfrm>
            <a:off x="5451721" y="4884445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"The year is 2011"</a:t>
            </a:r>
          </a:p>
          <a:p>
            <a:r>
              <a:rPr lang="en-US" dirty="0"/>
              <a:t>[1] "The year is 2012"</a:t>
            </a:r>
          </a:p>
          <a:p>
            <a:r>
              <a:rPr lang="en-US" dirty="0"/>
              <a:t>[1] "The year is 2013"</a:t>
            </a:r>
          </a:p>
          <a:p>
            <a:r>
              <a:rPr lang="en-US" dirty="0"/>
              <a:t>[1] "The year is 2014"</a:t>
            </a:r>
          </a:p>
          <a:p>
            <a:r>
              <a:rPr lang="en-US" dirty="0"/>
              <a:t>[1] "The year is 2015"</a:t>
            </a:r>
          </a:p>
          <a:p>
            <a:r>
              <a:rPr lang="en-US" dirty="0"/>
              <a:t>[1] "The year is 2016"</a:t>
            </a:r>
          </a:p>
        </p:txBody>
      </p:sp>
      <p:sp>
        <p:nvSpPr>
          <p:cNvPr id="14" name="Decision 13">
            <a:extLst>
              <a:ext uri="{FF2B5EF4-FFF2-40B4-BE49-F238E27FC236}">
                <a16:creationId xmlns:a16="http://schemas.microsoft.com/office/drawing/2014/main" id="{7A6163DC-E626-B0A8-B652-AEECB3E3F190}"/>
              </a:ext>
            </a:extLst>
          </p:cNvPr>
          <p:cNvSpPr/>
          <p:nvPr/>
        </p:nvSpPr>
        <p:spPr>
          <a:xfrm>
            <a:off x="6381420" y="2514282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item reached?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E27D60-5270-E035-57DE-365AD787F894}"/>
              </a:ext>
            </a:extLst>
          </p:cNvPr>
          <p:cNvCxnSpPr/>
          <p:nvPr/>
        </p:nvCxnSpPr>
        <p:spPr>
          <a:xfrm>
            <a:off x="7342972" y="23677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4B3C4C-0C75-37BC-18AE-3CB098D5BA09}"/>
              </a:ext>
            </a:extLst>
          </p:cNvPr>
          <p:cNvSpPr txBox="1"/>
          <p:nvPr/>
        </p:nvSpPr>
        <p:spPr>
          <a:xfrm>
            <a:off x="7500807" y="199851"/>
            <a:ext cx="109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each item in sequence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AF4244-E838-6284-69F7-5C96B70234FA}"/>
              </a:ext>
            </a:extLst>
          </p:cNvPr>
          <p:cNvSpPr txBox="1"/>
          <p:nvPr/>
        </p:nvSpPr>
        <p:spPr>
          <a:xfrm>
            <a:off x="8031226" y="3445336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C9BEB1-E246-6775-73B5-7C45512593B0}"/>
              </a:ext>
            </a:extLst>
          </p:cNvPr>
          <p:cNvSpPr txBox="1"/>
          <p:nvPr/>
        </p:nvSpPr>
        <p:spPr>
          <a:xfrm>
            <a:off x="8138729" y="458811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4B0F6007-0905-EFE8-368F-845B648CEC11}"/>
              </a:ext>
            </a:extLst>
          </p:cNvPr>
          <p:cNvSpPr/>
          <p:nvPr/>
        </p:nvSpPr>
        <p:spPr>
          <a:xfrm>
            <a:off x="6612258" y="1030848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C277DB-43D9-2373-C89A-10CDB3200D63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>
            <a:off x="7329488" y="1615816"/>
            <a:ext cx="0" cy="89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B1A1DD0-DDD7-1EC3-6E69-838CC23C73CD}"/>
              </a:ext>
            </a:extLst>
          </p:cNvPr>
          <p:cNvCxnSpPr>
            <a:cxnSpLocks/>
            <a:stCxn id="14" idx="1"/>
            <a:endCxn id="19" idx="1"/>
          </p:cNvCxnSpPr>
          <p:nvPr/>
        </p:nvCxnSpPr>
        <p:spPr>
          <a:xfrm rot="10800000" flipH="1">
            <a:off x="6381420" y="1323332"/>
            <a:ext cx="230838" cy="2122004"/>
          </a:xfrm>
          <a:prstGeom prst="bentConnector3">
            <a:avLst>
              <a:gd name="adj1" fmla="val -990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8A2A517-6538-4E62-5CA9-9CE5106E6B6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277556" y="3445336"/>
            <a:ext cx="740484" cy="1219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158EFF-D3B3-8D6F-839A-8EF2FCC5C87C}"/>
              </a:ext>
            </a:extLst>
          </p:cNvPr>
          <p:cNvSpPr txBox="1"/>
          <p:nvPr/>
        </p:nvSpPr>
        <p:spPr>
          <a:xfrm>
            <a:off x="5659683" y="3445336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/>
      <p:bldP spid="5" grpId="0"/>
      <p:bldP spid="14" grpId="0" animBg="1"/>
      <p:bldP spid="16" grpId="0"/>
      <p:bldP spid="17" grpId="0"/>
      <p:bldP spid="18" grpId="0"/>
      <p:bldP spid="19" grpId="0" animBg="1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</TotalTime>
  <Words>1566</Words>
  <Application>Microsoft Macintosh PowerPoint</Application>
  <PresentationFormat>On-screen Show (4:3)</PresentationFormat>
  <Paragraphs>287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Courier New</vt:lpstr>
      <vt:lpstr>Nyala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Chained conditionals if … else if … else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Beatriz Gamez Molina</cp:lastModifiedBy>
  <cp:revision>25</cp:revision>
  <dcterms:created xsi:type="dcterms:W3CDTF">2021-01-19T14:20:30Z</dcterms:created>
  <dcterms:modified xsi:type="dcterms:W3CDTF">2025-02-10T22:16:39Z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