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sldIdLst>
    <p:sldId id="256" r:id="rId7"/>
    <p:sldId id="285" r:id="rId8"/>
    <p:sldId id="257" r:id="rId9"/>
    <p:sldId id="258" r:id="rId10"/>
    <p:sldId id="286" r:id="rId11"/>
    <p:sldId id="259" r:id="rId12"/>
    <p:sldId id="260" r:id="rId13"/>
    <p:sldId id="261" r:id="rId14"/>
    <p:sldId id="262" r:id="rId15"/>
    <p:sldId id="263" r:id="rId16"/>
    <p:sldId id="264" r:id="rId17"/>
    <p:sldId id="276" r:id="rId18"/>
    <p:sldId id="282" r:id="rId19"/>
    <p:sldId id="265" r:id="rId20"/>
    <p:sldId id="266" r:id="rId21"/>
    <p:sldId id="283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7" r:id="rId32"/>
    <p:sldId id="278" r:id="rId33"/>
    <p:sldId id="280" r:id="rId34"/>
    <p:sldId id="281" r:id="rId35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C3DFD4-8BF3-6842-9EBB-7D326FBFC1B9}" v="1" dt="2024-01-22T19:57:51.9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/>
    <p:restoredTop sz="94620"/>
  </p:normalViewPr>
  <p:slideViewPr>
    <p:cSldViewPr snapToGrid="0" snapToObjects="1">
      <p:cViewPr varScale="1">
        <p:scale>
          <a:sx n="114" d="100"/>
          <a:sy n="114" d="100"/>
        </p:scale>
        <p:origin x="18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tableStyles" Target="tableStyles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nivasa Rao" userId="a6b54366-f13d-4292-8bb4-f06c50909b1e" providerId="ADAL" clId="{EBC3DFD4-8BF3-6842-9EBB-7D326FBFC1B9}"/>
    <pc:docChg chg="modSld">
      <pc:chgData name="Srinivasa Rao" userId="a6b54366-f13d-4292-8bb4-f06c50909b1e" providerId="ADAL" clId="{EBC3DFD4-8BF3-6842-9EBB-7D326FBFC1B9}" dt="2024-01-22T19:57:51.935" v="9" actId="20577"/>
      <pc:docMkLst>
        <pc:docMk/>
      </pc:docMkLst>
      <pc:sldChg chg="modSp mod">
        <pc:chgData name="Srinivasa Rao" userId="a6b54366-f13d-4292-8bb4-f06c50909b1e" providerId="ADAL" clId="{EBC3DFD4-8BF3-6842-9EBB-7D326FBFC1B9}" dt="2024-01-22T19:57:33.198" v="7" actId="20577"/>
        <pc:sldMkLst>
          <pc:docMk/>
          <pc:sldMk cId="0" sldId="256"/>
        </pc:sldMkLst>
        <pc:spChg chg="mod">
          <ac:chgData name="Srinivasa Rao" userId="a6b54366-f13d-4292-8bb4-f06c50909b1e" providerId="ADAL" clId="{EBC3DFD4-8BF3-6842-9EBB-7D326FBFC1B9}" dt="2024-01-22T19:57:33.198" v="7" actId="20577"/>
          <ac:spMkLst>
            <pc:docMk/>
            <pc:sldMk cId="0" sldId="256"/>
            <ac:spMk id="229" creationId="{00000000-0000-0000-0000-000000000000}"/>
          </ac:spMkLst>
        </pc:spChg>
      </pc:sldChg>
      <pc:sldChg chg="modSp mod">
        <pc:chgData name="Srinivasa Rao" userId="a6b54366-f13d-4292-8bb4-f06c50909b1e" providerId="ADAL" clId="{EBC3DFD4-8BF3-6842-9EBB-7D326FBFC1B9}" dt="2024-01-22T19:57:51.935" v="9" actId="20577"/>
        <pc:sldMkLst>
          <pc:docMk/>
          <pc:sldMk cId="0" sldId="257"/>
        </pc:sldMkLst>
        <pc:spChg chg="mod">
          <ac:chgData name="Srinivasa Rao" userId="a6b54366-f13d-4292-8bb4-f06c50909b1e" providerId="ADAL" clId="{EBC3DFD4-8BF3-6842-9EBB-7D326FBFC1B9}" dt="2024-01-22T19:57:51.935" v="9" actId="20577"/>
          <ac:spMkLst>
            <pc:docMk/>
            <pc:sldMk cId="0" sldId="257"/>
            <ac:spMk id="230" creationId="{00000000-0000-0000-0000-000000000000}"/>
          </ac:spMkLst>
        </pc:spChg>
      </pc:sldChg>
    </pc:docChg>
  </pc:docChgLst>
  <pc:docChgLst>
    <pc:chgData name="Srinivasa Rao" userId="a6b54366-f13d-4292-8bb4-f06c50909b1e" providerId="ADAL" clId="{6B9E06D8-20C2-D848-A103-87A0E5BBED98}"/>
    <pc:docChg chg="custSel addSld delSld modSld sldOrd">
      <pc:chgData name="Srinivasa Rao" userId="a6b54366-f13d-4292-8bb4-f06c50909b1e" providerId="ADAL" clId="{6B9E06D8-20C2-D848-A103-87A0E5BBED98}" dt="2023-10-10T10:24:42.232" v="226" actId="14100"/>
      <pc:docMkLst>
        <pc:docMk/>
      </pc:docMkLst>
      <pc:sldChg chg="modSp mod">
        <pc:chgData name="Srinivasa Rao" userId="a6b54366-f13d-4292-8bb4-f06c50909b1e" providerId="ADAL" clId="{6B9E06D8-20C2-D848-A103-87A0E5BBED98}" dt="2023-10-10T07:55:05.365" v="129" actId="20577"/>
        <pc:sldMkLst>
          <pc:docMk/>
          <pc:sldMk cId="0" sldId="256"/>
        </pc:sldMkLst>
        <pc:spChg chg="mod">
          <ac:chgData name="Srinivasa Rao" userId="a6b54366-f13d-4292-8bb4-f06c50909b1e" providerId="ADAL" clId="{6B9E06D8-20C2-D848-A103-87A0E5BBED98}" dt="2023-10-10T07:54:55.855" v="119" actId="20577"/>
          <ac:spMkLst>
            <pc:docMk/>
            <pc:sldMk cId="0" sldId="256"/>
            <ac:spMk id="228" creationId="{00000000-0000-0000-0000-000000000000}"/>
          </ac:spMkLst>
        </pc:spChg>
        <pc:spChg chg="mod">
          <ac:chgData name="Srinivasa Rao" userId="a6b54366-f13d-4292-8bb4-f06c50909b1e" providerId="ADAL" clId="{6B9E06D8-20C2-D848-A103-87A0E5BBED98}" dt="2023-10-10T07:55:05.365" v="129" actId="20577"/>
          <ac:spMkLst>
            <pc:docMk/>
            <pc:sldMk cId="0" sldId="256"/>
            <ac:spMk id="229" creationId="{00000000-0000-0000-0000-000000000000}"/>
          </ac:spMkLst>
        </pc:spChg>
      </pc:sldChg>
      <pc:sldChg chg="modSp mod">
        <pc:chgData name="Srinivasa Rao" userId="a6b54366-f13d-4292-8bb4-f06c50909b1e" providerId="ADAL" clId="{6B9E06D8-20C2-D848-A103-87A0E5BBED98}" dt="2023-10-10T07:55:39.609" v="138" actId="20577"/>
        <pc:sldMkLst>
          <pc:docMk/>
          <pc:sldMk cId="0" sldId="257"/>
        </pc:sldMkLst>
        <pc:spChg chg="mod">
          <ac:chgData name="Srinivasa Rao" userId="a6b54366-f13d-4292-8bb4-f06c50909b1e" providerId="ADAL" clId="{6B9E06D8-20C2-D848-A103-87A0E5BBED98}" dt="2023-10-10T07:55:39.609" v="138" actId="20577"/>
          <ac:spMkLst>
            <pc:docMk/>
            <pc:sldMk cId="0" sldId="257"/>
            <ac:spMk id="230" creationId="{00000000-0000-0000-0000-000000000000}"/>
          </ac:spMkLst>
        </pc:spChg>
      </pc:sldChg>
      <pc:sldChg chg="modSp mod">
        <pc:chgData name="Srinivasa Rao" userId="a6b54366-f13d-4292-8bb4-f06c50909b1e" providerId="ADAL" clId="{6B9E06D8-20C2-D848-A103-87A0E5BBED98}" dt="2023-10-10T10:24:42.232" v="226" actId="14100"/>
        <pc:sldMkLst>
          <pc:docMk/>
          <pc:sldMk cId="0" sldId="269"/>
        </pc:sldMkLst>
        <pc:spChg chg="mod">
          <ac:chgData name="Srinivasa Rao" userId="a6b54366-f13d-4292-8bb4-f06c50909b1e" providerId="ADAL" clId="{6B9E06D8-20C2-D848-A103-87A0E5BBED98}" dt="2023-10-10T10:24:42.232" v="226" actId="14100"/>
          <ac:spMkLst>
            <pc:docMk/>
            <pc:sldMk cId="0" sldId="269"/>
            <ac:spMk id="341" creationId="{00000000-0000-0000-0000-000000000000}"/>
          </ac:spMkLst>
        </pc:spChg>
      </pc:sldChg>
      <pc:sldChg chg="new del ord">
        <pc:chgData name="Srinivasa Rao" userId="a6b54366-f13d-4292-8bb4-f06c50909b1e" providerId="ADAL" clId="{6B9E06D8-20C2-D848-A103-87A0E5BBED98}" dt="2023-10-10T07:54:08.853" v="3" actId="2696"/>
        <pc:sldMkLst>
          <pc:docMk/>
          <pc:sldMk cId="934352441" sldId="284"/>
        </pc:sldMkLst>
      </pc:sldChg>
      <pc:sldChg chg="modSp add mod">
        <pc:chgData name="Srinivasa Rao" userId="a6b54366-f13d-4292-8bb4-f06c50909b1e" providerId="ADAL" clId="{6B9E06D8-20C2-D848-A103-87A0E5BBED98}" dt="2023-10-10T07:55:11.949" v="130"/>
        <pc:sldMkLst>
          <pc:docMk/>
          <pc:sldMk cId="55516250" sldId="285"/>
        </pc:sldMkLst>
        <pc:spChg chg="mod">
          <ac:chgData name="Srinivasa Rao" userId="a6b54366-f13d-4292-8bb4-f06c50909b1e" providerId="ADAL" clId="{6B9E06D8-20C2-D848-A103-87A0E5BBED98}" dt="2023-10-10T07:55:11.949" v="130"/>
          <ac:spMkLst>
            <pc:docMk/>
            <pc:sldMk cId="55516250" sldId="285"/>
            <ac:spMk id="229" creationId="{00000000-0000-0000-0000-000000000000}"/>
          </ac:spMkLst>
        </pc:spChg>
      </pc:sldChg>
      <pc:sldChg chg="addSp delSp modSp add mod">
        <pc:chgData name="Srinivasa Rao" userId="a6b54366-f13d-4292-8bb4-f06c50909b1e" providerId="ADAL" clId="{6B9E06D8-20C2-D848-A103-87A0E5BBED98}" dt="2023-10-10T08:09:11.243" v="218" actId="14100"/>
        <pc:sldMkLst>
          <pc:docMk/>
          <pc:sldMk cId="3866619547" sldId="286"/>
        </pc:sldMkLst>
        <pc:spChg chg="add mod">
          <ac:chgData name="Srinivasa Rao" userId="a6b54366-f13d-4292-8bb4-f06c50909b1e" providerId="ADAL" clId="{6B9E06D8-20C2-D848-A103-87A0E5BBED98}" dt="2023-10-10T08:08:58.265" v="216" actId="27636"/>
          <ac:spMkLst>
            <pc:docMk/>
            <pc:sldMk cId="3866619547" sldId="286"/>
            <ac:spMk id="2" creationId="{71FDD77B-BFCD-41B5-95AF-944017EA0FCF}"/>
          </ac:spMkLst>
        </pc:spChg>
        <pc:spChg chg="del mod">
          <ac:chgData name="Srinivasa Rao" userId="a6b54366-f13d-4292-8bb4-f06c50909b1e" providerId="ADAL" clId="{6B9E06D8-20C2-D848-A103-87A0E5BBED98}" dt="2023-10-10T08:08:35.888" v="197" actId="478"/>
          <ac:spMkLst>
            <pc:docMk/>
            <pc:sldMk cId="3866619547" sldId="286"/>
            <ac:spMk id="231" creationId="{00000000-0000-0000-0000-000000000000}"/>
          </ac:spMkLst>
        </pc:spChg>
        <pc:spChg chg="mod">
          <ac:chgData name="Srinivasa Rao" userId="a6b54366-f13d-4292-8bb4-f06c50909b1e" providerId="ADAL" clId="{6B9E06D8-20C2-D848-A103-87A0E5BBED98}" dt="2023-10-10T08:09:11.243" v="218" actId="14100"/>
          <ac:spMkLst>
            <pc:docMk/>
            <pc:sldMk cId="3866619547" sldId="286"/>
            <ac:spMk id="232" creationId="{00000000-0000-0000-0000-000000000000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1E528D-F277-45BC-AF74-F49409A78254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C7D689D-90B0-4633-A481-6E852D100C65}">
      <dgm:prSet/>
      <dgm:spPr/>
      <dgm:t>
        <a:bodyPr/>
        <a:lstStyle/>
        <a:p>
          <a:r>
            <a:rPr lang="en-GB" b="0" dirty="0"/>
            <a:t>Some constants are built-in</a:t>
          </a:r>
          <a:endParaRPr lang="en-US" dirty="0"/>
        </a:p>
      </dgm:t>
    </dgm:pt>
    <dgm:pt modelId="{DB4DB174-7466-42CF-A729-7919B08BCA15}" type="parTrans" cxnId="{35429CBC-0CED-49A9-8BDC-0B83366F3226}">
      <dgm:prSet/>
      <dgm:spPr/>
      <dgm:t>
        <a:bodyPr/>
        <a:lstStyle/>
        <a:p>
          <a:endParaRPr lang="en-US"/>
        </a:p>
      </dgm:t>
    </dgm:pt>
    <dgm:pt modelId="{75692798-295B-4174-BFD8-33B575D1E2F5}" type="sibTrans" cxnId="{35429CBC-0CED-49A9-8BDC-0B83366F3226}">
      <dgm:prSet/>
      <dgm:spPr/>
      <dgm:t>
        <a:bodyPr/>
        <a:lstStyle/>
        <a:p>
          <a:endParaRPr lang="en-US"/>
        </a:p>
      </dgm:t>
    </dgm:pt>
    <dgm:pt modelId="{1C96F6C4-B9EB-4321-9263-82EE4014CA3D}">
      <dgm:prSet/>
      <dgm:spPr/>
      <dgm:t>
        <a:bodyPr/>
        <a:lstStyle/>
        <a:p>
          <a:pPr>
            <a:buNone/>
          </a:pPr>
          <a:r>
            <a:rPr lang="en-GB" dirty="0"/>
            <a:t>Pi, LETTERS</a:t>
          </a:r>
          <a:endParaRPr lang="en-US" dirty="0"/>
        </a:p>
      </dgm:t>
    </dgm:pt>
    <dgm:pt modelId="{79605200-5432-48BD-AF22-21D8CD4C5522}" type="parTrans" cxnId="{AA0C15D6-4EE7-430F-8043-27EA5D3EADC6}">
      <dgm:prSet/>
      <dgm:spPr/>
      <dgm:t>
        <a:bodyPr/>
        <a:lstStyle/>
        <a:p>
          <a:endParaRPr lang="en-US"/>
        </a:p>
      </dgm:t>
    </dgm:pt>
    <dgm:pt modelId="{77222B69-BDCD-47B9-92C3-3ED7F4657175}" type="sibTrans" cxnId="{AA0C15D6-4EE7-430F-8043-27EA5D3EADC6}">
      <dgm:prSet/>
      <dgm:spPr/>
      <dgm:t>
        <a:bodyPr/>
        <a:lstStyle/>
        <a:p>
          <a:endParaRPr lang="en-US"/>
        </a:p>
      </dgm:t>
    </dgm:pt>
    <dgm:pt modelId="{95974D49-F6DF-460F-82E7-DC928EBF59EA}">
      <dgm:prSet/>
      <dgm:spPr/>
      <dgm:t>
        <a:bodyPr/>
        <a:lstStyle/>
        <a:p>
          <a:r>
            <a:rPr lang="en-GB" b="0" dirty="0"/>
            <a:t>Variables are placeholders</a:t>
          </a:r>
        </a:p>
        <a:p>
          <a:r>
            <a:rPr lang="en-GB" b="0" dirty="0"/>
            <a:t>(created by users)</a:t>
          </a:r>
          <a:endParaRPr lang="en-US" dirty="0"/>
        </a:p>
      </dgm:t>
    </dgm:pt>
    <dgm:pt modelId="{AC0B7F36-2FAE-405E-A16C-54D1DD977403}" type="parTrans" cxnId="{C7DDF485-969B-487B-9A59-95A1E7A76441}">
      <dgm:prSet/>
      <dgm:spPr/>
      <dgm:t>
        <a:bodyPr/>
        <a:lstStyle/>
        <a:p>
          <a:endParaRPr lang="en-US"/>
        </a:p>
      </dgm:t>
    </dgm:pt>
    <dgm:pt modelId="{CE63092B-E540-4B6A-AA51-6501086CF0BF}" type="sibTrans" cxnId="{C7DDF485-969B-487B-9A59-95A1E7A76441}">
      <dgm:prSet/>
      <dgm:spPr/>
      <dgm:t>
        <a:bodyPr/>
        <a:lstStyle/>
        <a:p>
          <a:endParaRPr lang="en-US"/>
        </a:p>
      </dgm:t>
    </dgm:pt>
    <dgm:pt modelId="{2E40F792-DD91-48D8-AD91-794DC6C8CDF5}">
      <dgm:prSet/>
      <dgm:spPr/>
      <dgm:t>
        <a:bodyPr/>
        <a:lstStyle/>
        <a:p>
          <a:pPr>
            <a:buNone/>
          </a:pPr>
          <a:r>
            <a:rPr lang="en-GB" dirty="0"/>
            <a:t>x = 10, y = 20; x + y = 30</a:t>
          </a:r>
          <a:endParaRPr lang="en-US" dirty="0"/>
        </a:p>
      </dgm:t>
    </dgm:pt>
    <dgm:pt modelId="{DA241C61-3E9E-40B5-8962-C02213D2BC44}" type="parTrans" cxnId="{7C1D8148-0123-4CFA-A0D7-87331B5E2DEA}">
      <dgm:prSet/>
      <dgm:spPr/>
      <dgm:t>
        <a:bodyPr/>
        <a:lstStyle/>
        <a:p>
          <a:endParaRPr lang="en-US"/>
        </a:p>
      </dgm:t>
    </dgm:pt>
    <dgm:pt modelId="{3CFEDC67-90AD-484B-95F5-2F855EA6B658}" type="sibTrans" cxnId="{7C1D8148-0123-4CFA-A0D7-87331B5E2DEA}">
      <dgm:prSet/>
      <dgm:spPr/>
      <dgm:t>
        <a:bodyPr/>
        <a:lstStyle/>
        <a:p>
          <a:endParaRPr lang="en-US"/>
        </a:p>
      </dgm:t>
    </dgm:pt>
    <dgm:pt modelId="{49F48C19-315C-484C-933E-6822A0EDD643}" type="pres">
      <dgm:prSet presAssocID="{8B1E528D-F277-45BC-AF74-F49409A78254}" presName="Name0" presStyleCnt="0">
        <dgm:presLayoutVars>
          <dgm:dir/>
          <dgm:animLvl val="lvl"/>
          <dgm:resizeHandles val="exact"/>
        </dgm:presLayoutVars>
      </dgm:prSet>
      <dgm:spPr/>
    </dgm:pt>
    <dgm:pt modelId="{96F68F60-9E19-4205-8675-A93362FC79A7}" type="pres">
      <dgm:prSet presAssocID="{AC7D689D-90B0-4633-A481-6E852D100C65}" presName="linNode" presStyleCnt="0"/>
      <dgm:spPr/>
    </dgm:pt>
    <dgm:pt modelId="{6E01CFA3-4067-452D-AD4C-A07A32D98561}" type="pres">
      <dgm:prSet presAssocID="{AC7D689D-90B0-4633-A481-6E852D100C65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4B51CEF7-20C2-4802-B765-86E872356A99}" type="pres">
      <dgm:prSet presAssocID="{AC7D689D-90B0-4633-A481-6E852D100C65}" presName="descendantText" presStyleLbl="alignAccFollowNode1" presStyleIdx="0" presStyleCnt="2">
        <dgm:presLayoutVars>
          <dgm:bulletEnabled val="1"/>
        </dgm:presLayoutVars>
      </dgm:prSet>
      <dgm:spPr/>
    </dgm:pt>
    <dgm:pt modelId="{25442075-E2A1-4576-9A34-FFAB25F0931E}" type="pres">
      <dgm:prSet presAssocID="{75692798-295B-4174-BFD8-33B575D1E2F5}" presName="sp" presStyleCnt="0"/>
      <dgm:spPr/>
    </dgm:pt>
    <dgm:pt modelId="{1E9C114C-A428-4893-A76B-31525D48D16C}" type="pres">
      <dgm:prSet presAssocID="{95974D49-F6DF-460F-82E7-DC928EBF59EA}" presName="linNode" presStyleCnt="0"/>
      <dgm:spPr/>
    </dgm:pt>
    <dgm:pt modelId="{83809859-737B-46D6-8056-0B51D4541397}" type="pres">
      <dgm:prSet presAssocID="{95974D49-F6DF-460F-82E7-DC928EBF59EA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46884875-7AAC-4989-89EC-5ADB90846249}" type="pres">
      <dgm:prSet presAssocID="{95974D49-F6DF-460F-82E7-DC928EBF59EA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7C1D8148-0123-4CFA-A0D7-87331B5E2DEA}" srcId="{95974D49-F6DF-460F-82E7-DC928EBF59EA}" destId="{2E40F792-DD91-48D8-AD91-794DC6C8CDF5}" srcOrd="0" destOrd="0" parTransId="{DA241C61-3E9E-40B5-8962-C02213D2BC44}" sibTransId="{3CFEDC67-90AD-484B-95F5-2F855EA6B658}"/>
    <dgm:cxn modelId="{7E2FB463-21AF-491B-97D9-1BA1B9A5D663}" type="presOf" srcId="{8B1E528D-F277-45BC-AF74-F49409A78254}" destId="{49F48C19-315C-484C-933E-6822A0EDD643}" srcOrd="0" destOrd="0" presId="urn:microsoft.com/office/officeart/2005/8/layout/vList5"/>
    <dgm:cxn modelId="{C7DDF485-969B-487B-9A59-95A1E7A76441}" srcId="{8B1E528D-F277-45BC-AF74-F49409A78254}" destId="{95974D49-F6DF-460F-82E7-DC928EBF59EA}" srcOrd="1" destOrd="0" parTransId="{AC0B7F36-2FAE-405E-A16C-54D1DD977403}" sibTransId="{CE63092B-E540-4B6A-AA51-6501086CF0BF}"/>
    <dgm:cxn modelId="{D4CBCA8F-9246-4865-B8E4-2F9A9E15B999}" type="presOf" srcId="{AC7D689D-90B0-4633-A481-6E852D100C65}" destId="{6E01CFA3-4067-452D-AD4C-A07A32D98561}" srcOrd="0" destOrd="0" presId="urn:microsoft.com/office/officeart/2005/8/layout/vList5"/>
    <dgm:cxn modelId="{3F84E19D-36B4-4CAA-BE75-CE9FE8474E44}" type="presOf" srcId="{95974D49-F6DF-460F-82E7-DC928EBF59EA}" destId="{83809859-737B-46D6-8056-0B51D4541397}" srcOrd="0" destOrd="0" presId="urn:microsoft.com/office/officeart/2005/8/layout/vList5"/>
    <dgm:cxn modelId="{35429CBC-0CED-49A9-8BDC-0B83366F3226}" srcId="{8B1E528D-F277-45BC-AF74-F49409A78254}" destId="{AC7D689D-90B0-4633-A481-6E852D100C65}" srcOrd="0" destOrd="0" parTransId="{DB4DB174-7466-42CF-A729-7919B08BCA15}" sibTransId="{75692798-295B-4174-BFD8-33B575D1E2F5}"/>
    <dgm:cxn modelId="{AA0C15D6-4EE7-430F-8043-27EA5D3EADC6}" srcId="{AC7D689D-90B0-4633-A481-6E852D100C65}" destId="{1C96F6C4-B9EB-4321-9263-82EE4014CA3D}" srcOrd="0" destOrd="0" parTransId="{79605200-5432-48BD-AF22-21D8CD4C5522}" sibTransId="{77222B69-BDCD-47B9-92C3-3ED7F4657175}"/>
    <dgm:cxn modelId="{25F12FE5-7A18-4181-BBD9-B8864C1E6751}" type="presOf" srcId="{2E40F792-DD91-48D8-AD91-794DC6C8CDF5}" destId="{46884875-7AAC-4989-89EC-5ADB90846249}" srcOrd="0" destOrd="0" presId="urn:microsoft.com/office/officeart/2005/8/layout/vList5"/>
    <dgm:cxn modelId="{17BF9BF6-8345-4AC4-8847-7CFE442964C3}" type="presOf" srcId="{1C96F6C4-B9EB-4321-9263-82EE4014CA3D}" destId="{4B51CEF7-20C2-4802-B765-86E872356A99}" srcOrd="0" destOrd="0" presId="urn:microsoft.com/office/officeart/2005/8/layout/vList5"/>
    <dgm:cxn modelId="{BD1CEE14-F91F-4328-B87C-CE9DA1D7F48E}" type="presParOf" srcId="{49F48C19-315C-484C-933E-6822A0EDD643}" destId="{96F68F60-9E19-4205-8675-A93362FC79A7}" srcOrd="0" destOrd="0" presId="urn:microsoft.com/office/officeart/2005/8/layout/vList5"/>
    <dgm:cxn modelId="{DFED7958-51F6-4879-89A0-E6F5B58A5ABF}" type="presParOf" srcId="{96F68F60-9E19-4205-8675-A93362FC79A7}" destId="{6E01CFA3-4067-452D-AD4C-A07A32D98561}" srcOrd="0" destOrd="0" presId="urn:microsoft.com/office/officeart/2005/8/layout/vList5"/>
    <dgm:cxn modelId="{289D95DD-0100-4726-8B7E-AF97ACDD06CF}" type="presParOf" srcId="{96F68F60-9E19-4205-8675-A93362FC79A7}" destId="{4B51CEF7-20C2-4802-B765-86E872356A99}" srcOrd="1" destOrd="0" presId="urn:microsoft.com/office/officeart/2005/8/layout/vList5"/>
    <dgm:cxn modelId="{9883B30F-FFE6-4CE5-AAE8-F6B16C8F9D79}" type="presParOf" srcId="{49F48C19-315C-484C-933E-6822A0EDD643}" destId="{25442075-E2A1-4576-9A34-FFAB25F0931E}" srcOrd="1" destOrd="0" presId="urn:microsoft.com/office/officeart/2005/8/layout/vList5"/>
    <dgm:cxn modelId="{CD81CA63-2C96-48A0-A7E9-2645EB7DBD97}" type="presParOf" srcId="{49F48C19-315C-484C-933E-6822A0EDD643}" destId="{1E9C114C-A428-4893-A76B-31525D48D16C}" srcOrd="2" destOrd="0" presId="urn:microsoft.com/office/officeart/2005/8/layout/vList5"/>
    <dgm:cxn modelId="{DECA03F2-99EF-4F25-A352-AD9420698ADF}" type="presParOf" srcId="{1E9C114C-A428-4893-A76B-31525D48D16C}" destId="{83809859-737B-46D6-8056-0B51D4541397}" srcOrd="0" destOrd="0" presId="urn:microsoft.com/office/officeart/2005/8/layout/vList5"/>
    <dgm:cxn modelId="{5611E400-C6E4-4255-BC97-D80CF4ED744F}" type="presParOf" srcId="{1E9C114C-A428-4893-A76B-31525D48D16C}" destId="{46884875-7AAC-4989-89EC-5ADB9084624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C55D00-9560-4663-88BF-84FC5A75497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D36E053-8BA1-4632-B8A3-32C572091F8D}">
      <dgm:prSet/>
      <dgm:spPr/>
      <dgm:t>
        <a:bodyPr/>
        <a:lstStyle/>
        <a:p>
          <a:r>
            <a:rPr lang="en-GB" baseline="0" dirty="0"/>
            <a:t>The ‘arrow’: </a:t>
          </a:r>
          <a:r>
            <a:rPr lang="en-GB" baseline="0" dirty="0">
              <a:latin typeface="Courier New" panose="02070309020205020404" pitchFamily="49" charset="0"/>
              <a:cs typeface="Courier New" panose="02070309020205020404" pitchFamily="49" charset="0"/>
            </a:rPr>
            <a:t>x &lt;- 2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1D25D802-3BC2-48C3-8ADF-947B36446399}" type="parTrans" cxnId="{27058336-E17F-4F55-95F5-0B0B3B29224E}">
      <dgm:prSet/>
      <dgm:spPr/>
      <dgm:t>
        <a:bodyPr/>
        <a:lstStyle/>
        <a:p>
          <a:endParaRPr lang="en-US"/>
        </a:p>
      </dgm:t>
    </dgm:pt>
    <dgm:pt modelId="{A887EC45-75DB-4A4D-AB2D-F5BF8AFF34FE}" type="sibTrans" cxnId="{27058336-E17F-4F55-95F5-0B0B3B29224E}">
      <dgm:prSet/>
      <dgm:spPr/>
      <dgm:t>
        <a:bodyPr/>
        <a:lstStyle/>
        <a:p>
          <a:endParaRPr lang="en-US"/>
        </a:p>
      </dgm:t>
    </dgm:pt>
    <dgm:pt modelId="{0258A381-5321-46FC-AAE4-856C2E137F96}">
      <dgm:prSet/>
      <dgm:spPr/>
      <dgm:t>
        <a:bodyPr/>
        <a:lstStyle/>
        <a:p>
          <a:r>
            <a:rPr lang="en-GB" baseline="0" dirty="0"/>
            <a:t>Equals sign: </a:t>
          </a:r>
          <a:r>
            <a:rPr lang="en-GB" baseline="0" dirty="0">
              <a:latin typeface="Courier New" panose="02070309020205020404" pitchFamily="49" charset="0"/>
              <a:cs typeface="Courier New" panose="02070309020205020404" pitchFamily="49" charset="0"/>
            </a:rPr>
            <a:t>x = 2 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8ABC8B43-82B0-4469-ADF5-FBACF44E0824}" type="parTrans" cxnId="{198D2604-4176-4C9E-9533-55671983D571}">
      <dgm:prSet/>
      <dgm:spPr/>
      <dgm:t>
        <a:bodyPr/>
        <a:lstStyle/>
        <a:p>
          <a:endParaRPr lang="en-US"/>
        </a:p>
      </dgm:t>
    </dgm:pt>
    <dgm:pt modelId="{C95DC410-D877-496F-A026-0317AAFCCB94}" type="sibTrans" cxnId="{198D2604-4176-4C9E-9533-55671983D571}">
      <dgm:prSet/>
      <dgm:spPr/>
      <dgm:t>
        <a:bodyPr/>
        <a:lstStyle/>
        <a:p>
          <a:endParaRPr lang="en-US"/>
        </a:p>
      </dgm:t>
    </dgm:pt>
    <dgm:pt modelId="{60BB4E4A-ADC1-40E2-8B6B-FEA9CBC72B19}" type="pres">
      <dgm:prSet presAssocID="{6DC55D00-9560-4663-88BF-84FC5A754970}" presName="root" presStyleCnt="0">
        <dgm:presLayoutVars>
          <dgm:dir/>
          <dgm:resizeHandles val="exact"/>
        </dgm:presLayoutVars>
      </dgm:prSet>
      <dgm:spPr/>
    </dgm:pt>
    <dgm:pt modelId="{9C8ADE6D-0677-4252-B42B-3A023040E9AF}" type="pres">
      <dgm:prSet presAssocID="{5D36E053-8BA1-4632-B8A3-32C572091F8D}" presName="compNode" presStyleCnt="0"/>
      <dgm:spPr/>
    </dgm:pt>
    <dgm:pt modelId="{E39E5004-6AD0-4571-8DDF-29ED5BDB55D3}" type="pres">
      <dgm:prSet presAssocID="{5D36E053-8BA1-4632-B8A3-32C572091F8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e Arrow: Straight"/>
        </a:ext>
      </dgm:extLst>
    </dgm:pt>
    <dgm:pt modelId="{C0145F3B-4B10-47C6-A6EF-9A007076BB5F}" type="pres">
      <dgm:prSet presAssocID="{5D36E053-8BA1-4632-B8A3-32C572091F8D}" presName="spaceRect" presStyleCnt="0"/>
      <dgm:spPr/>
    </dgm:pt>
    <dgm:pt modelId="{C138C939-FACC-4B09-A7BB-4020FB11E2E0}" type="pres">
      <dgm:prSet presAssocID="{5D36E053-8BA1-4632-B8A3-32C572091F8D}" presName="textRect" presStyleLbl="revTx" presStyleIdx="0" presStyleCnt="2">
        <dgm:presLayoutVars>
          <dgm:chMax val="1"/>
          <dgm:chPref val="1"/>
        </dgm:presLayoutVars>
      </dgm:prSet>
      <dgm:spPr/>
    </dgm:pt>
    <dgm:pt modelId="{9FAFB3D2-652E-4923-9D2F-C08F9FF56758}" type="pres">
      <dgm:prSet presAssocID="{A887EC45-75DB-4A4D-AB2D-F5BF8AFF34FE}" presName="sibTrans" presStyleCnt="0"/>
      <dgm:spPr/>
    </dgm:pt>
    <dgm:pt modelId="{1A2F6707-D5D6-429B-89CF-0C4A7C46414D}" type="pres">
      <dgm:prSet presAssocID="{0258A381-5321-46FC-AAE4-856C2E137F96}" presName="compNode" presStyleCnt="0"/>
      <dgm:spPr/>
    </dgm:pt>
    <dgm:pt modelId="{6923C569-9E1A-4049-AB02-3424F95F8B1D}" type="pres">
      <dgm:prSet presAssocID="{0258A381-5321-46FC-AAE4-856C2E137F96}" presName="iconRect" presStyleLbl="node1" presStyleIdx="1" presStyleCnt="2" custScaleX="180139"/>
      <dgm:spPr>
        <a:prstGeom prst="mathEqual">
          <a:avLst/>
        </a:prstGeom>
        <a:ln>
          <a:noFill/>
        </a:ln>
      </dgm:spPr>
    </dgm:pt>
    <dgm:pt modelId="{EF87B223-6A9B-4EE4-80C1-87B6EBFCE224}" type="pres">
      <dgm:prSet presAssocID="{0258A381-5321-46FC-AAE4-856C2E137F96}" presName="spaceRect" presStyleCnt="0"/>
      <dgm:spPr/>
    </dgm:pt>
    <dgm:pt modelId="{510F7EA1-E374-497F-BCA9-7A6529B4DAEB}" type="pres">
      <dgm:prSet presAssocID="{0258A381-5321-46FC-AAE4-856C2E137F9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98D2604-4176-4C9E-9533-55671983D571}" srcId="{6DC55D00-9560-4663-88BF-84FC5A754970}" destId="{0258A381-5321-46FC-AAE4-856C2E137F96}" srcOrd="1" destOrd="0" parTransId="{8ABC8B43-82B0-4469-ADF5-FBACF44E0824}" sibTransId="{C95DC410-D877-496F-A026-0317AAFCCB94}"/>
    <dgm:cxn modelId="{27058336-E17F-4F55-95F5-0B0B3B29224E}" srcId="{6DC55D00-9560-4663-88BF-84FC5A754970}" destId="{5D36E053-8BA1-4632-B8A3-32C572091F8D}" srcOrd="0" destOrd="0" parTransId="{1D25D802-3BC2-48C3-8ADF-947B36446399}" sibTransId="{A887EC45-75DB-4A4D-AB2D-F5BF8AFF34FE}"/>
    <dgm:cxn modelId="{697BC83D-EFBA-44C7-9EAF-A4F25A698771}" type="presOf" srcId="{6DC55D00-9560-4663-88BF-84FC5A754970}" destId="{60BB4E4A-ADC1-40E2-8B6B-FEA9CBC72B19}" srcOrd="0" destOrd="0" presId="urn:microsoft.com/office/officeart/2018/2/layout/IconLabelList"/>
    <dgm:cxn modelId="{D7841C6B-3250-4E29-99A6-77BEC642C855}" type="presOf" srcId="{5D36E053-8BA1-4632-B8A3-32C572091F8D}" destId="{C138C939-FACC-4B09-A7BB-4020FB11E2E0}" srcOrd="0" destOrd="0" presId="urn:microsoft.com/office/officeart/2018/2/layout/IconLabelList"/>
    <dgm:cxn modelId="{071FE86B-4F49-4EFF-A424-18B41DEE84E2}" type="presOf" srcId="{0258A381-5321-46FC-AAE4-856C2E137F96}" destId="{510F7EA1-E374-497F-BCA9-7A6529B4DAEB}" srcOrd="0" destOrd="0" presId="urn:microsoft.com/office/officeart/2018/2/layout/IconLabelList"/>
    <dgm:cxn modelId="{DA8C7BCB-A4E8-4088-9201-31F72B715E0D}" type="presParOf" srcId="{60BB4E4A-ADC1-40E2-8B6B-FEA9CBC72B19}" destId="{9C8ADE6D-0677-4252-B42B-3A023040E9AF}" srcOrd="0" destOrd="0" presId="urn:microsoft.com/office/officeart/2018/2/layout/IconLabelList"/>
    <dgm:cxn modelId="{48D3B886-F864-496F-961F-6596F58A9EBB}" type="presParOf" srcId="{9C8ADE6D-0677-4252-B42B-3A023040E9AF}" destId="{E39E5004-6AD0-4571-8DDF-29ED5BDB55D3}" srcOrd="0" destOrd="0" presId="urn:microsoft.com/office/officeart/2018/2/layout/IconLabelList"/>
    <dgm:cxn modelId="{8FF72C2C-8337-4B95-9A33-9229F5B799FB}" type="presParOf" srcId="{9C8ADE6D-0677-4252-B42B-3A023040E9AF}" destId="{C0145F3B-4B10-47C6-A6EF-9A007076BB5F}" srcOrd="1" destOrd="0" presId="urn:microsoft.com/office/officeart/2018/2/layout/IconLabelList"/>
    <dgm:cxn modelId="{6A700D32-ED8B-4C62-85D8-349928F371C7}" type="presParOf" srcId="{9C8ADE6D-0677-4252-B42B-3A023040E9AF}" destId="{C138C939-FACC-4B09-A7BB-4020FB11E2E0}" srcOrd="2" destOrd="0" presId="urn:microsoft.com/office/officeart/2018/2/layout/IconLabelList"/>
    <dgm:cxn modelId="{A23EEC32-1FE0-43E5-AE7D-CF5C5F5EA14C}" type="presParOf" srcId="{60BB4E4A-ADC1-40E2-8B6B-FEA9CBC72B19}" destId="{9FAFB3D2-652E-4923-9D2F-C08F9FF56758}" srcOrd="1" destOrd="0" presId="urn:microsoft.com/office/officeart/2018/2/layout/IconLabelList"/>
    <dgm:cxn modelId="{94CB86A6-0ABD-4C12-9E14-713972322B6A}" type="presParOf" srcId="{60BB4E4A-ADC1-40E2-8B6B-FEA9CBC72B19}" destId="{1A2F6707-D5D6-429B-89CF-0C4A7C46414D}" srcOrd="2" destOrd="0" presId="urn:microsoft.com/office/officeart/2018/2/layout/IconLabelList"/>
    <dgm:cxn modelId="{0D19F799-8E4B-4E90-94DF-6F75D301FFDE}" type="presParOf" srcId="{1A2F6707-D5D6-429B-89CF-0C4A7C46414D}" destId="{6923C569-9E1A-4049-AB02-3424F95F8B1D}" srcOrd="0" destOrd="0" presId="urn:microsoft.com/office/officeart/2018/2/layout/IconLabelList"/>
    <dgm:cxn modelId="{0A3471D6-3725-4605-B655-EC6FE5683977}" type="presParOf" srcId="{1A2F6707-D5D6-429B-89CF-0C4A7C46414D}" destId="{EF87B223-6A9B-4EE4-80C1-87B6EBFCE224}" srcOrd="1" destOrd="0" presId="urn:microsoft.com/office/officeart/2018/2/layout/IconLabelList"/>
    <dgm:cxn modelId="{78E8D400-5844-4FE1-9EAB-C69E83C27FD1}" type="presParOf" srcId="{1A2F6707-D5D6-429B-89CF-0C4A7C46414D}" destId="{510F7EA1-E374-497F-BCA9-7A6529B4DAE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8D35A4-01BF-4BE2-85AB-420E175BA149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09007F4-5BF7-4C73-B730-DB576F0A2E49}">
      <dgm:prSet/>
      <dgm:spPr/>
      <dgm:t>
        <a:bodyPr/>
        <a:lstStyle/>
        <a:p>
          <a:r>
            <a:rPr lang="en-GB" b="0" dirty="0">
              <a:latin typeface="Courier New" panose="02070309020205020404" pitchFamily="49" charset="0"/>
              <a:cs typeface="Courier New" panose="02070309020205020404" pitchFamily="49" charset="0"/>
            </a:rPr>
            <a:t>?</a:t>
          </a:r>
          <a:r>
            <a:rPr lang="en-GB" b="0" dirty="0"/>
            <a:t> and </a:t>
          </a:r>
          <a:r>
            <a:rPr lang="en-GB" b="0" dirty="0">
              <a:latin typeface="Courier New" panose="02070309020205020404" pitchFamily="49" charset="0"/>
              <a:cs typeface="Courier New" panose="02070309020205020404" pitchFamily="49" charset="0"/>
            </a:rPr>
            <a:t>??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39C42CA4-CE5D-4AD1-87AD-784C3AAD2CDC}" type="parTrans" cxnId="{C55D289B-C9A3-46BE-9D27-AEBCA55A1F4C}">
      <dgm:prSet/>
      <dgm:spPr/>
      <dgm:t>
        <a:bodyPr/>
        <a:lstStyle/>
        <a:p>
          <a:endParaRPr lang="en-US"/>
        </a:p>
      </dgm:t>
    </dgm:pt>
    <dgm:pt modelId="{642EE37A-A8DB-451F-9829-338749807D79}" type="sibTrans" cxnId="{C55D289B-C9A3-46BE-9D27-AEBCA55A1F4C}">
      <dgm:prSet/>
      <dgm:spPr/>
      <dgm:t>
        <a:bodyPr/>
        <a:lstStyle/>
        <a:p>
          <a:endParaRPr lang="en-US"/>
        </a:p>
      </dgm:t>
    </dgm:pt>
    <dgm:pt modelId="{049CE1A3-32DA-4AFF-B4A3-6860459AF9C2}">
      <dgm:prSet/>
      <dgm:spPr/>
      <dgm:t>
        <a:bodyPr/>
        <a:lstStyle/>
        <a:p>
          <a:r>
            <a:rPr lang="en-GB" b="0"/>
            <a:t>Google!</a:t>
          </a:r>
          <a:endParaRPr lang="en-US"/>
        </a:p>
      </dgm:t>
    </dgm:pt>
    <dgm:pt modelId="{1130CF42-226C-412D-BCEB-00B1A66E802E}" type="parTrans" cxnId="{D8E1ACF6-1AD7-471A-853D-517151A7A01E}">
      <dgm:prSet/>
      <dgm:spPr/>
      <dgm:t>
        <a:bodyPr/>
        <a:lstStyle/>
        <a:p>
          <a:endParaRPr lang="en-US"/>
        </a:p>
      </dgm:t>
    </dgm:pt>
    <dgm:pt modelId="{235BC449-17E1-4832-AAFF-80BF88C7F2C0}" type="sibTrans" cxnId="{D8E1ACF6-1AD7-471A-853D-517151A7A01E}">
      <dgm:prSet/>
      <dgm:spPr/>
      <dgm:t>
        <a:bodyPr/>
        <a:lstStyle/>
        <a:p>
          <a:endParaRPr lang="en-US"/>
        </a:p>
      </dgm:t>
    </dgm:pt>
    <dgm:pt modelId="{A5155398-1346-490A-96CA-7C892C6994F6}">
      <dgm:prSet/>
      <dgm:spPr/>
      <dgm:t>
        <a:bodyPr/>
        <a:lstStyle/>
        <a:p>
          <a:pPr algn="ctr"/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help()</a:t>
          </a:r>
        </a:p>
      </dgm:t>
    </dgm:pt>
    <dgm:pt modelId="{4E59B68E-54F2-43A2-A5B5-1A58CD8D8588}" type="parTrans" cxnId="{AB91DEF0-A91C-4F46-85DF-5F5041C7C287}">
      <dgm:prSet/>
      <dgm:spPr/>
      <dgm:t>
        <a:bodyPr/>
        <a:lstStyle/>
        <a:p>
          <a:endParaRPr lang="en-GB"/>
        </a:p>
      </dgm:t>
    </dgm:pt>
    <dgm:pt modelId="{C3971E09-6ED4-4F96-94AE-23C9FBE14A41}" type="sibTrans" cxnId="{AB91DEF0-A91C-4F46-85DF-5F5041C7C287}">
      <dgm:prSet/>
      <dgm:spPr/>
      <dgm:t>
        <a:bodyPr/>
        <a:lstStyle/>
        <a:p>
          <a:endParaRPr lang="en-GB"/>
        </a:p>
      </dgm:t>
    </dgm:pt>
    <dgm:pt modelId="{4965B050-8788-4182-8052-6E0D4288F483}" type="pres">
      <dgm:prSet presAssocID="{648D35A4-01BF-4BE2-85AB-420E175BA14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CD23DA-205E-4975-A2AF-E59E56F38B04}" type="pres">
      <dgm:prSet presAssocID="{409007F4-5BF7-4C73-B730-DB576F0A2E49}" presName="root" presStyleCnt="0"/>
      <dgm:spPr/>
    </dgm:pt>
    <dgm:pt modelId="{CC13F5F2-9EAC-4F05-8C00-A68B7BD57EA8}" type="pres">
      <dgm:prSet presAssocID="{409007F4-5BF7-4C73-B730-DB576F0A2E49}" presName="rootComposite" presStyleCnt="0"/>
      <dgm:spPr/>
    </dgm:pt>
    <dgm:pt modelId="{CFA1AA2B-963E-4F5C-9993-8744E8D96A25}" type="pres">
      <dgm:prSet presAssocID="{409007F4-5BF7-4C73-B730-DB576F0A2E49}" presName="rootText" presStyleLbl="node1" presStyleIdx="0" presStyleCnt="3"/>
      <dgm:spPr/>
    </dgm:pt>
    <dgm:pt modelId="{97C2B76E-9E1D-4BAF-BE60-EDBB5728C701}" type="pres">
      <dgm:prSet presAssocID="{409007F4-5BF7-4C73-B730-DB576F0A2E49}" presName="rootConnector" presStyleLbl="node1" presStyleIdx="0" presStyleCnt="3"/>
      <dgm:spPr/>
    </dgm:pt>
    <dgm:pt modelId="{BBB7F6EB-CC16-41B8-84BB-0D1A75CCB7E4}" type="pres">
      <dgm:prSet presAssocID="{409007F4-5BF7-4C73-B730-DB576F0A2E49}" presName="childShape" presStyleCnt="0"/>
      <dgm:spPr/>
    </dgm:pt>
    <dgm:pt modelId="{E32E9E5A-F31A-4BDC-A787-BFB6495FA370}" type="pres">
      <dgm:prSet presAssocID="{A5155398-1346-490A-96CA-7C892C6994F6}" presName="root" presStyleCnt="0"/>
      <dgm:spPr/>
    </dgm:pt>
    <dgm:pt modelId="{C218C2B8-158D-4E38-97AF-2CD1D582D854}" type="pres">
      <dgm:prSet presAssocID="{A5155398-1346-490A-96CA-7C892C6994F6}" presName="rootComposite" presStyleCnt="0"/>
      <dgm:spPr/>
    </dgm:pt>
    <dgm:pt modelId="{A15FFCAE-63E1-476B-9F7C-AB0C279A625C}" type="pres">
      <dgm:prSet presAssocID="{A5155398-1346-490A-96CA-7C892C6994F6}" presName="rootText" presStyleLbl="node1" presStyleIdx="1" presStyleCnt="3" custLinFactNeighborX="-1050"/>
      <dgm:spPr/>
    </dgm:pt>
    <dgm:pt modelId="{3B069C24-AFB2-4FE4-8E6E-32068914BEF9}" type="pres">
      <dgm:prSet presAssocID="{A5155398-1346-490A-96CA-7C892C6994F6}" presName="rootConnector" presStyleLbl="node1" presStyleIdx="1" presStyleCnt="3"/>
      <dgm:spPr/>
    </dgm:pt>
    <dgm:pt modelId="{155F2A4D-711C-4C5E-95D9-EA3FD18216CD}" type="pres">
      <dgm:prSet presAssocID="{A5155398-1346-490A-96CA-7C892C6994F6}" presName="childShape" presStyleCnt="0"/>
      <dgm:spPr/>
    </dgm:pt>
    <dgm:pt modelId="{6A431EF9-3EBC-429E-96D3-315250414C6A}" type="pres">
      <dgm:prSet presAssocID="{049CE1A3-32DA-4AFF-B4A3-6860459AF9C2}" presName="root" presStyleCnt="0"/>
      <dgm:spPr/>
    </dgm:pt>
    <dgm:pt modelId="{07757F33-804A-45CC-B75D-2F3C54EADBC5}" type="pres">
      <dgm:prSet presAssocID="{049CE1A3-32DA-4AFF-B4A3-6860459AF9C2}" presName="rootComposite" presStyleCnt="0"/>
      <dgm:spPr/>
    </dgm:pt>
    <dgm:pt modelId="{E10B2835-C58B-4280-9CF4-EDA81C365B0B}" type="pres">
      <dgm:prSet presAssocID="{049CE1A3-32DA-4AFF-B4A3-6860459AF9C2}" presName="rootText" presStyleLbl="node1" presStyleIdx="2" presStyleCnt="3"/>
      <dgm:spPr/>
    </dgm:pt>
    <dgm:pt modelId="{15942E6B-33A5-453C-984F-C15F93E172CB}" type="pres">
      <dgm:prSet presAssocID="{049CE1A3-32DA-4AFF-B4A3-6860459AF9C2}" presName="rootConnector" presStyleLbl="node1" presStyleIdx="2" presStyleCnt="3"/>
      <dgm:spPr/>
    </dgm:pt>
    <dgm:pt modelId="{9006D791-B175-4C85-9EFE-0959E97057FA}" type="pres">
      <dgm:prSet presAssocID="{049CE1A3-32DA-4AFF-B4A3-6860459AF9C2}" presName="childShape" presStyleCnt="0"/>
      <dgm:spPr/>
    </dgm:pt>
  </dgm:ptLst>
  <dgm:cxnLst>
    <dgm:cxn modelId="{0DB94037-E652-45DF-BC08-7789B280EFEC}" type="presOf" srcId="{A5155398-1346-490A-96CA-7C892C6994F6}" destId="{A15FFCAE-63E1-476B-9F7C-AB0C279A625C}" srcOrd="0" destOrd="0" presId="urn:microsoft.com/office/officeart/2005/8/layout/hierarchy3"/>
    <dgm:cxn modelId="{CED62964-289D-4BC6-9C97-EF3431AD88B2}" type="presOf" srcId="{409007F4-5BF7-4C73-B730-DB576F0A2E49}" destId="{97C2B76E-9E1D-4BAF-BE60-EDBB5728C701}" srcOrd="1" destOrd="0" presId="urn:microsoft.com/office/officeart/2005/8/layout/hierarchy3"/>
    <dgm:cxn modelId="{C55D289B-C9A3-46BE-9D27-AEBCA55A1F4C}" srcId="{648D35A4-01BF-4BE2-85AB-420E175BA149}" destId="{409007F4-5BF7-4C73-B730-DB576F0A2E49}" srcOrd="0" destOrd="0" parTransId="{39C42CA4-CE5D-4AD1-87AD-784C3AAD2CDC}" sibTransId="{642EE37A-A8DB-451F-9829-338749807D79}"/>
    <dgm:cxn modelId="{7D47FCA1-EE5A-456E-90E1-5CDA6590D12E}" type="presOf" srcId="{409007F4-5BF7-4C73-B730-DB576F0A2E49}" destId="{CFA1AA2B-963E-4F5C-9993-8744E8D96A25}" srcOrd="0" destOrd="0" presId="urn:microsoft.com/office/officeart/2005/8/layout/hierarchy3"/>
    <dgm:cxn modelId="{F65C26AD-2618-438A-8618-92BFCA19CD44}" type="presOf" srcId="{A5155398-1346-490A-96CA-7C892C6994F6}" destId="{3B069C24-AFB2-4FE4-8E6E-32068914BEF9}" srcOrd="1" destOrd="0" presId="urn:microsoft.com/office/officeart/2005/8/layout/hierarchy3"/>
    <dgm:cxn modelId="{DA7550D5-03C0-43EE-BA25-287482AE3BDC}" type="presOf" srcId="{648D35A4-01BF-4BE2-85AB-420E175BA149}" destId="{4965B050-8788-4182-8052-6E0D4288F483}" srcOrd="0" destOrd="0" presId="urn:microsoft.com/office/officeart/2005/8/layout/hierarchy3"/>
    <dgm:cxn modelId="{2A481FD8-1E11-4E41-A5D3-2AF70AF1BF0B}" type="presOf" srcId="{049CE1A3-32DA-4AFF-B4A3-6860459AF9C2}" destId="{15942E6B-33A5-453C-984F-C15F93E172CB}" srcOrd="1" destOrd="0" presId="urn:microsoft.com/office/officeart/2005/8/layout/hierarchy3"/>
    <dgm:cxn modelId="{E66EC2DE-984B-43CD-983C-A19A899A14A5}" type="presOf" srcId="{049CE1A3-32DA-4AFF-B4A3-6860459AF9C2}" destId="{E10B2835-C58B-4280-9CF4-EDA81C365B0B}" srcOrd="0" destOrd="0" presId="urn:microsoft.com/office/officeart/2005/8/layout/hierarchy3"/>
    <dgm:cxn modelId="{AB91DEF0-A91C-4F46-85DF-5F5041C7C287}" srcId="{648D35A4-01BF-4BE2-85AB-420E175BA149}" destId="{A5155398-1346-490A-96CA-7C892C6994F6}" srcOrd="1" destOrd="0" parTransId="{4E59B68E-54F2-43A2-A5B5-1A58CD8D8588}" sibTransId="{C3971E09-6ED4-4F96-94AE-23C9FBE14A41}"/>
    <dgm:cxn modelId="{D8E1ACF6-1AD7-471A-853D-517151A7A01E}" srcId="{648D35A4-01BF-4BE2-85AB-420E175BA149}" destId="{049CE1A3-32DA-4AFF-B4A3-6860459AF9C2}" srcOrd="2" destOrd="0" parTransId="{1130CF42-226C-412D-BCEB-00B1A66E802E}" sibTransId="{235BC449-17E1-4832-AAFF-80BF88C7F2C0}"/>
    <dgm:cxn modelId="{A5FB3084-8125-4D06-8147-74BEA948569E}" type="presParOf" srcId="{4965B050-8788-4182-8052-6E0D4288F483}" destId="{7CCD23DA-205E-4975-A2AF-E59E56F38B04}" srcOrd="0" destOrd="0" presId="urn:microsoft.com/office/officeart/2005/8/layout/hierarchy3"/>
    <dgm:cxn modelId="{0B093395-2A94-4493-AC44-296A83994E0C}" type="presParOf" srcId="{7CCD23DA-205E-4975-A2AF-E59E56F38B04}" destId="{CC13F5F2-9EAC-4F05-8C00-A68B7BD57EA8}" srcOrd="0" destOrd="0" presId="urn:microsoft.com/office/officeart/2005/8/layout/hierarchy3"/>
    <dgm:cxn modelId="{9536BE11-5CA0-487D-808F-D501F1F97E72}" type="presParOf" srcId="{CC13F5F2-9EAC-4F05-8C00-A68B7BD57EA8}" destId="{CFA1AA2B-963E-4F5C-9993-8744E8D96A25}" srcOrd="0" destOrd="0" presId="urn:microsoft.com/office/officeart/2005/8/layout/hierarchy3"/>
    <dgm:cxn modelId="{C0C34B8D-1CF5-4C5C-B9B5-EB94829774FD}" type="presParOf" srcId="{CC13F5F2-9EAC-4F05-8C00-A68B7BD57EA8}" destId="{97C2B76E-9E1D-4BAF-BE60-EDBB5728C701}" srcOrd="1" destOrd="0" presId="urn:microsoft.com/office/officeart/2005/8/layout/hierarchy3"/>
    <dgm:cxn modelId="{C09C7C6E-39BA-467C-913E-BB276305EDBB}" type="presParOf" srcId="{7CCD23DA-205E-4975-A2AF-E59E56F38B04}" destId="{BBB7F6EB-CC16-41B8-84BB-0D1A75CCB7E4}" srcOrd="1" destOrd="0" presId="urn:microsoft.com/office/officeart/2005/8/layout/hierarchy3"/>
    <dgm:cxn modelId="{5D7C0590-A5FE-4C92-A50A-8B80D88CC5EF}" type="presParOf" srcId="{4965B050-8788-4182-8052-6E0D4288F483}" destId="{E32E9E5A-F31A-4BDC-A787-BFB6495FA370}" srcOrd="1" destOrd="0" presId="urn:microsoft.com/office/officeart/2005/8/layout/hierarchy3"/>
    <dgm:cxn modelId="{7C7DF2F5-BBE8-4469-AC6F-3F4BA0C484ED}" type="presParOf" srcId="{E32E9E5A-F31A-4BDC-A787-BFB6495FA370}" destId="{C218C2B8-158D-4E38-97AF-2CD1D582D854}" srcOrd="0" destOrd="0" presId="urn:microsoft.com/office/officeart/2005/8/layout/hierarchy3"/>
    <dgm:cxn modelId="{59AAD1FF-0838-4A75-9F73-7C3D4F4D5E64}" type="presParOf" srcId="{C218C2B8-158D-4E38-97AF-2CD1D582D854}" destId="{A15FFCAE-63E1-476B-9F7C-AB0C279A625C}" srcOrd="0" destOrd="0" presId="urn:microsoft.com/office/officeart/2005/8/layout/hierarchy3"/>
    <dgm:cxn modelId="{064CE142-0330-440C-AC6B-7491FEF80FC7}" type="presParOf" srcId="{C218C2B8-158D-4E38-97AF-2CD1D582D854}" destId="{3B069C24-AFB2-4FE4-8E6E-32068914BEF9}" srcOrd="1" destOrd="0" presId="urn:microsoft.com/office/officeart/2005/8/layout/hierarchy3"/>
    <dgm:cxn modelId="{4442563C-ABE6-44D8-A523-6855803B28E5}" type="presParOf" srcId="{E32E9E5A-F31A-4BDC-A787-BFB6495FA370}" destId="{155F2A4D-711C-4C5E-95D9-EA3FD18216CD}" srcOrd="1" destOrd="0" presId="urn:microsoft.com/office/officeart/2005/8/layout/hierarchy3"/>
    <dgm:cxn modelId="{062CFA76-04A7-46A8-A0F2-62FF3DFAEEAC}" type="presParOf" srcId="{4965B050-8788-4182-8052-6E0D4288F483}" destId="{6A431EF9-3EBC-429E-96D3-315250414C6A}" srcOrd="2" destOrd="0" presId="urn:microsoft.com/office/officeart/2005/8/layout/hierarchy3"/>
    <dgm:cxn modelId="{BC151BA1-0871-4EE4-9635-A752D970D61B}" type="presParOf" srcId="{6A431EF9-3EBC-429E-96D3-315250414C6A}" destId="{07757F33-804A-45CC-B75D-2F3C54EADBC5}" srcOrd="0" destOrd="0" presId="urn:microsoft.com/office/officeart/2005/8/layout/hierarchy3"/>
    <dgm:cxn modelId="{242E17AB-8A96-40EA-8960-D2CCAFEA92E8}" type="presParOf" srcId="{07757F33-804A-45CC-B75D-2F3C54EADBC5}" destId="{E10B2835-C58B-4280-9CF4-EDA81C365B0B}" srcOrd="0" destOrd="0" presId="urn:microsoft.com/office/officeart/2005/8/layout/hierarchy3"/>
    <dgm:cxn modelId="{EE3654B9-DF24-447B-AE59-80A1A27908DA}" type="presParOf" srcId="{07757F33-804A-45CC-B75D-2F3C54EADBC5}" destId="{15942E6B-33A5-453C-984F-C15F93E172CB}" srcOrd="1" destOrd="0" presId="urn:microsoft.com/office/officeart/2005/8/layout/hierarchy3"/>
    <dgm:cxn modelId="{4ABA7B79-862B-42D0-A8FF-C5775311DEB2}" type="presParOf" srcId="{6A431EF9-3EBC-429E-96D3-315250414C6A}" destId="{9006D791-B175-4C85-9EFE-0959E97057FA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51CEF7-20C2-4802-B765-86E872356A99}">
      <dsp:nvSpPr>
        <dsp:cNvPr id="0" name=""/>
        <dsp:cNvSpPr/>
      </dsp:nvSpPr>
      <dsp:spPr>
        <a:xfrm rot="5400000">
          <a:off x="2639513" y="-597802"/>
          <a:ext cx="1653220" cy="3262233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3600" kern="1200" dirty="0"/>
            <a:t>Pi, LETTERS</a:t>
          </a:r>
          <a:endParaRPr lang="en-US" sz="3600" kern="1200" dirty="0"/>
        </a:p>
      </dsp:txBody>
      <dsp:txXfrm rot="-5400000">
        <a:off x="1835007" y="287408"/>
        <a:ext cx="3181529" cy="1491812"/>
      </dsp:txXfrm>
    </dsp:sp>
    <dsp:sp modelId="{6E01CFA3-4067-452D-AD4C-A07A32D98561}">
      <dsp:nvSpPr>
        <dsp:cNvPr id="0" name=""/>
        <dsp:cNvSpPr/>
      </dsp:nvSpPr>
      <dsp:spPr>
        <a:xfrm>
          <a:off x="0" y="51"/>
          <a:ext cx="1835006" cy="20665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/>
            <a:t>Some constants are built-in</a:t>
          </a:r>
          <a:endParaRPr lang="en-US" sz="2000" kern="1200" dirty="0"/>
        </a:p>
      </dsp:txBody>
      <dsp:txXfrm>
        <a:off x="89578" y="89629"/>
        <a:ext cx="1655850" cy="1887369"/>
      </dsp:txXfrm>
    </dsp:sp>
    <dsp:sp modelId="{46884875-7AAC-4989-89EC-5ADB90846249}">
      <dsp:nvSpPr>
        <dsp:cNvPr id="0" name=""/>
        <dsp:cNvSpPr/>
      </dsp:nvSpPr>
      <dsp:spPr>
        <a:xfrm rot="5400000">
          <a:off x="2639513" y="1572048"/>
          <a:ext cx="1653220" cy="3262233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3600" kern="1200" dirty="0"/>
            <a:t>x = 10, y = 20; x + y = 30</a:t>
          </a:r>
          <a:endParaRPr lang="en-US" sz="3600" kern="1200" dirty="0"/>
        </a:p>
      </dsp:txBody>
      <dsp:txXfrm rot="-5400000">
        <a:off x="1835007" y="2457258"/>
        <a:ext cx="3181529" cy="1491812"/>
      </dsp:txXfrm>
    </dsp:sp>
    <dsp:sp modelId="{83809859-737B-46D6-8056-0B51D4541397}">
      <dsp:nvSpPr>
        <dsp:cNvPr id="0" name=""/>
        <dsp:cNvSpPr/>
      </dsp:nvSpPr>
      <dsp:spPr>
        <a:xfrm>
          <a:off x="0" y="2169903"/>
          <a:ext cx="1835006" cy="20665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/>
            <a:t>Variables are placeholders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/>
            <a:t>(created by users)</a:t>
          </a:r>
          <a:endParaRPr lang="en-US" sz="2000" kern="1200" dirty="0"/>
        </a:p>
      </dsp:txBody>
      <dsp:txXfrm>
        <a:off x="89578" y="2259481"/>
        <a:ext cx="1655850" cy="18873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9E5004-6AD0-4571-8DDF-29ED5BDB55D3}">
      <dsp:nvSpPr>
        <dsp:cNvPr id="0" name=""/>
        <dsp:cNvSpPr/>
      </dsp:nvSpPr>
      <dsp:spPr>
        <a:xfrm>
          <a:off x="965188" y="81452"/>
          <a:ext cx="1554187" cy="1554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38C939-FACC-4B09-A7BB-4020FB11E2E0}">
      <dsp:nvSpPr>
        <dsp:cNvPr id="0" name=""/>
        <dsp:cNvSpPr/>
      </dsp:nvSpPr>
      <dsp:spPr>
        <a:xfrm>
          <a:off x="15406" y="2037147"/>
          <a:ext cx="345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baseline="0" dirty="0"/>
            <a:t>The ‘arrow’: </a:t>
          </a:r>
          <a:r>
            <a:rPr lang="en-GB" sz="2900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x &lt;- 2</a:t>
          </a:r>
          <a:endParaRPr lang="en-US" sz="2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5406" y="2037147"/>
        <a:ext cx="3453750" cy="720000"/>
      </dsp:txXfrm>
    </dsp:sp>
    <dsp:sp modelId="{6923C569-9E1A-4049-AB02-3424F95F8B1D}">
      <dsp:nvSpPr>
        <dsp:cNvPr id="0" name=""/>
        <dsp:cNvSpPr/>
      </dsp:nvSpPr>
      <dsp:spPr>
        <a:xfrm>
          <a:off x="4400589" y="81452"/>
          <a:ext cx="2799697" cy="1554187"/>
        </a:xfrm>
        <a:prstGeom prst="mathEqual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0F7EA1-E374-497F-BCA9-7A6529B4DAEB}">
      <dsp:nvSpPr>
        <dsp:cNvPr id="0" name=""/>
        <dsp:cNvSpPr/>
      </dsp:nvSpPr>
      <dsp:spPr>
        <a:xfrm>
          <a:off x="4073563" y="2037147"/>
          <a:ext cx="345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baseline="0" dirty="0"/>
            <a:t>Equals sign: </a:t>
          </a:r>
          <a:r>
            <a:rPr lang="en-GB" sz="2900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x = 2 </a:t>
          </a:r>
          <a:endParaRPr lang="en-US" sz="2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4073563" y="2037147"/>
        <a:ext cx="3453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A1AA2B-963E-4F5C-9993-8744E8D96A25}">
      <dsp:nvSpPr>
        <dsp:cNvPr id="0" name=""/>
        <dsp:cNvSpPr/>
      </dsp:nvSpPr>
      <dsp:spPr>
        <a:xfrm>
          <a:off x="920" y="880665"/>
          <a:ext cx="2154536" cy="10772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b="0" kern="1200" dirty="0">
              <a:latin typeface="Courier New" panose="02070309020205020404" pitchFamily="49" charset="0"/>
              <a:cs typeface="Courier New" panose="02070309020205020404" pitchFamily="49" charset="0"/>
            </a:rPr>
            <a:t>?</a:t>
          </a:r>
          <a:r>
            <a:rPr lang="en-GB" sz="3800" b="0" kern="1200" dirty="0"/>
            <a:t> and </a:t>
          </a:r>
          <a:r>
            <a:rPr lang="en-GB" sz="3800" b="0" kern="1200" dirty="0">
              <a:latin typeface="Courier New" panose="02070309020205020404" pitchFamily="49" charset="0"/>
              <a:cs typeface="Courier New" panose="02070309020205020404" pitchFamily="49" charset="0"/>
            </a:rPr>
            <a:t>??</a:t>
          </a:r>
          <a:endParaRPr lang="en-US" sz="38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2472" y="912217"/>
        <a:ext cx="2091432" cy="1014164"/>
      </dsp:txXfrm>
    </dsp:sp>
    <dsp:sp modelId="{A15FFCAE-63E1-476B-9F7C-AB0C279A625C}">
      <dsp:nvSpPr>
        <dsp:cNvPr id="0" name=""/>
        <dsp:cNvSpPr/>
      </dsp:nvSpPr>
      <dsp:spPr>
        <a:xfrm>
          <a:off x="2671469" y="880665"/>
          <a:ext cx="2154536" cy="107726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Courier New" panose="02070309020205020404" pitchFamily="49" charset="0"/>
              <a:cs typeface="Courier New" panose="02070309020205020404" pitchFamily="49" charset="0"/>
            </a:rPr>
            <a:t>help()</a:t>
          </a:r>
        </a:p>
      </dsp:txBody>
      <dsp:txXfrm>
        <a:off x="2703021" y="912217"/>
        <a:ext cx="2091432" cy="1014164"/>
      </dsp:txXfrm>
    </dsp:sp>
    <dsp:sp modelId="{E10B2835-C58B-4280-9CF4-EDA81C365B0B}">
      <dsp:nvSpPr>
        <dsp:cNvPr id="0" name=""/>
        <dsp:cNvSpPr/>
      </dsp:nvSpPr>
      <dsp:spPr>
        <a:xfrm>
          <a:off x="5387262" y="880665"/>
          <a:ext cx="2154536" cy="10772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b="0" kern="1200"/>
            <a:t>Google!</a:t>
          </a:r>
          <a:endParaRPr lang="en-US" sz="3800" kern="1200"/>
        </a:p>
      </dsp:txBody>
      <dsp:txXfrm>
        <a:off x="5418814" y="912217"/>
        <a:ext cx="2091432" cy="10141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GB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mhttps/www.rdocumentation.org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elysheva/MSD_R_course_May2024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8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Welcome to </a:t>
            </a:r>
          </a:p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Intro to R for Biologists</a:t>
            </a:r>
            <a:br>
              <a:rPr dirty="0"/>
            </a:br>
            <a:r>
              <a:rPr lang="en-GB" dirty="0"/>
              <a:t>We’ll start at 9:30am, please ask if you have any issues with installation of R and RStudio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1378080" y="47664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Irina &amp; </a:t>
            </a:r>
            <a:r>
              <a:rPr lang="en-US" sz="3200" spc="-1" dirty="0">
                <a:solidFill>
                  <a:srgbClr val="8B8B8B"/>
                </a:solidFill>
                <a:latin typeface="Calibri"/>
                <a:ea typeface="DejaVu Sans"/>
              </a:rPr>
              <a:t>Bea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spc="-1" dirty="0">
                <a:solidFill>
                  <a:srgbClr val="8B8B8B"/>
                </a:solidFill>
                <a:latin typeface="Calibri"/>
                <a:ea typeface="DejaVu Sans"/>
              </a:rPr>
              <a:t>May</a:t>
            </a: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 2024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Conversion (and coercion)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457200" y="1764360"/>
            <a:ext cx="8227800" cy="31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as.character()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Numeric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logical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factor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types can be converted to character</a:t>
            </a:r>
            <a:endParaRPr lang="en-GB" sz="182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as.numeric()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Logical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, and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character variables that are purely numbers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can be converted to numeric</a:t>
            </a:r>
            <a:endParaRPr lang="en-GB" sz="182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as.logical()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“FALSE” 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or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is converted to FALSE,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“TRUE” 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or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any non-zero number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is converted to TRUE</a:t>
            </a:r>
            <a:endParaRPr lang="en-GB" sz="182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as.factor()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Any other data type can be converted to a factor</a:t>
            </a:r>
            <a:endParaRPr lang="en-GB" sz="1820" b="0" strike="noStrike" spc="-1">
              <a:latin typeface="Arial"/>
            </a:endParaRPr>
          </a:p>
        </p:txBody>
      </p:sp>
      <p:sp>
        <p:nvSpPr>
          <p:cNvPr id="265" name="CustomShape 3"/>
          <p:cNvSpPr/>
          <p:nvPr/>
        </p:nvSpPr>
        <p:spPr>
          <a:xfrm>
            <a:off x="457200" y="5423040"/>
            <a:ext cx="3740760" cy="9126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Warning message: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NAs introduced by coercion 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6" name="CustomShape 4"/>
          <p:cNvSpPr/>
          <p:nvPr/>
        </p:nvSpPr>
        <p:spPr>
          <a:xfrm>
            <a:off x="4327920" y="5423040"/>
            <a:ext cx="4570920" cy="11869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as.numeric(as.character(14))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14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as.numeric(as.factor(14))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1396080" y="5053680"/>
            <a:ext cx="1863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Warnings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681880" y="5053680"/>
            <a:ext cx="1863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Silent effects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822960" y="1072080"/>
            <a:ext cx="7542720" cy="108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b">
            <a:normAutofit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400" b="1" strike="noStrike" spc="-46" dirty="0">
                <a:latin typeface="Calibri"/>
                <a:ea typeface="DejaVu Sans"/>
              </a:rPr>
              <a:t>How to get help</a:t>
            </a:r>
            <a:endParaRPr lang="en-GB" sz="4400" b="0" strike="noStrike" spc="-1" dirty="0">
              <a:latin typeface="Arial"/>
            </a:endParaRPr>
          </a:p>
        </p:txBody>
      </p:sp>
      <p:graphicFrame>
        <p:nvGraphicFramePr>
          <p:cNvPr id="3" name="Diagram3"/>
          <p:cNvGraphicFramePr/>
          <p:nvPr>
            <p:extLst>
              <p:ext uri="{D42A27DB-BD31-4B8C-83A1-F6EECF244321}">
                <p14:modId xmlns:p14="http://schemas.microsoft.com/office/powerpoint/2010/main" val="2666678168"/>
              </p:ext>
            </p:extLst>
          </p:nvPr>
        </p:nvGraphicFramePr>
        <p:xfrm>
          <a:off x="822600" y="2431080"/>
          <a:ext cx="7542720" cy="28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CustomShape 1"/>
          <p:cNvSpPr/>
          <p:nvPr/>
        </p:nvSpPr>
        <p:spPr>
          <a:xfrm>
            <a:off x="457200" y="68400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</a:rPr>
              <a:t>Data Structures: atomic vector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519" name="CustomShape 2"/>
          <p:cNvSpPr/>
          <p:nvPr/>
        </p:nvSpPr>
        <p:spPr>
          <a:xfrm>
            <a:off x="457200" y="2359440"/>
            <a:ext cx="8228160" cy="100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</a:rPr>
              <a:t>atomic vector</a:t>
            </a:r>
            <a:endParaRPr lang="en-GB" sz="218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0" strike="noStrike" spc="-1">
                <a:solidFill>
                  <a:srgbClr val="000000"/>
                </a:solidFill>
                <a:latin typeface="Calibri"/>
              </a:rPr>
              <a:t>All elements are of the same type</a:t>
            </a:r>
            <a:endParaRPr lang="en-GB" sz="1820" b="0" strike="noStrike" spc="-1">
              <a:latin typeface="Arial"/>
            </a:endParaRPr>
          </a:p>
        </p:txBody>
      </p:sp>
      <p:grpSp>
        <p:nvGrpSpPr>
          <p:cNvPr id="520" name="Group 3"/>
          <p:cNvGrpSpPr/>
          <p:nvPr/>
        </p:nvGrpSpPr>
        <p:grpSpPr>
          <a:xfrm>
            <a:off x="1052640" y="3661200"/>
            <a:ext cx="7435800" cy="643680"/>
            <a:chOff x="1052640" y="3661200"/>
            <a:chExt cx="7435800" cy="643680"/>
          </a:xfrm>
        </p:grpSpPr>
        <p:sp>
          <p:nvSpPr>
            <p:cNvPr id="521" name="CustomShape 4"/>
            <p:cNvSpPr/>
            <p:nvPr/>
          </p:nvSpPr>
          <p:spPr>
            <a:xfrm>
              <a:off x="1052640" y="3965400"/>
              <a:ext cx="136332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atomic vector</a:t>
              </a:r>
              <a:endParaRPr lang="en-GB" sz="1640" b="0" strike="noStrike" spc="-1">
                <a:latin typeface="Arial"/>
              </a:endParaRPr>
            </a:p>
          </p:txBody>
        </p:sp>
        <p:grpSp>
          <p:nvGrpSpPr>
            <p:cNvPr id="522" name="Group 5"/>
            <p:cNvGrpSpPr/>
            <p:nvPr/>
          </p:nvGrpSpPr>
          <p:grpSpPr>
            <a:xfrm>
              <a:off x="2736360" y="3661200"/>
              <a:ext cx="1239840" cy="575640"/>
              <a:chOff x="2736360" y="3661200"/>
              <a:chExt cx="1239840" cy="575640"/>
            </a:xfrm>
          </p:grpSpPr>
          <p:grpSp>
            <p:nvGrpSpPr>
              <p:cNvPr id="523" name="Group 6"/>
              <p:cNvGrpSpPr/>
              <p:nvPr/>
            </p:nvGrpSpPr>
            <p:grpSpPr>
              <a:xfrm>
                <a:off x="2736360" y="3965400"/>
                <a:ext cx="1239840" cy="271440"/>
                <a:chOff x="2736360" y="3965400"/>
                <a:chExt cx="1239840" cy="271440"/>
              </a:xfrm>
            </p:grpSpPr>
            <p:sp>
              <p:nvSpPr>
                <p:cNvPr id="524" name="CustomShape 7"/>
                <p:cNvSpPr/>
                <p:nvPr/>
              </p:nvSpPr>
              <p:spPr>
                <a:xfrm>
                  <a:off x="2736360" y="396792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“a”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25" name="CustomShape 8"/>
                <p:cNvSpPr/>
                <p:nvPr/>
              </p:nvSpPr>
              <p:spPr>
                <a:xfrm>
                  <a:off x="3047400" y="3965400"/>
                  <a:ext cx="310320" cy="27108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“a”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26" name="CustomShape 9"/>
                <p:cNvSpPr/>
                <p:nvPr/>
              </p:nvSpPr>
              <p:spPr>
                <a:xfrm>
                  <a:off x="3356640" y="396792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“c”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27" name="CustomShape 10"/>
                <p:cNvSpPr/>
                <p:nvPr/>
              </p:nvSpPr>
              <p:spPr>
                <a:xfrm>
                  <a:off x="3665880" y="396792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“f”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</p:grpSp>
          <p:sp>
            <p:nvSpPr>
              <p:cNvPr id="528" name="CustomShape 11"/>
              <p:cNvSpPr/>
              <p:nvPr/>
            </p:nvSpPr>
            <p:spPr>
              <a:xfrm>
                <a:off x="2739240" y="366156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29" name="CustomShape 12"/>
              <p:cNvSpPr/>
              <p:nvPr/>
            </p:nvSpPr>
            <p:spPr>
              <a:xfrm>
                <a:off x="304380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30" name="CustomShape 13"/>
              <p:cNvSpPr/>
              <p:nvPr/>
            </p:nvSpPr>
            <p:spPr>
              <a:xfrm>
                <a:off x="334836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31" name="CustomShape 14"/>
              <p:cNvSpPr/>
              <p:nvPr/>
            </p:nvSpPr>
            <p:spPr>
              <a:xfrm>
                <a:off x="366588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4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grpSp>
          <p:nvGrpSpPr>
            <p:cNvPr id="532" name="Group 15"/>
            <p:cNvGrpSpPr/>
            <p:nvPr/>
          </p:nvGrpSpPr>
          <p:grpSpPr>
            <a:xfrm>
              <a:off x="4978800" y="3661200"/>
              <a:ext cx="1240200" cy="573120"/>
              <a:chOff x="4978800" y="3661200"/>
              <a:chExt cx="1240200" cy="573120"/>
            </a:xfrm>
          </p:grpSpPr>
          <p:grpSp>
            <p:nvGrpSpPr>
              <p:cNvPr id="533" name="Group 16"/>
              <p:cNvGrpSpPr/>
              <p:nvPr/>
            </p:nvGrpSpPr>
            <p:grpSpPr>
              <a:xfrm>
                <a:off x="4978800" y="3965400"/>
                <a:ext cx="1240200" cy="268920"/>
                <a:chOff x="4978800" y="3965400"/>
                <a:chExt cx="1240200" cy="268920"/>
              </a:xfrm>
            </p:grpSpPr>
            <p:sp>
              <p:nvSpPr>
                <p:cNvPr id="534" name="CustomShape 17"/>
                <p:cNvSpPr/>
                <p:nvPr/>
              </p:nvSpPr>
              <p:spPr>
                <a:xfrm>
                  <a:off x="497880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1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35" name="CustomShape 18"/>
                <p:cNvSpPr/>
                <p:nvPr/>
              </p:nvSpPr>
              <p:spPr>
                <a:xfrm>
                  <a:off x="528984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2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36" name="CustomShape 19"/>
                <p:cNvSpPr/>
                <p:nvPr/>
              </p:nvSpPr>
              <p:spPr>
                <a:xfrm>
                  <a:off x="559944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1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37" name="CustomShape 20"/>
                <p:cNvSpPr/>
                <p:nvPr/>
              </p:nvSpPr>
              <p:spPr>
                <a:xfrm>
                  <a:off x="590868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4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</p:grpSp>
          <p:sp>
            <p:nvSpPr>
              <p:cNvPr id="538" name="CustomShape 21"/>
              <p:cNvSpPr/>
              <p:nvPr/>
            </p:nvSpPr>
            <p:spPr>
              <a:xfrm>
                <a:off x="4982040" y="366156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39" name="CustomShape 22"/>
              <p:cNvSpPr/>
              <p:nvPr/>
            </p:nvSpPr>
            <p:spPr>
              <a:xfrm>
                <a:off x="528660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40" name="CustomShape 23"/>
              <p:cNvSpPr/>
              <p:nvPr/>
            </p:nvSpPr>
            <p:spPr>
              <a:xfrm>
                <a:off x="559116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41" name="CustomShape 24"/>
              <p:cNvSpPr/>
              <p:nvPr/>
            </p:nvSpPr>
            <p:spPr>
              <a:xfrm>
                <a:off x="590868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4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grpSp>
          <p:nvGrpSpPr>
            <p:cNvPr id="542" name="Group 25"/>
            <p:cNvGrpSpPr/>
            <p:nvPr/>
          </p:nvGrpSpPr>
          <p:grpSpPr>
            <a:xfrm>
              <a:off x="7242480" y="3662280"/>
              <a:ext cx="1245960" cy="572040"/>
              <a:chOff x="7242480" y="3662280"/>
              <a:chExt cx="1245960" cy="572040"/>
            </a:xfrm>
          </p:grpSpPr>
          <p:grpSp>
            <p:nvGrpSpPr>
              <p:cNvPr id="543" name="Group 26"/>
              <p:cNvGrpSpPr/>
              <p:nvPr/>
            </p:nvGrpSpPr>
            <p:grpSpPr>
              <a:xfrm>
                <a:off x="7248600" y="3965400"/>
                <a:ext cx="1239840" cy="268920"/>
                <a:chOff x="7248600" y="3965400"/>
                <a:chExt cx="1239840" cy="268920"/>
              </a:xfrm>
            </p:grpSpPr>
            <p:sp>
              <p:nvSpPr>
                <p:cNvPr id="544" name="CustomShape 27"/>
                <p:cNvSpPr/>
                <p:nvPr/>
              </p:nvSpPr>
              <p:spPr>
                <a:xfrm>
                  <a:off x="724860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T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  <p:sp>
              <p:nvSpPr>
                <p:cNvPr id="545" name="CustomShape 28"/>
                <p:cNvSpPr/>
                <p:nvPr/>
              </p:nvSpPr>
              <p:spPr>
                <a:xfrm>
                  <a:off x="755964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F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  <p:sp>
              <p:nvSpPr>
                <p:cNvPr id="546" name="CustomShape 29"/>
                <p:cNvSpPr/>
                <p:nvPr/>
              </p:nvSpPr>
              <p:spPr>
                <a:xfrm>
                  <a:off x="786888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T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  <p:sp>
              <p:nvSpPr>
                <p:cNvPr id="547" name="CustomShape 30"/>
                <p:cNvSpPr/>
                <p:nvPr/>
              </p:nvSpPr>
              <p:spPr>
                <a:xfrm>
                  <a:off x="817812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T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</p:grpSp>
          <p:sp>
            <p:nvSpPr>
              <p:cNvPr id="548" name="CustomShape 31"/>
              <p:cNvSpPr/>
              <p:nvPr/>
            </p:nvSpPr>
            <p:spPr>
              <a:xfrm>
                <a:off x="724248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49" name="CustomShape 32"/>
              <p:cNvSpPr/>
              <p:nvPr/>
            </p:nvSpPr>
            <p:spPr>
              <a:xfrm>
                <a:off x="754704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50" name="CustomShape 33"/>
              <p:cNvSpPr/>
              <p:nvPr/>
            </p:nvSpPr>
            <p:spPr>
              <a:xfrm>
                <a:off x="785160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51" name="CustomShape 34"/>
              <p:cNvSpPr/>
              <p:nvPr/>
            </p:nvSpPr>
            <p:spPr>
              <a:xfrm>
                <a:off x="816912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4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BBC2058-6FFB-F84E-A4B9-F9C7818E4FC8}"/>
              </a:ext>
            </a:extLst>
          </p:cNvPr>
          <p:cNvSpPr txBox="1"/>
          <p:nvPr/>
        </p:nvSpPr>
        <p:spPr>
          <a:xfrm>
            <a:off x="869760" y="5052622"/>
            <a:ext cx="52065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gene_names</a:t>
            </a:r>
            <a:r>
              <a:rPr lang="en-US" dirty="0"/>
              <a:t> = </a:t>
            </a:r>
            <a:r>
              <a:rPr lang="en-US" dirty="0">
                <a:highlight>
                  <a:srgbClr val="FFFF00"/>
                </a:highlight>
              </a:rPr>
              <a:t>c</a:t>
            </a:r>
            <a:r>
              <a:rPr lang="en-US" dirty="0"/>
              <a:t>("TP53", "PTEN", "RB1", "MYC")</a:t>
            </a:r>
          </a:p>
          <a:p>
            <a:endParaRPr lang="en-US" dirty="0"/>
          </a:p>
          <a:p>
            <a:r>
              <a:rPr lang="en-US" dirty="0"/>
              <a:t>c - </a:t>
            </a:r>
            <a:r>
              <a:rPr lang="en-GB" dirty="0"/>
              <a:t>Combine Values into a Vector or List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>
                <a:latin typeface="Calibri" panose="020F0502020204030204" pitchFamily="34" charset="0"/>
                <a:cs typeface="Calibri" panose="020F0502020204030204" pitchFamily="34" charset="0"/>
              </a:rPr>
              <a:t>Subsetting</a:t>
            </a: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 R objects: vector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2492802-8B0C-4827-9851-9AFF7EA821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172" y="2359295"/>
            <a:ext cx="8228763" cy="3128533"/>
          </a:xfrm>
        </p:spPr>
        <p:txBody>
          <a:bodyPr>
            <a:normAutofit/>
          </a:bodyPr>
          <a:lstStyle/>
          <a:p>
            <a:r>
              <a:rPr lang="en-GB" sz="2177" dirty="0"/>
              <a:t>[ ] – To get a subset of elements</a:t>
            </a:r>
          </a:p>
          <a:p>
            <a:r>
              <a:rPr lang="en-GB" sz="2177" dirty="0"/>
              <a:t>[[ ]] or $ – To get a specific column of a </a:t>
            </a:r>
            <a:r>
              <a:rPr lang="en-GB" sz="2177" dirty="0" err="1"/>
              <a:t>data.frame</a:t>
            </a:r>
            <a:endParaRPr lang="en-GB" sz="1814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F9C756-D90D-784D-8283-1DED3A028A1F}"/>
              </a:ext>
            </a:extLst>
          </p:cNvPr>
          <p:cNvSpPr txBox="1"/>
          <p:nvPr/>
        </p:nvSpPr>
        <p:spPr>
          <a:xfrm>
            <a:off x="981734" y="4845864"/>
            <a:ext cx="1495563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My_av</a:t>
            </a:r>
            <a:endParaRPr kumimoji="0" lang="en-GB" sz="163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0D01DA-BD65-B141-BFCC-BC222DEA83B9}"/>
              </a:ext>
            </a:extLst>
          </p:cNvPr>
          <p:cNvSpPr/>
          <p:nvPr/>
        </p:nvSpPr>
        <p:spPr>
          <a:xfrm>
            <a:off x="2665242" y="4848197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“a”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925456-DCB1-CC47-8A31-7799FD2E9E91}"/>
              </a:ext>
            </a:extLst>
          </p:cNvPr>
          <p:cNvSpPr/>
          <p:nvPr/>
        </p:nvSpPr>
        <p:spPr>
          <a:xfrm>
            <a:off x="2976282" y="4845864"/>
            <a:ext cx="311040" cy="271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“a”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ABBA0D-8235-224C-B6DD-1D00736F4B8B}"/>
              </a:ext>
            </a:extLst>
          </p:cNvPr>
          <p:cNvSpPr/>
          <p:nvPr/>
        </p:nvSpPr>
        <p:spPr>
          <a:xfrm>
            <a:off x="3285539" y="4848197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“c”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DBBD03-DD4A-0743-8030-34F752B47156}"/>
              </a:ext>
            </a:extLst>
          </p:cNvPr>
          <p:cNvSpPr/>
          <p:nvPr/>
        </p:nvSpPr>
        <p:spPr>
          <a:xfrm>
            <a:off x="3594795" y="4848197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“f”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0C7AA4-5E55-5147-AB80-4EFC0355EF6D}"/>
              </a:ext>
            </a:extLst>
          </p:cNvPr>
          <p:cNvSpPr txBox="1"/>
          <p:nvPr/>
        </p:nvSpPr>
        <p:spPr>
          <a:xfrm>
            <a:off x="2668363" y="4541760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14E970-5257-4646-AA20-F5FE01D81800}"/>
              </a:ext>
            </a:extLst>
          </p:cNvPr>
          <p:cNvSpPr txBox="1"/>
          <p:nvPr/>
        </p:nvSpPr>
        <p:spPr>
          <a:xfrm>
            <a:off x="2972940" y="4541603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C09B8F-AF37-104E-9085-7292883FAEF0}"/>
              </a:ext>
            </a:extLst>
          </p:cNvPr>
          <p:cNvSpPr txBox="1"/>
          <p:nvPr/>
        </p:nvSpPr>
        <p:spPr>
          <a:xfrm>
            <a:off x="3277293" y="4541603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81F7C3-2992-EA49-A030-D2181990B000}"/>
              </a:ext>
            </a:extLst>
          </p:cNvPr>
          <p:cNvSpPr txBox="1"/>
          <p:nvPr/>
        </p:nvSpPr>
        <p:spPr>
          <a:xfrm>
            <a:off x="3594795" y="4541603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1F5D517-4A9F-9E4C-8C1B-8CDF97D8F9B0}"/>
              </a:ext>
            </a:extLst>
          </p:cNvPr>
          <p:cNvGrpSpPr/>
          <p:nvPr/>
        </p:nvGrpSpPr>
        <p:grpSpPr>
          <a:xfrm>
            <a:off x="7143452" y="4512107"/>
            <a:ext cx="314382" cy="576161"/>
            <a:chOff x="4848680" y="556159"/>
            <a:chExt cx="314382" cy="57616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B73E413-0C18-5743-802C-257D2796E3A9}"/>
                </a:ext>
              </a:extLst>
            </p:cNvPr>
            <p:cNvSpPr/>
            <p:nvPr/>
          </p:nvSpPr>
          <p:spPr>
            <a:xfrm>
              <a:off x="4852022" y="860420"/>
              <a:ext cx="311040" cy="271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“a”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C85FB36-A408-2743-9D2B-2F0C0EC72232}"/>
                </a:ext>
              </a:extLst>
            </p:cNvPr>
            <p:cNvSpPr txBox="1"/>
            <p:nvPr/>
          </p:nvSpPr>
          <p:spPr>
            <a:xfrm>
              <a:off x="4848680" y="556159"/>
              <a:ext cx="311040" cy="343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4B2A97C-CD2E-9147-B027-1DBCF9603B39}"/>
              </a:ext>
            </a:extLst>
          </p:cNvPr>
          <p:cNvSpPr txBox="1"/>
          <p:nvPr/>
        </p:nvSpPr>
        <p:spPr>
          <a:xfrm>
            <a:off x="5492050" y="4774144"/>
            <a:ext cx="1209444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My_av</a:t>
            </a: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354909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1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73" name="Graphic 5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Reading data into R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75" name="Picture 4_1" descr="Graphical user interface, application&#10;&#10;Description automatically generated"/>
          <p:cNvPicPr/>
          <p:nvPr/>
        </p:nvPicPr>
        <p:blipFill>
          <a:blip r:embed="rId2"/>
          <a:stretch/>
        </p:blipFill>
        <p:spPr>
          <a:xfrm>
            <a:off x="2541600" y="1018080"/>
            <a:ext cx="3808800" cy="2056320"/>
          </a:xfrm>
          <a:prstGeom prst="rect">
            <a:avLst/>
          </a:prstGeom>
          <a:ln>
            <a:noFill/>
          </a:ln>
        </p:spPr>
      </p:pic>
      <p:sp>
        <p:nvSpPr>
          <p:cNvPr id="276" name="CustomShape 2"/>
          <p:cNvSpPr/>
          <p:nvPr/>
        </p:nvSpPr>
        <p:spPr>
          <a:xfrm>
            <a:off x="288000" y="3231720"/>
            <a:ext cx="8645040" cy="319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Base functions:</a:t>
            </a:r>
            <a:endParaRPr lang="en-GB" sz="24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read.table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US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file, header = FALSE, </a:t>
            </a:r>
            <a:r>
              <a:rPr lang="en-US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sep</a:t>
            </a:r>
            <a:r>
              <a:rPr lang="en-US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 = "", 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quote = "\"'", dec = ".", numerals = c("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allow.loss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", 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warn.loss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", 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no.loss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"),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row.names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col.names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as.is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!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stringsAsFactors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na.strings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"NA",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colClasses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NA,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nrows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-1, skip = 0,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…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)</a:t>
            </a:r>
            <a:endParaRPr lang="en-GB" sz="18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,Sans-Serif"/>
              <a:buChar char="•"/>
            </a:pP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read.csv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file, header = TRUE, 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 = ",", 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quote = "\"", dec = ".", fill = TRUE,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comment.char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"", …)</a:t>
            </a:r>
            <a:endParaRPr lang="en-GB" sz="18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,Sans-Serif"/>
              <a:buChar char="•"/>
            </a:pP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read.delim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file, header = TRUE, 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 = "\t", 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quote = "\"", dec = ".", fill = TRUE,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comment.char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"", …)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</a:rPr>
              <a:t>Reading data into R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07" name="Picture 7_1" descr="A picture containing logo&#10;&#10;Description automatically generated"/>
          <p:cNvPicPr/>
          <p:nvPr/>
        </p:nvPicPr>
        <p:blipFill>
          <a:blip r:embed="rId2"/>
          <a:stretch/>
        </p:blipFill>
        <p:spPr>
          <a:xfrm>
            <a:off x="2432160" y="1274040"/>
            <a:ext cx="3809520" cy="1952280"/>
          </a:xfrm>
          <a:prstGeom prst="rect">
            <a:avLst/>
          </a:prstGeom>
          <a:ln>
            <a:noFill/>
          </a:ln>
        </p:spPr>
      </p:pic>
      <p:sp>
        <p:nvSpPr>
          <p:cNvPr id="408" name="CustomShape 2"/>
          <p:cNvSpPr/>
          <p:nvPr/>
        </p:nvSpPr>
        <p:spPr>
          <a:xfrm>
            <a:off x="4969800" y="2785320"/>
            <a:ext cx="1615320" cy="36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xls, xlsx files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09" name="CustomShape 3"/>
          <p:cNvSpPr/>
          <p:nvPr/>
        </p:nvSpPr>
        <p:spPr>
          <a:xfrm>
            <a:off x="585720" y="3427560"/>
            <a:ext cx="5999760" cy="64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install.packages("readxl") 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- install the package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library(readxl)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 - load the package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10" name="CustomShape 4"/>
          <p:cNvSpPr/>
          <p:nvPr/>
        </p:nvSpPr>
        <p:spPr>
          <a:xfrm>
            <a:off x="4689720" y="5934600"/>
            <a:ext cx="4293000" cy="64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800" b="0" u="sng" strike="noStrike" spc="-1">
                <a:solidFill>
                  <a:srgbClr val="0000FF"/>
                </a:solidFill>
                <a:uFillTx/>
                <a:latin typeface="Calibri"/>
                <a:ea typeface="Calibri"/>
                <a:hlinkClick r:id="rId3"/>
              </a:rPr>
              <a:t>https://www.rdocumentation.org</a:t>
            </a:r>
            <a:endParaRPr lang="en-GB" sz="1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More examples (over 21 000 packages)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11" name="CustomShape 5"/>
          <p:cNvSpPr/>
          <p:nvPr/>
        </p:nvSpPr>
        <p:spPr>
          <a:xfrm>
            <a:off x="2520" y="4268880"/>
            <a:ext cx="9123120" cy="173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read_excel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US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path, sheet = NULL, range = NULL, col_names = TRUE, col_types = NULL, na = "", trim_ws = TRUE, ...)</a:t>
            </a:r>
            <a:endParaRPr lang="en-GB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1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read_xls</a:t>
            </a:r>
            <a:r>
              <a:rPr lang="en-GB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(path, sheet = NULL, range = NULL, col_names = TRUE, col_types = NULL, na = "", trim_ws = TRUE, ...)</a:t>
            </a:r>
            <a:endParaRPr lang="en-GB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1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read_xlsx</a:t>
            </a:r>
            <a:r>
              <a:rPr lang="en-GB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(path, sheet = NULL, range = NULL, col_names = TRUE, col_types = NULL, na = "", trim_ws = TRUE, ...)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12" name="CustomShape 6"/>
          <p:cNvSpPr/>
          <p:nvPr/>
        </p:nvSpPr>
        <p:spPr>
          <a:xfrm>
            <a:off x="6478200" y="3461760"/>
            <a:ext cx="24519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FF"/>
                </a:solidFill>
                <a:latin typeface="Calibri"/>
              </a:rPr>
              <a:t>Other package: openxlsx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Managing working directory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457200" y="1600200"/>
            <a:ext cx="832248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The </a:t>
            </a:r>
            <a:r>
              <a:rPr lang="en-GB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working directory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 is a file path on your computer that sets the default location of any files you read into </a:t>
            </a:r>
            <a:r>
              <a:rPr lang="en-GB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R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, or save out of </a:t>
            </a:r>
            <a:r>
              <a:rPr lang="en-GB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R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getwd() 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- returns the current working directory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setwd("path/to/your_new_wd")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 - changes the working directory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list.files() 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- displays the list of all the files in wd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FF0000"/>
                </a:solidFill>
                <a:latin typeface="Calibri"/>
                <a:ea typeface="Calibri"/>
              </a:rPr>
              <a:t>Note: </a:t>
            </a:r>
            <a:r>
              <a:rPr lang="en-GB" sz="2400" b="0" strike="noStrike" spc="-1">
                <a:solidFill>
                  <a:srgbClr val="FF0000"/>
                </a:solidFill>
                <a:latin typeface="Courier New"/>
                <a:ea typeface="Calibri"/>
              </a:rPr>
              <a:t>getwd()</a:t>
            </a:r>
            <a:r>
              <a:rPr lang="en-GB" sz="2400" b="0" strike="noStrike" spc="-1">
                <a:solidFill>
                  <a:srgbClr val="FF0000"/>
                </a:solidFill>
                <a:latin typeface="Calibri"/>
                <a:ea typeface="Calibri"/>
              </a:rPr>
              <a:t> function has no arguments!</a:t>
            </a:r>
            <a:endParaRPr lang="en-GB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Structures: data.frame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457200" y="2359440"/>
            <a:ext cx="8227800" cy="123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data.frame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 organised into rows and columns; elements of each column are of the same type, but different columns can be of different types</a:t>
            </a:r>
            <a:endParaRPr lang="en-GB" sz="1820" b="0" strike="noStrike" spc="-1">
              <a:latin typeface="Arial"/>
            </a:endParaRPr>
          </a:p>
        </p:txBody>
      </p:sp>
      <p:grpSp>
        <p:nvGrpSpPr>
          <p:cNvPr id="281" name="Group 3"/>
          <p:cNvGrpSpPr/>
          <p:nvPr/>
        </p:nvGrpSpPr>
        <p:grpSpPr>
          <a:xfrm>
            <a:off x="3130920" y="3753360"/>
            <a:ext cx="1583280" cy="1148760"/>
            <a:chOff x="3130920" y="3753360"/>
            <a:chExt cx="1583280" cy="1148760"/>
          </a:xfrm>
        </p:grpSpPr>
        <p:sp>
          <p:nvSpPr>
            <p:cNvPr id="282" name="CustomShape 4"/>
            <p:cNvSpPr/>
            <p:nvPr/>
          </p:nvSpPr>
          <p:spPr>
            <a:xfrm>
              <a:off x="3458160" y="3753360"/>
              <a:ext cx="3297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283" name="CustomShape 5"/>
            <p:cNvSpPr/>
            <p:nvPr/>
          </p:nvSpPr>
          <p:spPr>
            <a:xfrm>
              <a:off x="3785760" y="375336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2</a:t>
              </a:r>
              <a:endParaRPr lang="en-GB" sz="1640" b="0" strike="noStrike" spc="-1">
                <a:latin typeface="Arial"/>
              </a:endParaRPr>
            </a:p>
          </p:txBody>
        </p:sp>
        <p:grpSp>
          <p:nvGrpSpPr>
            <p:cNvPr id="284" name="Group 6"/>
            <p:cNvGrpSpPr/>
            <p:nvPr/>
          </p:nvGrpSpPr>
          <p:grpSpPr>
            <a:xfrm>
              <a:off x="3130920" y="4014000"/>
              <a:ext cx="1583280" cy="888120"/>
              <a:chOff x="3130920" y="4014000"/>
              <a:chExt cx="1583280" cy="888120"/>
            </a:xfrm>
          </p:grpSpPr>
          <p:sp>
            <p:nvSpPr>
              <p:cNvPr id="285" name="CustomShape 7"/>
              <p:cNvSpPr/>
              <p:nvPr/>
            </p:nvSpPr>
            <p:spPr>
              <a:xfrm>
                <a:off x="3474720" y="40514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CustomShape 8"/>
              <p:cNvSpPr/>
              <p:nvPr/>
            </p:nvSpPr>
            <p:spPr>
              <a:xfrm>
                <a:off x="3785760" y="405144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87" name="CustomShape 9"/>
              <p:cNvSpPr/>
              <p:nvPr/>
            </p:nvSpPr>
            <p:spPr>
              <a:xfrm>
                <a:off x="4091760" y="40514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88" name="CustomShape 10"/>
              <p:cNvSpPr/>
              <p:nvPr/>
            </p:nvSpPr>
            <p:spPr>
              <a:xfrm>
                <a:off x="4404240" y="40514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89" name="CustomShape 11"/>
              <p:cNvSpPr/>
              <p:nvPr/>
            </p:nvSpPr>
            <p:spPr>
              <a:xfrm>
                <a:off x="3474720" y="43210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0" name="CustomShape 12"/>
              <p:cNvSpPr/>
              <p:nvPr/>
            </p:nvSpPr>
            <p:spPr>
              <a:xfrm>
                <a:off x="3785760" y="432108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1" name="CustomShape 13"/>
              <p:cNvSpPr/>
              <p:nvPr/>
            </p:nvSpPr>
            <p:spPr>
              <a:xfrm>
                <a:off x="4091760" y="43210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2" name="CustomShape 14"/>
              <p:cNvSpPr/>
              <p:nvPr/>
            </p:nvSpPr>
            <p:spPr>
              <a:xfrm>
                <a:off x="4404240" y="43210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3" name="CustomShape 15"/>
              <p:cNvSpPr/>
              <p:nvPr/>
            </p:nvSpPr>
            <p:spPr>
              <a:xfrm>
                <a:off x="3474720" y="45903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4" name="CustomShape 16"/>
              <p:cNvSpPr/>
              <p:nvPr/>
            </p:nvSpPr>
            <p:spPr>
              <a:xfrm>
                <a:off x="3785760" y="459036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5" name="CustomShape 17"/>
              <p:cNvSpPr/>
              <p:nvPr/>
            </p:nvSpPr>
            <p:spPr>
              <a:xfrm>
                <a:off x="4091760" y="45903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6" name="CustomShape 18"/>
              <p:cNvSpPr/>
              <p:nvPr/>
            </p:nvSpPr>
            <p:spPr>
              <a:xfrm>
                <a:off x="4404240" y="45903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7" name="CustomShape 19"/>
              <p:cNvSpPr/>
              <p:nvPr/>
            </p:nvSpPr>
            <p:spPr>
              <a:xfrm>
                <a:off x="3130920" y="401400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98" name="CustomShape 20"/>
              <p:cNvSpPr/>
              <p:nvPr/>
            </p:nvSpPr>
            <p:spPr>
              <a:xfrm>
                <a:off x="3130920" y="428832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99" name="CustomShape 21"/>
              <p:cNvSpPr/>
              <p:nvPr/>
            </p:nvSpPr>
            <p:spPr>
              <a:xfrm>
                <a:off x="3130920" y="456264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sp>
          <p:nvSpPr>
            <p:cNvPr id="300" name="CustomShape 22"/>
            <p:cNvSpPr/>
            <p:nvPr/>
          </p:nvSpPr>
          <p:spPr>
            <a:xfrm>
              <a:off x="4091760" y="375336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3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301" name="CustomShape 23"/>
            <p:cNvSpPr/>
            <p:nvPr/>
          </p:nvSpPr>
          <p:spPr>
            <a:xfrm>
              <a:off x="4401000" y="375336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4</a:t>
              </a:r>
              <a:endParaRPr lang="en-GB" sz="1640" b="0" strike="noStrike" spc="-1">
                <a:latin typeface="Arial"/>
              </a:endParaRPr>
            </a:p>
          </p:txBody>
        </p:sp>
      </p:grpSp>
      <p:sp>
        <p:nvSpPr>
          <p:cNvPr id="302" name="CustomShape 24"/>
          <p:cNvSpPr/>
          <p:nvPr/>
        </p:nvSpPr>
        <p:spPr>
          <a:xfrm>
            <a:off x="1705680" y="4227480"/>
            <a:ext cx="14338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data.frame</a:t>
            </a:r>
            <a:endParaRPr lang="en-GB" sz="164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roup 1"/>
          <p:cNvGrpSpPr/>
          <p:nvPr/>
        </p:nvGrpSpPr>
        <p:grpSpPr>
          <a:xfrm>
            <a:off x="2244960" y="2847600"/>
            <a:ext cx="1583280" cy="1148760"/>
            <a:chOff x="2244960" y="2847600"/>
            <a:chExt cx="1583280" cy="1148760"/>
          </a:xfrm>
        </p:grpSpPr>
        <p:sp>
          <p:nvSpPr>
            <p:cNvPr id="304" name="CustomShape 2"/>
            <p:cNvSpPr/>
            <p:nvPr/>
          </p:nvSpPr>
          <p:spPr>
            <a:xfrm>
              <a:off x="2572560" y="2847600"/>
              <a:ext cx="3297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305" name="CustomShape 3"/>
            <p:cNvSpPr/>
            <p:nvPr/>
          </p:nvSpPr>
          <p:spPr>
            <a:xfrm>
              <a:off x="2899800" y="284760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2</a:t>
              </a:r>
              <a:endParaRPr lang="en-GB" sz="1640" b="0" strike="noStrike" spc="-1">
                <a:latin typeface="Arial"/>
              </a:endParaRPr>
            </a:p>
          </p:txBody>
        </p:sp>
        <p:grpSp>
          <p:nvGrpSpPr>
            <p:cNvPr id="306" name="Group 4"/>
            <p:cNvGrpSpPr/>
            <p:nvPr/>
          </p:nvGrpSpPr>
          <p:grpSpPr>
            <a:xfrm>
              <a:off x="2244960" y="3108240"/>
              <a:ext cx="1583280" cy="888120"/>
              <a:chOff x="2244960" y="3108240"/>
              <a:chExt cx="1583280" cy="888120"/>
            </a:xfrm>
          </p:grpSpPr>
          <p:sp>
            <p:nvSpPr>
              <p:cNvPr id="307" name="CustomShape 5"/>
              <p:cNvSpPr/>
              <p:nvPr/>
            </p:nvSpPr>
            <p:spPr>
              <a:xfrm>
                <a:off x="2588760" y="31456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08" name="CustomShape 6"/>
              <p:cNvSpPr/>
              <p:nvPr/>
            </p:nvSpPr>
            <p:spPr>
              <a:xfrm>
                <a:off x="2899800" y="314568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09" name="CustomShape 7"/>
              <p:cNvSpPr/>
              <p:nvPr/>
            </p:nvSpPr>
            <p:spPr>
              <a:xfrm>
                <a:off x="3205800" y="31456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0" name="CustomShape 8"/>
              <p:cNvSpPr/>
              <p:nvPr/>
            </p:nvSpPr>
            <p:spPr>
              <a:xfrm>
                <a:off x="3518280" y="31456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1" name="CustomShape 9"/>
              <p:cNvSpPr/>
              <p:nvPr/>
            </p:nvSpPr>
            <p:spPr>
              <a:xfrm>
                <a:off x="2588760" y="34153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2" name="CustomShape 10"/>
              <p:cNvSpPr/>
              <p:nvPr/>
            </p:nvSpPr>
            <p:spPr>
              <a:xfrm>
                <a:off x="2899800" y="341532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3" name="CustomShape 11"/>
              <p:cNvSpPr/>
              <p:nvPr/>
            </p:nvSpPr>
            <p:spPr>
              <a:xfrm>
                <a:off x="3205800" y="34153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4" name="CustomShape 12"/>
              <p:cNvSpPr/>
              <p:nvPr/>
            </p:nvSpPr>
            <p:spPr>
              <a:xfrm>
                <a:off x="3518280" y="34153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5" name="CustomShape 13"/>
              <p:cNvSpPr/>
              <p:nvPr/>
            </p:nvSpPr>
            <p:spPr>
              <a:xfrm>
                <a:off x="2588760" y="36849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6" name="CustomShape 14"/>
              <p:cNvSpPr/>
              <p:nvPr/>
            </p:nvSpPr>
            <p:spPr>
              <a:xfrm>
                <a:off x="2899800" y="368496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7" name="CustomShape 15"/>
              <p:cNvSpPr/>
              <p:nvPr/>
            </p:nvSpPr>
            <p:spPr>
              <a:xfrm>
                <a:off x="3205800" y="36849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8" name="CustomShape 16"/>
              <p:cNvSpPr/>
              <p:nvPr/>
            </p:nvSpPr>
            <p:spPr>
              <a:xfrm>
                <a:off x="3518280" y="36849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9" name="CustomShape 17"/>
              <p:cNvSpPr/>
              <p:nvPr/>
            </p:nvSpPr>
            <p:spPr>
              <a:xfrm>
                <a:off x="2244960" y="310824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320" name="CustomShape 18"/>
              <p:cNvSpPr/>
              <p:nvPr/>
            </p:nvSpPr>
            <p:spPr>
              <a:xfrm>
                <a:off x="2244960" y="338256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321" name="CustomShape 19"/>
              <p:cNvSpPr/>
              <p:nvPr/>
            </p:nvSpPr>
            <p:spPr>
              <a:xfrm>
                <a:off x="2244960" y="365688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sp>
          <p:nvSpPr>
            <p:cNvPr id="322" name="CustomShape 20"/>
            <p:cNvSpPr/>
            <p:nvPr/>
          </p:nvSpPr>
          <p:spPr>
            <a:xfrm>
              <a:off x="3205800" y="284760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3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323" name="CustomShape 21"/>
            <p:cNvSpPr/>
            <p:nvPr/>
          </p:nvSpPr>
          <p:spPr>
            <a:xfrm>
              <a:off x="3515040" y="284760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4</a:t>
              </a:r>
              <a:endParaRPr lang="en-GB" sz="1640" b="0" strike="noStrike" spc="-1">
                <a:latin typeface="Arial"/>
              </a:endParaRPr>
            </a:p>
          </p:txBody>
        </p:sp>
      </p:grpSp>
      <p:sp>
        <p:nvSpPr>
          <p:cNvPr id="324" name="CustomShape 22"/>
          <p:cNvSpPr/>
          <p:nvPr/>
        </p:nvSpPr>
        <p:spPr>
          <a:xfrm>
            <a:off x="410040" y="3341160"/>
            <a:ext cx="14338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My_df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25" name="CustomShape 23"/>
          <p:cNvSpPr/>
          <p:nvPr/>
        </p:nvSpPr>
        <p:spPr>
          <a:xfrm>
            <a:off x="2586240" y="3689640"/>
            <a:ext cx="1242000" cy="26856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6" name="CustomShape 24"/>
          <p:cNvSpPr/>
          <p:nvPr/>
        </p:nvSpPr>
        <p:spPr>
          <a:xfrm>
            <a:off x="4222800" y="3116520"/>
            <a:ext cx="16120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31859C"/>
                </a:solidFill>
                <a:latin typeface="Courier New"/>
                <a:ea typeface="DejaVu Sans"/>
              </a:rPr>
              <a:t>My_df[3, ]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27" name="CustomShape 25"/>
          <p:cNvSpPr/>
          <p:nvPr/>
        </p:nvSpPr>
        <p:spPr>
          <a:xfrm rot="5400000">
            <a:off x="2952000" y="3394080"/>
            <a:ext cx="807480" cy="310680"/>
          </a:xfrm>
          <a:prstGeom prst="rect">
            <a:avLst/>
          </a:prstGeom>
          <a:solidFill>
            <a:srgbClr val="FF0000">
              <a:alpha val="75000"/>
            </a:srgb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8" name="CustomShape 26"/>
          <p:cNvSpPr/>
          <p:nvPr/>
        </p:nvSpPr>
        <p:spPr>
          <a:xfrm>
            <a:off x="4222800" y="4188240"/>
            <a:ext cx="16120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 dirty="0" err="1">
                <a:solidFill>
                  <a:srgbClr val="E46C0A"/>
                </a:solidFill>
                <a:latin typeface="Courier New"/>
                <a:ea typeface="DejaVu Sans"/>
              </a:rPr>
              <a:t>My_df</a:t>
            </a:r>
            <a:r>
              <a:rPr lang="en-GB" sz="1640" b="0" strike="noStrike" spc="-1" dirty="0">
                <a:solidFill>
                  <a:srgbClr val="E46C0A"/>
                </a:solidFill>
                <a:latin typeface="Courier New"/>
                <a:ea typeface="DejaVu Sans"/>
              </a:rPr>
              <a:t>[ , 3]</a:t>
            </a:r>
            <a:endParaRPr lang="en-GB" sz="1640" b="0" strike="noStrike" spc="-1" dirty="0">
              <a:latin typeface="Arial"/>
            </a:endParaRPr>
          </a:p>
        </p:txBody>
      </p:sp>
      <p:sp>
        <p:nvSpPr>
          <p:cNvPr id="329" name="CustomShape 27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Subsetting R objects: data.frame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30" name="CustomShape 28"/>
          <p:cNvSpPr/>
          <p:nvPr/>
        </p:nvSpPr>
        <p:spPr>
          <a:xfrm rot="16200000">
            <a:off x="2056680" y="201060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Gene_name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1" name="CustomShape 29"/>
          <p:cNvSpPr/>
          <p:nvPr/>
        </p:nvSpPr>
        <p:spPr>
          <a:xfrm rot="16200000">
            <a:off x="2522160" y="2168640"/>
            <a:ext cx="1059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2" name="CustomShape 30"/>
          <p:cNvSpPr/>
          <p:nvPr/>
        </p:nvSpPr>
        <p:spPr>
          <a:xfrm rot="16200000">
            <a:off x="2662920" y="201060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Gene_count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3" name="CustomShape 31"/>
          <p:cNvSpPr/>
          <p:nvPr/>
        </p:nvSpPr>
        <p:spPr>
          <a:xfrm rot="16200000">
            <a:off x="2862720" y="1892160"/>
            <a:ext cx="1612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Alt_name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4" name="CustomShape 32"/>
          <p:cNvSpPr/>
          <p:nvPr/>
        </p:nvSpPr>
        <p:spPr>
          <a:xfrm>
            <a:off x="1558080" y="3085560"/>
            <a:ext cx="463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5" name="CustomShape 33"/>
          <p:cNvSpPr/>
          <p:nvPr/>
        </p:nvSpPr>
        <p:spPr>
          <a:xfrm>
            <a:off x="1558080" y="3368160"/>
            <a:ext cx="463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S2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6" name="CustomShape 34"/>
          <p:cNvSpPr/>
          <p:nvPr/>
        </p:nvSpPr>
        <p:spPr>
          <a:xfrm>
            <a:off x="1558080" y="3642480"/>
            <a:ext cx="463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S3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7" name="CustomShape 35"/>
          <p:cNvSpPr/>
          <p:nvPr/>
        </p:nvSpPr>
        <p:spPr>
          <a:xfrm>
            <a:off x="708840" y="2004120"/>
            <a:ext cx="1723320" cy="48672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Column names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8" name="CustomShape 36"/>
          <p:cNvSpPr/>
          <p:nvPr/>
        </p:nvSpPr>
        <p:spPr>
          <a:xfrm>
            <a:off x="1108800" y="2511720"/>
            <a:ext cx="1226520" cy="48672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Row </a:t>
            </a:r>
            <a:endParaRPr lang="en-GB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names</a:t>
            </a:r>
            <a:endParaRPr lang="en-GB" sz="1200" b="0" strike="noStrike" spc="-1">
              <a:latin typeface="Arial"/>
            </a:endParaRPr>
          </a:p>
        </p:txBody>
      </p:sp>
      <p:sp>
        <p:nvSpPr>
          <p:cNvPr id="339" name="CustomShape 37"/>
          <p:cNvSpPr/>
          <p:nvPr/>
        </p:nvSpPr>
        <p:spPr>
          <a:xfrm>
            <a:off x="4222800" y="3454920"/>
            <a:ext cx="181404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31859C"/>
                </a:solidFill>
                <a:latin typeface="Courier New"/>
                <a:ea typeface="DejaVu Sans"/>
              </a:rPr>
              <a:t>My_df[“S3”, ]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0" name="CustomShape 38"/>
          <p:cNvSpPr/>
          <p:nvPr/>
        </p:nvSpPr>
        <p:spPr>
          <a:xfrm>
            <a:off x="4222800" y="4532040"/>
            <a:ext cx="31006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My_df[ , “Gene_count”]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1" name="CustomShape 39"/>
          <p:cNvSpPr/>
          <p:nvPr/>
        </p:nvSpPr>
        <p:spPr>
          <a:xfrm>
            <a:off x="4222799" y="4875480"/>
            <a:ext cx="2688639" cy="3432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 dirty="0" err="1">
                <a:solidFill>
                  <a:srgbClr val="E46C0A"/>
                </a:solidFill>
                <a:latin typeface="Courier New"/>
                <a:ea typeface="DejaVu Sans"/>
              </a:rPr>
              <a:t>My_df$</a:t>
            </a:r>
            <a:r>
              <a:rPr lang="en-GB" sz="1640" spc="-1" dirty="0" err="1">
                <a:solidFill>
                  <a:srgbClr val="E46C0A"/>
                </a:solidFill>
                <a:latin typeface="Courier New"/>
                <a:ea typeface="DejaVu Sans"/>
              </a:rPr>
              <a:t>Gene_count</a:t>
            </a:r>
            <a:endParaRPr lang="en-GB" sz="1640" b="0" strike="noStrike" spc="-1" dirty="0">
              <a:latin typeface="Arial"/>
            </a:endParaRPr>
          </a:p>
        </p:txBody>
      </p:sp>
      <p:sp>
        <p:nvSpPr>
          <p:cNvPr id="342" name="CustomShape 40"/>
          <p:cNvSpPr/>
          <p:nvPr/>
        </p:nvSpPr>
        <p:spPr>
          <a:xfrm>
            <a:off x="4222800" y="5218200"/>
            <a:ext cx="29008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My_df[[“Gene_count”]]</a:t>
            </a:r>
            <a:endParaRPr lang="en-GB" sz="164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0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Intro to R for Biologists</a:t>
            </a:r>
            <a:br>
              <a:rPr dirty="0"/>
            </a:b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Session 1</a:t>
            </a:r>
            <a:br>
              <a:rPr dirty="0"/>
            </a:br>
            <a:r>
              <a:rPr lang="en-US" sz="44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R basics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95CD58B5-322F-A84D-83C7-F9B5027796D7}"/>
              </a:ext>
            </a:extLst>
          </p:cNvPr>
          <p:cNvSpPr/>
          <p:nvPr/>
        </p:nvSpPr>
        <p:spPr>
          <a:xfrm>
            <a:off x="1378080" y="47664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Irina &amp; </a:t>
            </a:r>
            <a:r>
              <a:rPr lang="en-US" sz="3200" spc="-1" dirty="0">
                <a:solidFill>
                  <a:srgbClr val="8B8B8B"/>
                </a:solidFill>
                <a:latin typeface="Calibri"/>
                <a:ea typeface="DejaVu Sans"/>
              </a:rPr>
              <a:t>Bea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spc="-1" dirty="0">
                <a:solidFill>
                  <a:srgbClr val="8B8B8B"/>
                </a:solidFill>
                <a:latin typeface="Calibri"/>
                <a:ea typeface="DejaVu Sans"/>
              </a:rPr>
              <a:t>May</a:t>
            </a: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 2024</a:t>
            </a:r>
            <a:endParaRPr lang="en-GB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516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1521360" y="20530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4" name="CustomShape 2"/>
          <p:cNvSpPr/>
          <p:nvPr/>
        </p:nvSpPr>
        <p:spPr>
          <a:xfrm>
            <a:off x="184860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5" name="CustomShape 3"/>
          <p:cNvSpPr/>
          <p:nvPr/>
        </p:nvSpPr>
        <p:spPr>
          <a:xfrm>
            <a:off x="153756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6" name="CustomShape 4"/>
          <p:cNvSpPr/>
          <p:nvPr/>
        </p:nvSpPr>
        <p:spPr>
          <a:xfrm>
            <a:off x="1848600" y="235116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7" name="CustomShape 5"/>
          <p:cNvSpPr/>
          <p:nvPr/>
        </p:nvSpPr>
        <p:spPr>
          <a:xfrm>
            <a:off x="215460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8" name="CustomShape 6"/>
          <p:cNvSpPr/>
          <p:nvPr/>
        </p:nvSpPr>
        <p:spPr>
          <a:xfrm>
            <a:off x="1537560" y="262080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9" name="CustomShape 7"/>
          <p:cNvSpPr/>
          <p:nvPr/>
        </p:nvSpPr>
        <p:spPr>
          <a:xfrm>
            <a:off x="1848600" y="262080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0" name="CustomShape 8"/>
          <p:cNvSpPr/>
          <p:nvPr/>
        </p:nvSpPr>
        <p:spPr>
          <a:xfrm>
            <a:off x="2154600" y="2620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1" name="CustomShape 9"/>
          <p:cNvSpPr/>
          <p:nvPr/>
        </p:nvSpPr>
        <p:spPr>
          <a:xfrm>
            <a:off x="1537560" y="28904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2" name="CustomShape 10"/>
          <p:cNvSpPr/>
          <p:nvPr/>
        </p:nvSpPr>
        <p:spPr>
          <a:xfrm>
            <a:off x="1848600" y="28904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3" name="CustomShape 11"/>
          <p:cNvSpPr/>
          <p:nvPr/>
        </p:nvSpPr>
        <p:spPr>
          <a:xfrm>
            <a:off x="2154600" y="28904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4" name="CustomShape 12"/>
          <p:cNvSpPr/>
          <p:nvPr/>
        </p:nvSpPr>
        <p:spPr>
          <a:xfrm>
            <a:off x="1193760" y="23137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5" name="CustomShape 13"/>
          <p:cNvSpPr/>
          <p:nvPr/>
        </p:nvSpPr>
        <p:spPr>
          <a:xfrm>
            <a:off x="1193760" y="25880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6" name="CustomShape 14"/>
          <p:cNvSpPr/>
          <p:nvPr/>
        </p:nvSpPr>
        <p:spPr>
          <a:xfrm>
            <a:off x="1193760" y="28623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7" name="CustomShape 15"/>
          <p:cNvSpPr/>
          <p:nvPr/>
        </p:nvSpPr>
        <p:spPr>
          <a:xfrm>
            <a:off x="215460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8" name="CustomShape 16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Adding rows or columns to a data.frame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59" name="CustomShape 17"/>
          <p:cNvSpPr/>
          <p:nvPr/>
        </p:nvSpPr>
        <p:spPr>
          <a:xfrm>
            <a:off x="457200" y="258804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0" name="CustomShape 18"/>
          <p:cNvSpPr/>
          <p:nvPr/>
        </p:nvSpPr>
        <p:spPr>
          <a:xfrm>
            <a:off x="8441640" y="231840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1" name="CustomShape 19"/>
          <p:cNvSpPr/>
          <p:nvPr/>
        </p:nvSpPr>
        <p:spPr>
          <a:xfrm>
            <a:off x="8441640" y="25880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2" name="CustomShape 20"/>
          <p:cNvSpPr/>
          <p:nvPr/>
        </p:nvSpPr>
        <p:spPr>
          <a:xfrm>
            <a:off x="8441640" y="28576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3" name="CustomShape 21"/>
          <p:cNvSpPr/>
          <p:nvPr/>
        </p:nvSpPr>
        <p:spPr>
          <a:xfrm>
            <a:off x="1541160" y="36982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4" name="CustomShape 22"/>
          <p:cNvSpPr/>
          <p:nvPr/>
        </p:nvSpPr>
        <p:spPr>
          <a:xfrm>
            <a:off x="1852200" y="36982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5" name="CustomShape 23"/>
          <p:cNvSpPr/>
          <p:nvPr/>
        </p:nvSpPr>
        <p:spPr>
          <a:xfrm>
            <a:off x="2158560" y="36982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6" name="CustomShape 24"/>
          <p:cNvSpPr/>
          <p:nvPr/>
        </p:nvSpPr>
        <p:spPr>
          <a:xfrm>
            <a:off x="2682000" y="3641400"/>
            <a:ext cx="2347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rbind(df1,vec1) 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7" name="CustomShape 25"/>
          <p:cNvSpPr/>
          <p:nvPr/>
        </p:nvSpPr>
        <p:spPr>
          <a:xfrm>
            <a:off x="457200" y="3642480"/>
            <a:ext cx="649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vec1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8" name="CustomShape 26"/>
          <p:cNvSpPr/>
          <p:nvPr/>
        </p:nvSpPr>
        <p:spPr>
          <a:xfrm>
            <a:off x="3223080" y="20530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69" name="CustomShape 27"/>
          <p:cNvSpPr/>
          <p:nvPr/>
        </p:nvSpPr>
        <p:spPr>
          <a:xfrm>
            <a:off x="355032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70" name="CustomShape 28"/>
          <p:cNvSpPr/>
          <p:nvPr/>
        </p:nvSpPr>
        <p:spPr>
          <a:xfrm>
            <a:off x="323928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1" name="CustomShape 29"/>
          <p:cNvSpPr/>
          <p:nvPr/>
        </p:nvSpPr>
        <p:spPr>
          <a:xfrm>
            <a:off x="3550320" y="235116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2" name="CustomShape 30"/>
          <p:cNvSpPr/>
          <p:nvPr/>
        </p:nvSpPr>
        <p:spPr>
          <a:xfrm>
            <a:off x="385632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3" name="CustomShape 31"/>
          <p:cNvSpPr/>
          <p:nvPr/>
        </p:nvSpPr>
        <p:spPr>
          <a:xfrm>
            <a:off x="3239280" y="262080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4" name="CustomShape 32"/>
          <p:cNvSpPr/>
          <p:nvPr/>
        </p:nvSpPr>
        <p:spPr>
          <a:xfrm>
            <a:off x="3550320" y="262080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5" name="CustomShape 33"/>
          <p:cNvSpPr/>
          <p:nvPr/>
        </p:nvSpPr>
        <p:spPr>
          <a:xfrm>
            <a:off x="3856320" y="2620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6" name="CustomShape 34"/>
          <p:cNvSpPr/>
          <p:nvPr/>
        </p:nvSpPr>
        <p:spPr>
          <a:xfrm>
            <a:off x="3239280" y="28904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7" name="CustomShape 35"/>
          <p:cNvSpPr/>
          <p:nvPr/>
        </p:nvSpPr>
        <p:spPr>
          <a:xfrm>
            <a:off x="3550320" y="28904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8" name="CustomShape 36"/>
          <p:cNvSpPr/>
          <p:nvPr/>
        </p:nvSpPr>
        <p:spPr>
          <a:xfrm>
            <a:off x="3856320" y="28904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9" name="CustomShape 37"/>
          <p:cNvSpPr/>
          <p:nvPr/>
        </p:nvSpPr>
        <p:spPr>
          <a:xfrm>
            <a:off x="2895840" y="23137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0" name="CustomShape 38"/>
          <p:cNvSpPr/>
          <p:nvPr/>
        </p:nvSpPr>
        <p:spPr>
          <a:xfrm>
            <a:off x="2895840" y="25880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1" name="CustomShape 39"/>
          <p:cNvSpPr/>
          <p:nvPr/>
        </p:nvSpPr>
        <p:spPr>
          <a:xfrm>
            <a:off x="2895840" y="28623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2" name="CustomShape 40"/>
          <p:cNvSpPr/>
          <p:nvPr/>
        </p:nvSpPr>
        <p:spPr>
          <a:xfrm>
            <a:off x="385632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3" name="CustomShape 41"/>
          <p:cNvSpPr/>
          <p:nvPr/>
        </p:nvSpPr>
        <p:spPr>
          <a:xfrm>
            <a:off x="3239280" y="315936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84" name="CustomShape 42"/>
          <p:cNvSpPr/>
          <p:nvPr/>
        </p:nvSpPr>
        <p:spPr>
          <a:xfrm>
            <a:off x="3550320" y="315936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85" name="CustomShape 43"/>
          <p:cNvSpPr/>
          <p:nvPr/>
        </p:nvSpPr>
        <p:spPr>
          <a:xfrm>
            <a:off x="3856320" y="31593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86" name="CustomShape 44"/>
          <p:cNvSpPr/>
          <p:nvPr/>
        </p:nvSpPr>
        <p:spPr>
          <a:xfrm>
            <a:off x="2895840" y="31273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7" name="CustomShape 45"/>
          <p:cNvSpPr/>
          <p:nvPr/>
        </p:nvSpPr>
        <p:spPr>
          <a:xfrm>
            <a:off x="6742080" y="202032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8" name="CustomShape 46"/>
          <p:cNvSpPr/>
          <p:nvPr/>
        </p:nvSpPr>
        <p:spPr>
          <a:xfrm>
            <a:off x="7069320" y="20203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9" name="CustomShape 47"/>
          <p:cNvSpPr/>
          <p:nvPr/>
        </p:nvSpPr>
        <p:spPr>
          <a:xfrm>
            <a:off x="6758280" y="23184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0" name="CustomShape 48"/>
          <p:cNvSpPr/>
          <p:nvPr/>
        </p:nvSpPr>
        <p:spPr>
          <a:xfrm>
            <a:off x="7069320" y="23184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1" name="CustomShape 49"/>
          <p:cNvSpPr/>
          <p:nvPr/>
        </p:nvSpPr>
        <p:spPr>
          <a:xfrm>
            <a:off x="7375680" y="23184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2" name="CustomShape 50"/>
          <p:cNvSpPr/>
          <p:nvPr/>
        </p:nvSpPr>
        <p:spPr>
          <a:xfrm>
            <a:off x="6758280" y="25880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3" name="CustomShape 51"/>
          <p:cNvSpPr/>
          <p:nvPr/>
        </p:nvSpPr>
        <p:spPr>
          <a:xfrm>
            <a:off x="7069320" y="25880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4" name="CustomShape 52"/>
          <p:cNvSpPr/>
          <p:nvPr/>
        </p:nvSpPr>
        <p:spPr>
          <a:xfrm>
            <a:off x="7375680" y="25880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5" name="CustomShape 53"/>
          <p:cNvSpPr/>
          <p:nvPr/>
        </p:nvSpPr>
        <p:spPr>
          <a:xfrm>
            <a:off x="6758280" y="28576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6" name="CustomShape 54"/>
          <p:cNvSpPr/>
          <p:nvPr/>
        </p:nvSpPr>
        <p:spPr>
          <a:xfrm>
            <a:off x="7069320" y="28576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7" name="CustomShape 55"/>
          <p:cNvSpPr/>
          <p:nvPr/>
        </p:nvSpPr>
        <p:spPr>
          <a:xfrm>
            <a:off x="7375680" y="28576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8" name="CustomShape 56"/>
          <p:cNvSpPr/>
          <p:nvPr/>
        </p:nvSpPr>
        <p:spPr>
          <a:xfrm>
            <a:off x="6414840" y="2280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99" name="CustomShape 57"/>
          <p:cNvSpPr/>
          <p:nvPr/>
        </p:nvSpPr>
        <p:spPr>
          <a:xfrm>
            <a:off x="6414840" y="2555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0" name="CustomShape 58"/>
          <p:cNvSpPr/>
          <p:nvPr/>
        </p:nvSpPr>
        <p:spPr>
          <a:xfrm>
            <a:off x="6414840" y="282960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1" name="CustomShape 59"/>
          <p:cNvSpPr/>
          <p:nvPr/>
        </p:nvSpPr>
        <p:spPr>
          <a:xfrm>
            <a:off x="7375680" y="20203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2" name="CustomShape 60"/>
          <p:cNvSpPr/>
          <p:nvPr/>
        </p:nvSpPr>
        <p:spPr>
          <a:xfrm>
            <a:off x="6356520" y="3303360"/>
            <a:ext cx="2347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cbind(df1,vec1) 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03" name="CustomShape 61"/>
          <p:cNvSpPr/>
          <p:nvPr/>
        </p:nvSpPr>
        <p:spPr>
          <a:xfrm>
            <a:off x="7838640" y="43610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4" name="CustomShape 62"/>
          <p:cNvSpPr/>
          <p:nvPr/>
        </p:nvSpPr>
        <p:spPr>
          <a:xfrm>
            <a:off x="7838640" y="46306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5" name="CustomShape 63"/>
          <p:cNvSpPr/>
          <p:nvPr/>
        </p:nvSpPr>
        <p:spPr>
          <a:xfrm>
            <a:off x="7838640" y="490032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6" name="CustomShape 64"/>
          <p:cNvSpPr/>
          <p:nvPr/>
        </p:nvSpPr>
        <p:spPr>
          <a:xfrm>
            <a:off x="6897600" y="406296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7" name="CustomShape 65"/>
          <p:cNvSpPr/>
          <p:nvPr/>
        </p:nvSpPr>
        <p:spPr>
          <a:xfrm>
            <a:off x="7224840" y="4062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8" name="CustomShape 66"/>
          <p:cNvSpPr/>
          <p:nvPr/>
        </p:nvSpPr>
        <p:spPr>
          <a:xfrm>
            <a:off x="6913800" y="43610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9" name="CustomShape 67"/>
          <p:cNvSpPr/>
          <p:nvPr/>
        </p:nvSpPr>
        <p:spPr>
          <a:xfrm>
            <a:off x="7224840" y="436104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0" name="CustomShape 68"/>
          <p:cNvSpPr/>
          <p:nvPr/>
        </p:nvSpPr>
        <p:spPr>
          <a:xfrm>
            <a:off x="7531200" y="43610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1" name="CustomShape 69"/>
          <p:cNvSpPr/>
          <p:nvPr/>
        </p:nvSpPr>
        <p:spPr>
          <a:xfrm>
            <a:off x="6913800" y="463068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2" name="CustomShape 70"/>
          <p:cNvSpPr/>
          <p:nvPr/>
        </p:nvSpPr>
        <p:spPr>
          <a:xfrm>
            <a:off x="7224840" y="463068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3" name="CustomShape 71"/>
          <p:cNvSpPr/>
          <p:nvPr/>
        </p:nvSpPr>
        <p:spPr>
          <a:xfrm>
            <a:off x="7531200" y="46306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4" name="CustomShape 72"/>
          <p:cNvSpPr/>
          <p:nvPr/>
        </p:nvSpPr>
        <p:spPr>
          <a:xfrm>
            <a:off x="6913800" y="490032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5" name="CustomShape 73"/>
          <p:cNvSpPr/>
          <p:nvPr/>
        </p:nvSpPr>
        <p:spPr>
          <a:xfrm>
            <a:off x="7224840" y="490032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6" name="CustomShape 74"/>
          <p:cNvSpPr/>
          <p:nvPr/>
        </p:nvSpPr>
        <p:spPr>
          <a:xfrm>
            <a:off x="7531200" y="490032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7" name="CustomShape 75"/>
          <p:cNvSpPr/>
          <p:nvPr/>
        </p:nvSpPr>
        <p:spPr>
          <a:xfrm>
            <a:off x="6570360" y="432360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18" name="CustomShape 76"/>
          <p:cNvSpPr/>
          <p:nvPr/>
        </p:nvSpPr>
        <p:spPr>
          <a:xfrm>
            <a:off x="6570360" y="45979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19" name="CustomShape 77"/>
          <p:cNvSpPr/>
          <p:nvPr/>
        </p:nvSpPr>
        <p:spPr>
          <a:xfrm>
            <a:off x="6570360" y="48722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20" name="CustomShape 78"/>
          <p:cNvSpPr/>
          <p:nvPr/>
        </p:nvSpPr>
        <p:spPr>
          <a:xfrm>
            <a:off x="7531200" y="4062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21" name="CustomShape 79"/>
          <p:cNvSpPr/>
          <p:nvPr/>
        </p:nvSpPr>
        <p:spPr>
          <a:xfrm>
            <a:off x="7845480" y="4062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22" name="CustomShape 80"/>
          <p:cNvSpPr/>
          <p:nvPr/>
        </p:nvSpPr>
        <p:spPr>
          <a:xfrm>
            <a:off x="1837080" y="3294360"/>
            <a:ext cx="299520" cy="304560"/>
          </a:xfrm>
          <a:prstGeom prst="plus">
            <a:avLst>
              <a:gd name="adj" fmla="val 44361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3" name="CustomShape 81"/>
          <p:cNvSpPr/>
          <p:nvPr/>
        </p:nvSpPr>
        <p:spPr>
          <a:xfrm>
            <a:off x="7884720" y="2571120"/>
            <a:ext cx="299520" cy="304560"/>
          </a:xfrm>
          <a:prstGeom prst="plus">
            <a:avLst>
              <a:gd name="adj" fmla="val 44361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4" name="CustomShape 82"/>
          <p:cNvSpPr/>
          <p:nvPr/>
        </p:nvSpPr>
        <p:spPr>
          <a:xfrm>
            <a:off x="2621160" y="3127320"/>
            <a:ext cx="270360" cy="1659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5" name="CustomShape 83"/>
          <p:cNvSpPr/>
          <p:nvPr/>
        </p:nvSpPr>
        <p:spPr>
          <a:xfrm rot="5400000">
            <a:off x="7396560" y="3778920"/>
            <a:ext cx="270360" cy="1659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6" name="CustomShape 84"/>
          <p:cNvSpPr/>
          <p:nvPr/>
        </p:nvSpPr>
        <p:spPr>
          <a:xfrm>
            <a:off x="8269200" y="1737360"/>
            <a:ext cx="649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vec1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27" name="CustomShape 85"/>
          <p:cNvSpPr/>
          <p:nvPr/>
        </p:nvSpPr>
        <p:spPr>
          <a:xfrm>
            <a:off x="6975360" y="174276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df1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Migration and morphology data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429" name="Picture 3_1"/>
          <p:cNvPicPr/>
          <p:nvPr/>
        </p:nvPicPr>
        <p:blipFill>
          <a:blip r:embed="rId2"/>
          <a:stretch/>
        </p:blipFill>
        <p:spPr>
          <a:xfrm>
            <a:off x="328320" y="1742760"/>
            <a:ext cx="4177440" cy="4566960"/>
          </a:xfrm>
          <a:prstGeom prst="rect">
            <a:avLst/>
          </a:prstGeom>
          <a:ln>
            <a:noFill/>
          </a:ln>
        </p:spPr>
      </p:pic>
      <p:pic>
        <p:nvPicPr>
          <p:cNvPr id="430" name="Picture 2_1" descr="figure3"/>
          <p:cNvPicPr/>
          <p:nvPr/>
        </p:nvPicPr>
        <p:blipFill>
          <a:blip r:embed="rId3"/>
          <a:stretch/>
        </p:blipFill>
        <p:spPr>
          <a:xfrm>
            <a:off x="4764960" y="1438920"/>
            <a:ext cx="3827520" cy="2905200"/>
          </a:xfrm>
          <a:prstGeom prst="rect">
            <a:avLst/>
          </a:prstGeom>
          <a:ln>
            <a:noFill/>
          </a:ln>
        </p:spPr>
      </p:pic>
      <p:sp>
        <p:nvSpPr>
          <p:cNvPr id="431" name="CustomShape 2"/>
          <p:cNvSpPr/>
          <p:nvPr/>
        </p:nvSpPr>
        <p:spPr>
          <a:xfrm>
            <a:off x="4765680" y="4421160"/>
            <a:ext cx="4048560" cy="22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 1: Migration data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col1: reagent_id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col2: gene_symbol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col3: migration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 2: Morphology data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col1: reagent_id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col2: gene_symbol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col3: elongatedness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ustomShape 1"/>
          <p:cNvSpPr/>
          <p:nvPr/>
        </p:nvSpPr>
        <p:spPr>
          <a:xfrm>
            <a:off x="1424880" y="28612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33" name="CustomShape 2"/>
          <p:cNvSpPr/>
          <p:nvPr/>
        </p:nvSpPr>
        <p:spPr>
          <a:xfrm>
            <a:off x="175212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34" name="CustomShape 3"/>
          <p:cNvSpPr/>
          <p:nvPr/>
        </p:nvSpPr>
        <p:spPr>
          <a:xfrm>
            <a:off x="1441080" y="31593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5" name="CustomShape 4"/>
          <p:cNvSpPr/>
          <p:nvPr/>
        </p:nvSpPr>
        <p:spPr>
          <a:xfrm>
            <a:off x="1752120" y="315936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6" name="CustomShape 5"/>
          <p:cNvSpPr/>
          <p:nvPr/>
        </p:nvSpPr>
        <p:spPr>
          <a:xfrm>
            <a:off x="2058120" y="31593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7" name="CustomShape 6"/>
          <p:cNvSpPr/>
          <p:nvPr/>
        </p:nvSpPr>
        <p:spPr>
          <a:xfrm>
            <a:off x="1441080" y="342900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8" name="CustomShape 7"/>
          <p:cNvSpPr/>
          <p:nvPr/>
        </p:nvSpPr>
        <p:spPr>
          <a:xfrm>
            <a:off x="1752120" y="342900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9" name="CustomShape 8"/>
          <p:cNvSpPr/>
          <p:nvPr/>
        </p:nvSpPr>
        <p:spPr>
          <a:xfrm>
            <a:off x="2058120" y="34290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0" name="CustomShape 9"/>
          <p:cNvSpPr/>
          <p:nvPr/>
        </p:nvSpPr>
        <p:spPr>
          <a:xfrm>
            <a:off x="1441080" y="36986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1" name="CustomShape 10"/>
          <p:cNvSpPr/>
          <p:nvPr/>
        </p:nvSpPr>
        <p:spPr>
          <a:xfrm>
            <a:off x="1752120" y="36986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2" name="CustomShape 11"/>
          <p:cNvSpPr/>
          <p:nvPr/>
        </p:nvSpPr>
        <p:spPr>
          <a:xfrm>
            <a:off x="2058120" y="36986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3" name="CustomShape 12"/>
          <p:cNvSpPr/>
          <p:nvPr/>
        </p:nvSpPr>
        <p:spPr>
          <a:xfrm>
            <a:off x="1097640" y="31219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4" name="CustomShape 13"/>
          <p:cNvSpPr/>
          <p:nvPr/>
        </p:nvSpPr>
        <p:spPr>
          <a:xfrm>
            <a:off x="1097640" y="33962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5" name="CustomShape 14"/>
          <p:cNvSpPr/>
          <p:nvPr/>
        </p:nvSpPr>
        <p:spPr>
          <a:xfrm>
            <a:off x="1097640" y="36705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6" name="CustomShape 15"/>
          <p:cNvSpPr/>
          <p:nvPr/>
        </p:nvSpPr>
        <p:spPr>
          <a:xfrm>
            <a:off x="205812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7" name="CustomShape 16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Merging data.frames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448" name="CustomShape 17"/>
          <p:cNvSpPr/>
          <p:nvPr/>
        </p:nvSpPr>
        <p:spPr>
          <a:xfrm rot="16200000">
            <a:off x="909000" y="202428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reagent_id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49" name="CustomShape 18"/>
          <p:cNvSpPr/>
          <p:nvPr/>
        </p:nvSpPr>
        <p:spPr>
          <a:xfrm rot="16200000">
            <a:off x="1122840" y="193068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gene_symbol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50" name="CustomShape 19"/>
          <p:cNvSpPr/>
          <p:nvPr/>
        </p:nvSpPr>
        <p:spPr>
          <a:xfrm rot="16200000">
            <a:off x="1515240" y="202428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migration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51" name="CustomShape 20"/>
          <p:cNvSpPr/>
          <p:nvPr/>
        </p:nvSpPr>
        <p:spPr>
          <a:xfrm>
            <a:off x="6963840" y="28612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52" name="CustomShape 21"/>
          <p:cNvSpPr/>
          <p:nvPr/>
        </p:nvSpPr>
        <p:spPr>
          <a:xfrm>
            <a:off x="729108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53" name="CustomShape 22"/>
          <p:cNvSpPr/>
          <p:nvPr/>
        </p:nvSpPr>
        <p:spPr>
          <a:xfrm>
            <a:off x="6980040" y="315936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4" name="CustomShape 23"/>
          <p:cNvSpPr/>
          <p:nvPr/>
        </p:nvSpPr>
        <p:spPr>
          <a:xfrm>
            <a:off x="7291080" y="315936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5" name="CustomShape 24"/>
          <p:cNvSpPr/>
          <p:nvPr/>
        </p:nvSpPr>
        <p:spPr>
          <a:xfrm>
            <a:off x="7597440" y="315936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6" name="CustomShape 25"/>
          <p:cNvSpPr/>
          <p:nvPr/>
        </p:nvSpPr>
        <p:spPr>
          <a:xfrm>
            <a:off x="6980040" y="34290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7" name="CustomShape 26"/>
          <p:cNvSpPr/>
          <p:nvPr/>
        </p:nvSpPr>
        <p:spPr>
          <a:xfrm>
            <a:off x="7291080" y="34290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8" name="CustomShape 27"/>
          <p:cNvSpPr/>
          <p:nvPr/>
        </p:nvSpPr>
        <p:spPr>
          <a:xfrm>
            <a:off x="7597440" y="343260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9" name="CustomShape 28"/>
          <p:cNvSpPr/>
          <p:nvPr/>
        </p:nvSpPr>
        <p:spPr>
          <a:xfrm>
            <a:off x="6980040" y="36986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60" name="CustomShape 29"/>
          <p:cNvSpPr/>
          <p:nvPr/>
        </p:nvSpPr>
        <p:spPr>
          <a:xfrm>
            <a:off x="7291080" y="36986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61" name="CustomShape 30"/>
          <p:cNvSpPr/>
          <p:nvPr/>
        </p:nvSpPr>
        <p:spPr>
          <a:xfrm>
            <a:off x="7597440" y="36986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62" name="CustomShape 31"/>
          <p:cNvSpPr/>
          <p:nvPr/>
        </p:nvSpPr>
        <p:spPr>
          <a:xfrm>
            <a:off x="6636600" y="31219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3" name="CustomShape 32"/>
          <p:cNvSpPr/>
          <p:nvPr/>
        </p:nvSpPr>
        <p:spPr>
          <a:xfrm>
            <a:off x="6636600" y="33962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4" name="CustomShape 33"/>
          <p:cNvSpPr/>
          <p:nvPr/>
        </p:nvSpPr>
        <p:spPr>
          <a:xfrm>
            <a:off x="6636600" y="36705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5" name="CustomShape 34"/>
          <p:cNvSpPr/>
          <p:nvPr/>
        </p:nvSpPr>
        <p:spPr>
          <a:xfrm>
            <a:off x="759744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6" name="CustomShape 35"/>
          <p:cNvSpPr/>
          <p:nvPr/>
        </p:nvSpPr>
        <p:spPr>
          <a:xfrm rot="16200000">
            <a:off x="6448320" y="202428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reagent_id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67" name="CustomShape 36"/>
          <p:cNvSpPr/>
          <p:nvPr/>
        </p:nvSpPr>
        <p:spPr>
          <a:xfrm rot="16200000">
            <a:off x="6661800" y="193068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gene_symbol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68" name="CustomShape 37"/>
          <p:cNvSpPr/>
          <p:nvPr/>
        </p:nvSpPr>
        <p:spPr>
          <a:xfrm rot="16200000">
            <a:off x="6960960" y="193068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elongatedness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69" name="CustomShape 38"/>
          <p:cNvSpPr/>
          <p:nvPr/>
        </p:nvSpPr>
        <p:spPr>
          <a:xfrm>
            <a:off x="2954520" y="28990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0" name="CustomShape 39"/>
          <p:cNvSpPr/>
          <p:nvPr/>
        </p:nvSpPr>
        <p:spPr>
          <a:xfrm>
            <a:off x="3265560" y="289908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1" name="CustomShape 40"/>
          <p:cNvSpPr/>
          <p:nvPr/>
        </p:nvSpPr>
        <p:spPr>
          <a:xfrm>
            <a:off x="3571920" y="28990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2" name="CustomShape 41"/>
          <p:cNvSpPr/>
          <p:nvPr/>
        </p:nvSpPr>
        <p:spPr>
          <a:xfrm>
            <a:off x="5461200" y="34326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3" name="CustomShape 42"/>
          <p:cNvSpPr/>
          <p:nvPr/>
        </p:nvSpPr>
        <p:spPr>
          <a:xfrm>
            <a:off x="5772240" y="34326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4" name="CustomShape 43"/>
          <p:cNvSpPr/>
          <p:nvPr/>
        </p:nvSpPr>
        <p:spPr>
          <a:xfrm>
            <a:off x="6078240" y="343260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5" name="CustomShape 44"/>
          <p:cNvSpPr/>
          <p:nvPr/>
        </p:nvSpPr>
        <p:spPr>
          <a:xfrm>
            <a:off x="5456160" y="396828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6" name="CustomShape 45"/>
          <p:cNvSpPr/>
          <p:nvPr/>
        </p:nvSpPr>
        <p:spPr>
          <a:xfrm>
            <a:off x="5767200" y="396828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7" name="CustomShape 46"/>
          <p:cNvSpPr/>
          <p:nvPr/>
        </p:nvSpPr>
        <p:spPr>
          <a:xfrm>
            <a:off x="6073560" y="39682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8" name="CustomShape 47"/>
          <p:cNvSpPr/>
          <p:nvPr/>
        </p:nvSpPr>
        <p:spPr>
          <a:xfrm>
            <a:off x="5447520" y="28990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9" name="CustomShape 48"/>
          <p:cNvSpPr/>
          <p:nvPr/>
        </p:nvSpPr>
        <p:spPr>
          <a:xfrm>
            <a:off x="5758560" y="28990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0" name="CustomShape 49"/>
          <p:cNvSpPr/>
          <p:nvPr/>
        </p:nvSpPr>
        <p:spPr>
          <a:xfrm>
            <a:off x="6064560" y="28990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1" name="CustomShape 50"/>
          <p:cNvSpPr/>
          <p:nvPr/>
        </p:nvSpPr>
        <p:spPr>
          <a:xfrm>
            <a:off x="2952360" y="34232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2" name="CustomShape 51"/>
          <p:cNvSpPr/>
          <p:nvPr/>
        </p:nvSpPr>
        <p:spPr>
          <a:xfrm>
            <a:off x="3263400" y="34232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3" name="CustomShape 52"/>
          <p:cNvSpPr/>
          <p:nvPr/>
        </p:nvSpPr>
        <p:spPr>
          <a:xfrm>
            <a:off x="3569400" y="34232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4" name="CustomShape 53"/>
          <p:cNvSpPr/>
          <p:nvPr/>
        </p:nvSpPr>
        <p:spPr>
          <a:xfrm>
            <a:off x="2947320" y="39722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5" name="CustomShape 54"/>
          <p:cNvSpPr/>
          <p:nvPr/>
        </p:nvSpPr>
        <p:spPr>
          <a:xfrm>
            <a:off x="3258360" y="39722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6" name="CustomShape 55"/>
          <p:cNvSpPr/>
          <p:nvPr/>
        </p:nvSpPr>
        <p:spPr>
          <a:xfrm>
            <a:off x="3564720" y="39722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7" name="CustomShape 56"/>
          <p:cNvSpPr/>
          <p:nvPr/>
        </p:nvSpPr>
        <p:spPr>
          <a:xfrm>
            <a:off x="3993120" y="3121920"/>
            <a:ext cx="1290960" cy="444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8" name="CustomShape 57"/>
          <p:cNvSpPr/>
          <p:nvPr/>
        </p:nvSpPr>
        <p:spPr>
          <a:xfrm flipV="1">
            <a:off x="3989880" y="3030480"/>
            <a:ext cx="1294200" cy="1068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9" name="CustomShape 58"/>
          <p:cNvSpPr/>
          <p:nvPr/>
        </p:nvSpPr>
        <p:spPr>
          <a:xfrm>
            <a:off x="3993120" y="3558240"/>
            <a:ext cx="1290960" cy="543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0" name="CustomShape 59"/>
          <p:cNvSpPr/>
          <p:nvPr/>
        </p:nvSpPr>
        <p:spPr>
          <a:xfrm>
            <a:off x="763560" y="5374440"/>
            <a:ext cx="470520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merge(df1, df2, </a:t>
            </a:r>
            <a:r>
              <a:rPr lang="en-GB" sz="180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by = c(“reagent_id”, “gene_symbol”)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91" name="CustomShape 60"/>
          <p:cNvSpPr/>
          <p:nvPr/>
        </p:nvSpPr>
        <p:spPr>
          <a:xfrm>
            <a:off x="6395040" y="5779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2" name="CustomShape 61"/>
          <p:cNvSpPr/>
          <p:nvPr/>
        </p:nvSpPr>
        <p:spPr>
          <a:xfrm>
            <a:off x="6706080" y="57798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3" name="CustomShape 62"/>
          <p:cNvSpPr/>
          <p:nvPr/>
        </p:nvSpPr>
        <p:spPr>
          <a:xfrm>
            <a:off x="7012440" y="5779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4" name="CustomShape 63"/>
          <p:cNvSpPr/>
          <p:nvPr/>
        </p:nvSpPr>
        <p:spPr>
          <a:xfrm>
            <a:off x="6395040" y="60494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5" name="CustomShape 64"/>
          <p:cNvSpPr/>
          <p:nvPr/>
        </p:nvSpPr>
        <p:spPr>
          <a:xfrm>
            <a:off x="6706080" y="60494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6" name="CustomShape 65"/>
          <p:cNvSpPr/>
          <p:nvPr/>
        </p:nvSpPr>
        <p:spPr>
          <a:xfrm>
            <a:off x="7012440" y="60494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7" name="CustomShape 66"/>
          <p:cNvSpPr/>
          <p:nvPr/>
        </p:nvSpPr>
        <p:spPr>
          <a:xfrm>
            <a:off x="6395040" y="63190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8" name="CustomShape 67"/>
          <p:cNvSpPr/>
          <p:nvPr/>
        </p:nvSpPr>
        <p:spPr>
          <a:xfrm>
            <a:off x="6706080" y="63190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9" name="CustomShape 68"/>
          <p:cNvSpPr/>
          <p:nvPr/>
        </p:nvSpPr>
        <p:spPr>
          <a:xfrm>
            <a:off x="7012440" y="63190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00" name="CustomShape 69"/>
          <p:cNvSpPr/>
          <p:nvPr/>
        </p:nvSpPr>
        <p:spPr>
          <a:xfrm>
            <a:off x="7323480" y="57830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01" name="CustomShape 70"/>
          <p:cNvSpPr/>
          <p:nvPr/>
        </p:nvSpPr>
        <p:spPr>
          <a:xfrm>
            <a:off x="7323480" y="605592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02" name="CustomShape 71"/>
          <p:cNvSpPr/>
          <p:nvPr/>
        </p:nvSpPr>
        <p:spPr>
          <a:xfrm>
            <a:off x="7323480" y="632196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03" name="CustomShape 72"/>
          <p:cNvSpPr/>
          <p:nvPr/>
        </p:nvSpPr>
        <p:spPr>
          <a:xfrm rot="16200000">
            <a:off x="5842080" y="494244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reagent_id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4" name="CustomShape 73"/>
          <p:cNvSpPr/>
          <p:nvPr/>
        </p:nvSpPr>
        <p:spPr>
          <a:xfrm rot="16200000">
            <a:off x="6055560" y="484884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gene_symbol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5" name="CustomShape 74"/>
          <p:cNvSpPr/>
          <p:nvPr/>
        </p:nvSpPr>
        <p:spPr>
          <a:xfrm rot="16200000">
            <a:off x="6692400" y="484884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elongatedness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6" name="CustomShape 75"/>
          <p:cNvSpPr/>
          <p:nvPr/>
        </p:nvSpPr>
        <p:spPr>
          <a:xfrm rot="16200000">
            <a:off x="6458760" y="494460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migration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7" name="CustomShape 76"/>
          <p:cNvSpPr/>
          <p:nvPr/>
        </p:nvSpPr>
        <p:spPr>
          <a:xfrm>
            <a:off x="360720" y="339624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8" name="CustomShape 77"/>
          <p:cNvSpPr/>
          <p:nvPr/>
        </p:nvSpPr>
        <p:spPr>
          <a:xfrm>
            <a:off x="8211240" y="332352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df2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10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511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512" name="Graphic 5_2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Write files from R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514" name="Picture 5_1" descr="Graphical user interface, application, Teams&#10;&#10;Description automatically generated"/>
          <p:cNvPicPr/>
          <p:nvPr/>
        </p:nvPicPr>
        <p:blipFill>
          <a:blip r:embed="rId2"/>
          <a:stretch/>
        </p:blipFill>
        <p:spPr>
          <a:xfrm>
            <a:off x="2572920" y="1167120"/>
            <a:ext cx="3808800" cy="2056320"/>
          </a:xfrm>
          <a:prstGeom prst="rect">
            <a:avLst/>
          </a:prstGeom>
          <a:ln>
            <a:noFill/>
          </a:ln>
        </p:spPr>
      </p:pic>
      <p:sp>
        <p:nvSpPr>
          <p:cNvPr id="515" name="CustomShape 2"/>
          <p:cNvSpPr/>
          <p:nvPr/>
        </p:nvSpPr>
        <p:spPr>
          <a:xfrm>
            <a:off x="288000" y="3231720"/>
            <a:ext cx="8559000" cy="22145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Base functions:</a:t>
            </a:r>
            <a:endParaRPr lang="en-GB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400" b="0" strike="noStrike" spc="-1" dirty="0">
              <a:latin typeface="Arial"/>
            </a:endParaRPr>
          </a:p>
          <a:p>
            <a:pPr marL="216000" indent="-2152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pc="-1" dirty="0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write.table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, file = “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my_data.txt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”, 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append = FALSE,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 ", dec = ".",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row.names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TRUE,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col.names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TRUE)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FF0000"/>
                </a:solidFill>
                <a:latin typeface="Calibri"/>
                <a:ea typeface="Calibri"/>
              </a:rPr>
              <a:t>Set separator to </a:t>
            </a:r>
            <a:r>
              <a:rPr lang="en-GB" sz="1800" b="0" strike="noStrike" spc="-1" dirty="0" err="1">
                <a:solidFill>
                  <a:srgbClr val="FF0000"/>
                </a:solidFill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FF0000"/>
                </a:solidFill>
                <a:latin typeface="Courier New"/>
                <a:ea typeface="Calibri"/>
              </a:rPr>
              <a:t> = “\t”</a:t>
            </a:r>
            <a:r>
              <a:rPr lang="en-GB" sz="1800" b="0" strike="noStrike" spc="-1" dirty="0">
                <a:solidFill>
                  <a:srgbClr val="FF0000"/>
                </a:solidFill>
                <a:latin typeface="Calibri"/>
                <a:ea typeface="Calibri"/>
              </a:rPr>
              <a:t> to get tab separated txt file</a:t>
            </a:r>
            <a:endParaRPr lang="en-GB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write.csv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, file = "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my_data.csv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")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- comma-separated csv files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exploration and cleaning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517" name="CustomShape 2"/>
          <p:cNvSpPr/>
          <p:nvPr/>
        </p:nvSpPr>
        <p:spPr>
          <a:xfrm>
            <a:off x="457200" y="2034720"/>
            <a:ext cx="8227800" cy="383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Look at the data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head(), tail(), class(), str(), View()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Are the data types correct? If not, convert to appropriate type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as.numeric(), as.character(), as.logical()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Is there any missing data? NA or NaN are missing data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na.omit(), complete.cases()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Is there unnecessary data? Rows or columns you don’t need?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Subset the data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Filter the data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Visualise the data with graphs</a:t>
            </a:r>
            <a:endParaRPr lang="en-GB" sz="2180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CustomShape 1"/>
          <p:cNvSpPr/>
          <p:nvPr/>
        </p:nvSpPr>
        <p:spPr>
          <a:xfrm>
            <a:off x="457200" y="-2304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Filtering a </a:t>
            </a:r>
            <a:r>
              <a:rPr lang="en-GB" sz="44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data.frame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553" name="CustomShape 2"/>
          <p:cNvSpPr/>
          <p:nvPr/>
        </p:nvSpPr>
        <p:spPr>
          <a:xfrm>
            <a:off x="480294" y="774091"/>
            <a:ext cx="8227800" cy="50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Keep/remove data that satisfies one or more conditions</a:t>
            </a: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6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</p:txBody>
      </p:sp>
      <p:sp>
        <p:nvSpPr>
          <p:cNvPr id="554" name="CustomShape 3"/>
          <p:cNvSpPr/>
          <p:nvPr/>
        </p:nvSpPr>
        <p:spPr>
          <a:xfrm>
            <a:off x="715520" y="1150823"/>
            <a:ext cx="7711158" cy="41843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# Puromycin is a built-in </a:t>
            </a:r>
            <a:r>
              <a:rPr lang="en-GB" sz="1400" strike="noStrike" spc="-1" dirty="0" err="1">
                <a:solidFill>
                  <a:srgbClr val="000000"/>
                </a:solidFill>
                <a:uFillTx/>
                <a:latin typeface="Courier New"/>
                <a:ea typeface="DejaVu Sans"/>
              </a:rPr>
              <a:t>data.frame</a:t>
            </a: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 that is pre-loaded in R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head(Puromycin)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 </a:t>
            </a:r>
            <a:r>
              <a:rPr lang="en-GB" sz="1400" strike="noStrike" spc="-1" dirty="0" err="1">
                <a:solidFill>
                  <a:srgbClr val="0070C0"/>
                </a:solidFill>
                <a:uFillTx/>
                <a:latin typeface="Courier New"/>
                <a:ea typeface="DejaVu Sans"/>
              </a:rPr>
              <a:t>conc</a:t>
            </a: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rate   state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 0.02   76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2 0.02   47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3 0.06   97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4 0.06  107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5 0.11  123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6 0.11  139 treated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Puromycin$conc &lt; 0.03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[1]  TRUE  TRUE FALSE FALSE FALSE FALSE FALSE FALSE FALSE FALSE FALSE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[12] FALSE  TRUE  TRUE FALSE FALSE FALSE FALSE FALSE FALSE FALSE FALSE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[23] FALSE</a:t>
            </a:r>
            <a:endParaRPr lang="en-GB" sz="1400" strike="noStrike" spc="-1" dirty="0">
              <a:solidFill>
                <a:srgbClr val="0070C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Puromycin[</a:t>
            </a:r>
            <a:r>
              <a:rPr lang="en-GB" sz="1400" strike="noStrike" spc="-1" dirty="0" err="1">
                <a:solidFill>
                  <a:srgbClr val="000000"/>
                </a:solidFill>
                <a:uFillTx/>
                <a:latin typeface="Courier New"/>
                <a:ea typeface="DejaVu Sans"/>
              </a:rPr>
              <a:t>Puromycin$conc</a:t>
            </a: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&lt; 0.03, ]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  </a:t>
            </a:r>
            <a:r>
              <a:rPr lang="en-GB" sz="1400" strike="noStrike" spc="-1" dirty="0" err="1">
                <a:solidFill>
                  <a:srgbClr val="0070C0"/>
                </a:solidFill>
                <a:uFillTx/>
                <a:latin typeface="Courier New"/>
                <a:ea typeface="DejaVu Sans"/>
              </a:rPr>
              <a:t>conc</a:t>
            </a: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rate     state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  0.02   76  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2  0.02   47  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13 0.02   67 untreated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14 0.02   51 untreated</a:t>
            </a:r>
            <a:endParaRPr lang="en-GB" sz="1400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555" name="CustomShape 4"/>
          <p:cNvSpPr/>
          <p:nvPr/>
        </p:nvSpPr>
        <p:spPr>
          <a:xfrm>
            <a:off x="457199" y="5415029"/>
            <a:ext cx="8227800" cy="107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For more than one condition, we need to use logical operators</a:t>
            </a:r>
            <a:endParaRPr lang="en-GB" sz="218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&amp; (AND)</a:t>
            </a:r>
            <a:endParaRPr lang="en-GB" sz="1779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| (OR)</a:t>
            </a:r>
            <a:endParaRPr lang="en-GB" sz="1779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6"/>
              </a:spcBef>
              <a:tabLst>
                <a:tab pos="0" algn="l"/>
              </a:tabLst>
            </a:pPr>
            <a:endParaRPr lang="en-GB" sz="1779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1779" b="0" strike="noStrike" spc="-1" dirty="0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1779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Comparisons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557" name="CustomShape 2"/>
          <p:cNvSpPr/>
          <p:nvPr/>
        </p:nvSpPr>
        <p:spPr>
          <a:xfrm>
            <a:off x="457200" y="2359440"/>
            <a:ext cx="8227800" cy="31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Comparison between two objects returns TRUE or FALSE or NA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==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 (Note the difference between this and = for assignment)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&lt;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&lt;=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&gt;=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!=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 (Negation of anything in R is done with </a:t>
            </a: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!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%in%</a:t>
            </a:r>
            <a:endParaRPr lang="en-GB" sz="2029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CustomShape 2"/>
          <p:cNvSpPr/>
          <p:nvPr/>
        </p:nvSpPr>
        <p:spPr>
          <a:xfrm>
            <a:off x="457200" y="2034720"/>
            <a:ext cx="8227800" cy="176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 &amp; TRUE     # evaluates to TRUE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 &amp; FALSE    # evaluates to FALSE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FALSE &amp; FALSE   # evaluates to FALSE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 | FALSE     # evaluates to TRUE</a:t>
            </a: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spc="-1" dirty="0">
                <a:solidFill>
                  <a:srgbClr val="000000"/>
                </a:solidFill>
                <a:latin typeface="Calibri"/>
              </a:rPr>
              <a:t>!TRUE # evaluates to FALSE</a:t>
            </a: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</p:txBody>
      </p:sp>
      <p:sp>
        <p:nvSpPr>
          <p:cNvPr id="564" name="CustomShape 3"/>
          <p:cNvSpPr/>
          <p:nvPr/>
        </p:nvSpPr>
        <p:spPr>
          <a:xfrm>
            <a:off x="702720" y="3917160"/>
            <a:ext cx="6817320" cy="14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my_vec = c(1, 2, 3, 4, 5, 6)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my_vec &lt; 4 &amp; my_vec &gt; 2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FALSE FALSE TRUE FALSE FALSE FALSE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my_vec[my_vec &lt; 4 &amp; my_vec &gt; 2]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3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A80E7D07-7ADA-4556-888E-5C06D603C94C}"/>
              </a:ext>
            </a:extLst>
          </p:cNvPr>
          <p:cNvSpPr/>
          <p:nvPr/>
        </p:nvSpPr>
        <p:spPr>
          <a:xfrm>
            <a:off x="474120" y="58248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Logical operators</a:t>
            </a:r>
            <a:br>
              <a:rPr dirty="0"/>
            </a:br>
            <a:r>
              <a:rPr lang="en-GB" sz="3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(Boolean operations)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66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567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568" name="Graphic 5_1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823320" y="1380240"/>
            <a:ext cx="7618320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85840" indent="-284760">
              <a:lnSpc>
                <a:spcPct val="100000"/>
              </a:lnSpc>
              <a:spcBef>
                <a:spcPts val="7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US" sz="3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GitHub account (optional)</a:t>
            </a:r>
          </a:p>
          <a:p>
            <a:pPr marL="285840" indent="-284760">
              <a:lnSpc>
                <a:spcPct val="100000"/>
              </a:lnSpc>
              <a:spcBef>
                <a:spcPts val="7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US" sz="3600" spc="-1" dirty="0">
                <a:solidFill>
                  <a:srgbClr val="000000"/>
                </a:solidFill>
                <a:latin typeface="Calibri"/>
              </a:rPr>
              <a:t>GitHub repository </a:t>
            </a:r>
            <a:r>
              <a:rPr lang="en-US" sz="3600" spc="-1" dirty="0">
                <a:solidFill>
                  <a:srgbClr val="000000"/>
                </a:solidFill>
                <a:latin typeface="Calibri"/>
                <a:hlinkClick r:id="rId2"/>
              </a:rPr>
              <a:t>https://github.com/Chelysheva/MSD_R_course_May2024</a:t>
            </a:r>
            <a:endParaRPr lang="en-US" sz="3600" spc="-1" dirty="0">
              <a:solidFill>
                <a:srgbClr val="000000"/>
              </a:solidFill>
              <a:latin typeface="Calibri"/>
            </a:endParaRPr>
          </a:p>
          <a:p>
            <a:pPr marL="285840" indent="-284760">
              <a:lnSpc>
                <a:spcPct val="100000"/>
              </a:lnSpc>
              <a:spcBef>
                <a:spcPts val="7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US" sz="3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Screen sharing</a:t>
            </a:r>
            <a:endParaRPr lang="en-GB" sz="3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480240" y="1371600"/>
            <a:ext cx="3612960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544"/>
              </a:spcAft>
            </a:pPr>
            <a:r>
              <a:rPr lang="en-US" sz="3900" b="0" strike="noStrike" cap="all" spc="-1">
                <a:solidFill>
                  <a:srgbClr val="000000"/>
                </a:solidFill>
                <a:latin typeface="Calibri"/>
                <a:ea typeface="DejaVu Sans"/>
              </a:rPr>
              <a:t>Intro to R for biologists</a:t>
            </a:r>
            <a:endParaRPr lang="en-GB" sz="3900" b="0" strike="noStrike" spc="-1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4969080" y="1371600"/>
            <a:ext cx="3657960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16000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Basic concepts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Your R environment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Getting help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Assignment to variables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Data types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GB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Loading data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6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4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Subsetting</a:t>
            </a:r>
            <a:r>
              <a:rPr lang="en-US" sz="164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data</a:t>
            </a:r>
          </a:p>
          <a:p>
            <a:pPr marL="457200" lvl="1" indent="-215280">
              <a:lnSpc>
                <a:spcPct val="100000"/>
              </a:lnSpc>
              <a:spcBef>
                <a:spcPts val="326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40" spc="-1" dirty="0">
                <a:solidFill>
                  <a:srgbClr val="000000"/>
                </a:solidFill>
                <a:latin typeface="Calibri"/>
              </a:rPr>
              <a:t>Filtering</a:t>
            </a:r>
            <a:endParaRPr lang="en-GB" sz="164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Logical operators</a:t>
            </a:r>
            <a:endParaRPr lang="en-GB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2"/>
          <p:cNvSpPr/>
          <p:nvPr/>
        </p:nvSpPr>
        <p:spPr>
          <a:xfrm>
            <a:off x="822960" y="1072080"/>
            <a:ext cx="6563492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86470" indent="-28575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</a:pPr>
            <a:r>
              <a:rPr lang="en-GB" sz="2400" b="0" strike="noStrike" spc="-1" dirty="0">
                <a:latin typeface="Arial"/>
              </a:rPr>
              <a:t>Why not Excel or GraphPad Prism?</a:t>
            </a:r>
          </a:p>
          <a:p>
            <a:pPr marL="286470" indent="-28575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</a:pPr>
            <a:r>
              <a:rPr lang="en-GB" sz="2400" spc="-1" dirty="0">
                <a:latin typeface="Arial"/>
              </a:rPr>
              <a:t>Why not Python?</a:t>
            </a:r>
            <a:endParaRPr lang="en-GB" sz="2400" b="0" strike="noStrike" spc="-1" dirty="0">
              <a:latin typeface="Arial"/>
            </a:endParaRPr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71FDD77B-BFCD-41B5-95AF-944017EA0FCF}"/>
              </a:ext>
            </a:extLst>
          </p:cNvPr>
          <p:cNvSpPr/>
          <p:nvPr/>
        </p:nvSpPr>
        <p:spPr>
          <a:xfrm>
            <a:off x="822960" y="1072080"/>
            <a:ext cx="2585160" cy="637967"/>
          </a:xfrm>
          <a:prstGeom prst="rect">
            <a:avLst/>
          </a:prstGeo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>
            <a:normAutofit lnSpcReduction="10000"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360" b="1" spc="-46" dirty="0">
                <a:solidFill>
                  <a:srgbClr val="404040"/>
                </a:solidFill>
                <a:latin typeface="Calibri"/>
              </a:rPr>
              <a:t>Why R?</a:t>
            </a:r>
            <a:endParaRPr lang="en-GB" sz="436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6619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822960" y="1072080"/>
            <a:ext cx="7542720" cy="108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b">
            <a:normAutofit/>
          </a:bodyPr>
          <a:lstStyle/>
          <a:p>
            <a:pPr algn="ctr"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360" b="1" strike="noStrike" spc="-46">
                <a:solidFill>
                  <a:srgbClr val="404040"/>
                </a:solidFill>
                <a:latin typeface="Calibri"/>
                <a:ea typeface="DejaVu Sans"/>
              </a:rPr>
              <a:t>Your R (Rstudio) environment</a:t>
            </a:r>
            <a:endParaRPr lang="en-GB" sz="4360" b="0" strike="noStrike" spc="-1">
              <a:latin typeface="Arial"/>
            </a:endParaRPr>
          </a:p>
        </p:txBody>
      </p:sp>
      <p:pic>
        <p:nvPicPr>
          <p:cNvPr id="234" name="Picture 90"/>
          <p:cNvPicPr/>
          <p:nvPr/>
        </p:nvPicPr>
        <p:blipFill>
          <a:blip r:embed="rId2"/>
          <a:srcRect l="4085" t="2628"/>
          <a:stretch/>
        </p:blipFill>
        <p:spPr>
          <a:xfrm>
            <a:off x="489960" y="516600"/>
            <a:ext cx="8107920" cy="4629240"/>
          </a:xfrm>
          <a:prstGeom prst="rect">
            <a:avLst/>
          </a:prstGeom>
          <a:ln>
            <a:noFill/>
          </a:ln>
        </p:spPr>
      </p:pic>
      <p:sp>
        <p:nvSpPr>
          <p:cNvPr id="235" name="CustomShape 2"/>
          <p:cNvSpPr/>
          <p:nvPr/>
        </p:nvSpPr>
        <p:spPr>
          <a:xfrm>
            <a:off x="489960" y="1079280"/>
            <a:ext cx="4244040" cy="2284920"/>
          </a:xfrm>
          <a:prstGeom prst="rect">
            <a:avLst/>
          </a:prstGeom>
          <a:solidFill>
            <a:srgbClr val="C7243A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6" name="CustomShape 3"/>
          <p:cNvSpPr/>
          <p:nvPr/>
        </p:nvSpPr>
        <p:spPr>
          <a:xfrm>
            <a:off x="4898160" y="1079280"/>
            <a:ext cx="3699360" cy="2121480"/>
          </a:xfrm>
          <a:prstGeom prst="rect">
            <a:avLst/>
          </a:prstGeom>
          <a:solidFill>
            <a:srgbClr val="729FCF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7" name="CustomShape 4"/>
          <p:cNvSpPr/>
          <p:nvPr/>
        </p:nvSpPr>
        <p:spPr>
          <a:xfrm>
            <a:off x="489960" y="3364920"/>
            <a:ext cx="4244040" cy="1780920"/>
          </a:xfrm>
          <a:prstGeom prst="rect">
            <a:avLst/>
          </a:prstGeom>
          <a:solidFill>
            <a:srgbClr val="81D41A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8" name="CustomShape 5"/>
          <p:cNvSpPr/>
          <p:nvPr/>
        </p:nvSpPr>
        <p:spPr>
          <a:xfrm>
            <a:off x="4898160" y="3201840"/>
            <a:ext cx="3699360" cy="1958400"/>
          </a:xfrm>
          <a:prstGeom prst="rect">
            <a:avLst/>
          </a:prstGeom>
          <a:solidFill>
            <a:srgbClr val="7030A0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9" name="CustomShape 6"/>
          <p:cNvSpPr/>
          <p:nvPr/>
        </p:nvSpPr>
        <p:spPr>
          <a:xfrm>
            <a:off x="653040" y="1418040"/>
            <a:ext cx="978480" cy="31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Script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240" name="CustomShape 7"/>
          <p:cNvSpPr/>
          <p:nvPr/>
        </p:nvSpPr>
        <p:spPr>
          <a:xfrm>
            <a:off x="653040" y="4181400"/>
            <a:ext cx="1141920" cy="325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Console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241" name="CustomShape 8"/>
          <p:cNvSpPr/>
          <p:nvPr/>
        </p:nvSpPr>
        <p:spPr>
          <a:xfrm>
            <a:off x="5061600" y="1568880"/>
            <a:ext cx="1958400" cy="54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Environment / History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242" name="CustomShape 9"/>
          <p:cNvSpPr/>
          <p:nvPr/>
        </p:nvSpPr>
        <p:spPr>
          <a:xfrm>
            <a:off x="5388120" y="3528360"/>
            <a:ext cx="978480" cy="777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Help / Plots /</a:t>
            </a:r>
            <a:endParaRPr lang="en-GB" sz="164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Files</a:t>
            </a:r>
            <a:endParaRPr lang="en-GB" sz="1640" b="0" strike="noStrike" spc="-1">
              <a:latin typeface="Arial"/>
            </a:endParaRPr>
          </a:p>
        </p:txBody>
      </p:sp>
      <p:grpSp>
        <p:nvGrpSpPr>
          <p:cNvPr id="243" name="Group 10"/>
          <p:cNvGrpSpPr/>
          <p:nvPr/>
        </p:nvGrpSpPr>
        <p:grpSpPr>
          <a:xfrm>
            <a:off x="545400" y="5214960"/>
            <a:ext cx="7539120" cy="1998720"/>
            <a:chOff x="545400" y="5214960"/>
            <a:chExt cx="7539120" cy="1998720"/>
          </a:xfrm>
        </p:grpSpPr>
        <p:sp>
          <p:nvSpPr>
            <p:cNvPr id="244" name="CustomShape 11"/>
            <p:cNvSpPr/>
            <p:nvPr/>
          </p:nvSpPr>
          <p:spPr>
            <a:xfrm>
              <a:off x="87012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5" name="CustomShape 12"/>
            <p:cNvSpPr/>
            <p:nvPr/>
          </p:nvSpPr>
          <p:spPr>
            <a:xfrm>
              <a:off x="1086840" y="5431680"/>
              <a:ext cx="582120" cy="58212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6" name="CustomShape 13"/>
            <p:cNvSpPr/>
            <p:nvPr/>
          </p:nvSpPr>
          <p:spPr>
            <a:xfrm>
              <a:off x="54540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Script</a:t>
              </a:r>
              <a:endParaRPr lang="en-GB" sz="1300" b="0" strike="noStrike" spc="-1">
                <a:latin typeface="Arial"/>
              </a:endParaRPr>
            </a:p>
          </p:txBody>
        </p:sp>
        <p:sp>
          <p:nvSpPr>
            <p:cNvPr id="247" name="CustomShape 14"/>
            <p:cNvSpPr/>
            <p:nvPr/>
          </p:nvSpPr>
          <p:spPr>
            <a:xfrm>
              <a:off x="282816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8" name="CustomShape 15"/>
            <p:cNvSpPr/>
            <p:nvPr/>
          </p:nvSpPr>
          <p:spPr>
            <a:xfrm>
              <a:off x="3044880" y="5431680"/>
              <a:ext cx="582120" cy="58212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9" name="CustomShape 16"/>
            <p:cNvSpPr/>
            <p:nvPr/>
          </p:nvSpPr>
          <p:spPr>
            <a:xfrm>
              <a:off x="250344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Console</a:t>
              </a:r>
              <a:endParaRPr lang="en-GB" sz="1300" b="0" strike="noStrike" spc="-1">
                <a:latin typeface="Arial"/>
              </a:endParaRPr>
            </a:p>
          </p:txBody>
        </p:sp>
        <p:sp>
          <p:nvSpPr>
            <p:cNvPr id="250" name="CustomShape 17"/>
            <p:cNvSpPr/>
            <p:nvPr/>
          </p:nvSpPr>
          <p:spPr>
            <a:xfrm>
              <a:off x="478620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1" name="CustomShape 18"/>
            <p:cNvSpPr/>
            <p:nvPr/>
          </p:nvSpPr>
          <p:spPr>
            <a:xfrm>
              <a:off x="5002920" y="5431680"/>
              <a:ext cx="582120" cy="582120"/>
            </a:xfrm>
            <a:prstGeom prst="rect">
              <a:avLst/>
            </a:prstGeom>
            <a:blipFill rotWithShape="0"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2" name="CustomShape 19"/>
            <p:cNvSpPr/>
            <p:nvPr/>
          </p:nvSpPr>
          <p:spPr>
            <a:xfrm>
              <a:off x="446148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Help/Plots/Files</a:t>
              </a:r>
              <a:endParaRPr lang="en-GB" sz="1300" b="0" strike="noStrike" spc="-1">
                <a:latin typeface="Arial"/>
              </a:endParaRPr>
            </a:p>
          </p:txBody>
        </p:sp>
        <p:sp>
          <p:nvSpPr>
            <p:cNvPr id="253" name="CustomShape 20"/>
            <p:cNvSpPr/>
            <p:nvPr/>
          </p:nvSpPr>
          <p:spPr>
            <a:xfrm>
              <a:off x="674424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4" name="CustomShape 21"/>
            <p:cNvSpPr/>
            <p:nvPr/>
          </p:nvSpPr>
          <p:spPr>
            <a:xfrm>
              <a:off x="6960960" y="5431680"/>
              <a:ext cx="582120" cy="582120"/>
            </a:xfrm>
            <a:prstGeom prst="rect">
              <a:avLst/>
            </a:prstGeom>
            <a:blipFill rotWithShape="0">
              <a:blip r:embed="rId6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5" name="CustomShape 22"/>
            <p:cNvSpPr/>
            <p:nvPr/>
          </p:nvSpPr>
          <p:spPr>
            <a:xfrm>
              <a:off x="641916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Environment/History</a:t>
              </a:r>
              <a:endParaRPr lang="en-GB" sz="1300" b="0" strike="noStrike" spc="-1">
                <a:latin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369360" y="1244880"/>
            <a:ext cx="2312640" cy="432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2720" b="1" strike="noStrike" spc="-46">
                <a:solidFill>
                  <a:srgbClr val="FFFFFF"/>
                </a:solidFill>
                <a:latin typeface="Calibri"/>
                <a:ea typeface="DejaVu Sans"/>
              </a:rPr>
              <a:t>Constants vs variables</a:t>
            </a:r>
            <a:endParaRPr lang="en-GB" sz="2720" b="0" strike="noStrike" spc="-1">
              <a:latin typeface="Arial"/>
            </a:endParaRPr>
          </a:p>
        </p:txBody>
      </p:sp>
      <p:graphicFrame>
        <p:nvGraphicFramePr>
          <p:cNvPr id="2" name="Diagram1"/>
          <p:cNvGraphicFramePr/>
          <p:nvPr>
            <p:extLst>
              <p:ext uri="{D42A27DB-BD31-4B8C-83A1-F6EECF244321}">
                <p14:modId xmlns:p14="http://schemas.microsoft.com/office/powerpoint/2010/main" val="2032563797"/>
              </p:ext>
            </p:extLst>
          </p:nvPr>
        </p:nvGraphicFramePr>
        <p:xfrm>
          <a:off x="3556440" y="1337040"/>
          <a:ext cx="5097240" cy="4236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7" name="CustomShape 2"/>
          <p:cNvSpPr/>
          <p:nvPr/>
        </p:nvSpPr>
        <p:spPr>
          <a:xfrm>
            <a:off x="822960" y="1072080"/>
            <a:ext cx="2585160" cy="4539960"/>
          </a:xfrm>
          <a:prstGeom prst="rect">
            <a:avLst/>
          </a:prstGeo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>
            <a:normAutofit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360" b="1" strike="noStrike" spc="-46" dirty="0">
                <a:solidFill>
                  <a:srgbClr val="404040"/>
                </a:solidFill>
                <a:latin typeface="Calibri"/>
                <a:ea typeface="DejaVu Sans"/>
              </a:rPr>
              <a:t>Constants vs. variables</a:t>
            </a:r>
            <a:endParaRPr lang="en-GB" sz="436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2800986602"/>
              </p:ext>
            </p:extLst>
          </p:nvPr>
        </p:nvGraphicFramePr>
        <p:xfrm>
          <a:off x="822600" y="2431080"/>
          <a:ext cx="7542720" cy="28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8" name="CustomShape 1"/>
          <p:cNvSpPr/>
          <p:nvPr/>
        </p:nvSpPr>
        <p:spPr>
          <a:xfrm>
            <a:off x="822960" y="1072080"/>
            <a:ext cx="7542720" cy="108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Assignment of data to variables</a:t>
            </a:r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types in 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457200" y="2023020"/>
            <a:ext cx="8227800" cy="31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Character</a:t>
            </a:r>
          </a:p>
          <a:p>
            <a:pPr marL="108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“a”, “apple”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Numeric</a:t>
            </a:r>
            <a:endParaRPr lang="en-GB" sz="2540" b="0" strike="noStrike" spc="-1" dirty="0">
              <a:latin typeface="Arial"/>
            </a:endParaRPr>
          </a:p>
          <a:p>
            <a:pPr marL="1080" lvl="1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1, 23, 3.14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Logical</a:t>
            </a:r>
            <a:endParaRPr lang="en-GB" sz="2540" b="0" strike="noStrike" spc="-1" dirty="0">
              <a:latin typeface="Arial"/>
            </a:endParaRPr>
          </a:p>
          <a:p>
            <a:pPr marL="1080" lvl="1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TRUE, FALSE (also 1, 0 or T, F)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Factor</a:t>
            </a:r>
            <a:endParaRPr lang="en-GB" sz="2540" b="0" strike="noStrike" spc="-1" dirty="0">
              <a:latin typeface="Arial"/>
            </a:endParaRPr>
          </a:p>
          <a:p>
            <a:pPr marL="1080" lvl="1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For categorical variables, when data is classified into groups</a:t>
            </a:r>
            <a:endParaRPr lang="en-GB" sz="2180" b="0" strike="noStrike" spc="-1" dirty="0"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457200" y="6084360"/>
            <a:ext cx="4113720" cy="3639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‘’ “” 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denote character or string data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2" name="CustomShape 4"/>
          <p:cNvSpPr/>
          <p:nvPr/>
        </p:nvSpPr>
        <p:spPr>
          <a:xfrm>
            <a:off x="1396080" y="5715000"/>
            <a:ext cx="1863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Quotations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1015</TotalTime>
  <Words>1619</Words>
  <Application>Microsoft Macintosh PowerPoint</Application>
  <PresentationFormat>On-screen Show (4:3)</PresentationFormat>
  <Paragraphs>314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29</vt:i4>
      </vt:variant>
    </vt:vector>
  </HeadingPairs>
  <TitlesOfParts>
    <vt:vector size="42" baseType="lpstr">
      <vt:lpstr>Arial</vt:lpstr>
      <vt:lpstr>Arial,Sans-Serif</vt:lpstr>
      <vt:lpstr>Calibri</vt:lpstr>
      <vt:lpstr>Courier New</vt:lpstr>
      <vt:lpstr>Symbol</vt:lpstr>
      <vt:lpstr>Wingdings</vt:lpstr>
      <vt:lpstr>Wingdings 3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Subsetting R objects: vector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 for Biologists Session 1 R basics</dc:title>
  <dc:subject/>
  <dc:creator>Srinivasa Rao Rao</dc:creator>
  <dc:description/>
  <cp:lastModifiedBy>Irina Chelysheva</cp:lastModifiedBy>
  <cp:revision>87</cp:revision>
  <dcterms:created xsi:type="dcterms:W3CDTF">2021-01-18T11:47:19Z</dcterms:created>
  <dcterms:modified xsi:type="dcterms:W3CDTF">2024-04-28T12:21:40Z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39</vt:i4>
  </property>
</Properties>
</file>