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303" r:id="rId3"/>
    <p:sldId id="260" r:id="rId4"/>
    <p:sldId id="295" r:id="rId5"/>
    <p:sldId id="296" r:id="rId6"/>
    <p:sldId id="297" r:id="rId7"/>
    <p:sldId id="298" r:id="rId8"/>
    <p:sldId id="266" r:id="rId9"/>
    <p:sldId id="267" r:id="rId10"/>
    <p:sldId id="268" r:id="rId11"/>
    <p:sldId id="269" r:id="rId12"/>
    <p:sldId id="270" r:id="rId13"/>
    <p:sldId id="281" r:id="rId14"/>
    <p:sldId id="282" r:id="rId15"/>
    <p:sldId id="299" r:id="rId16"/>
    <p:sldId id="300" r:id="rId17"/>
    <p:sldId id="301" r:id="rId18"/>
    <p:sldId id="258" r:id="rId19"/>
    <p:sldId id="259" r:id="rId20"/>
    <p:sldId id="280" r:id="rId21"/>
    <p:sldId id="278" r:id="rId22"/>
    <p:sldId id="30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5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5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1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9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7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6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4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7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8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1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9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elysheva/data_vis_ggplot2_June2025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wirlstats.com/students.html" TargetMode="External"/><Relationship Id="rId7" Type="http://schemas.openxmlformats.org/officeDocument/2006/relationships/hyperlink" Target="https://rstudio.com/resources/cheatsheets/" TargetMode="External"/><Relationship Id="rId2" Type="http://schemas.openxmlformats.org/officeDocument/2006/relationships/hyperlink" Target="https://bookdown.org/rdpeng/rprogdatascience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trebas.github.io/post/2019-03-03-datatable-dplyr/" TargetMode="External"/><Relationship Id="rId5" Type="http://schemas.openxmlformats.org/officeDocument/2006/relationships/hyperlink" Target="https://cran.r-project.org/web/packages/data.table/vignettes/datatable-intro.html" TargetMode="External"/><Relationship Id="rId4" Type="http://schemas.openxmlformats.org/officeDocument/2006/relationships/hyperlink" Target="https://r4ds.had.co.nz/transform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orbrewer2.org/" TargetMode="External"/><Relationship Id="rId2" Type="http://schemas.openxmlformats.org/officeDocument/2006/relationships/hyperlink" Target="https://github.com/EmilHvitfeldt/r-color-palette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osalind.info/problems/locations/" TargetMode="External"/><Relationship Id="rId5" Type="http://schemas.openxmlformats.org/officeDocument/2006/relationships/hyperlink" Target="https://carriebrown.github.io/r-novice-gapminder/challenges/" TargetMode="External"/><Relationship Id="rId4" Type="http://schemas.openxmlformats.org/officeDocument/2006/relationships/hyperlink" Target="https://jokergoo.github.io/ComplexHeatmap-reference/book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D5D58044-5A4D-435B-B38C-10E82769E9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B476BF-4EE2-5243-CABB-6CC72C39B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6D173-8213-F49E-D308-D38C56060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6780" y="978409"/>
            <a:ext cx="4496529" cy="3678268"/>
          </a:xfrm>
        </p:spPr>
        <p:txBody>
          <a:bodyPr anchor="t">
            <a:normAutofit/>
          </a:bodyPr>
          <a:lstStyle/>
          <a:p>
            <a:pPr algn="ctr"/>
            <a:r>
              <a:rPr lang="en-GB" sz="4000" b="0" i="0" u="none" strike="noStrike" dirty="0">
                <a:solidFill>
                  <a:srgbClr val="203E58"/>
                </a:solidFill>
                <a:effectLst/>
              </a:rPr>
              <a:t>Data visualisation with ggplot2</a:t>
            </a:r>
            <a:endParaRPr lang="en-US" sz="1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DFC6F-0BDD-5261-3F14-A83932ED3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3288" y="4729138"/>
            <a:ext cx="4488812" cy="1150453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Irina &amp; Rao</a:t>
            </a:r>
          </a:p>
          <a:p>
            <a:pPr algn="ctr"/>
            <a:r>
              <a:rPr lang="en-US" dirty="0"/>
              <a:t>10.06.2025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D28EA4-6F96-F7C6-1D07-5BA5C2738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6781" y="508090"/>
            <a:ext cx="449275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FF93C5-0576-D227-80A7-4CFBA8791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0119" y="6209925"/>
            <a:ext cx="44927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488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lang="en-GB" sz="4400" b="1" spc="-1" dirty="0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1984440" y="134496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pc="-1">
                <a:solidFill>
                  <a:srgbClr val="000000"/>
                </a:solidFill>
                <a:latin typeface="Calibri"/>
                <a:ea typeface="DejaVu Sans"/>
              </a:rPr>
              <a:t>Dot plots</a:t>
            </a:r>
            <a:endParaRPr lang="en-GB" sz="2000" spc="-1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1986240" y="1715040"/>
            <a:ext cx="385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>
                <a:solidFill>
                  <a:srgbClr val="000000"/>
                </a:solidFill>
                <a:latin typeface="Courier New"/>
                <a:ea typeface="DejaVu Sans"/>
              </a:rPr>
              <a:t>geom_dotplot()</a:t>
            </a:r>
            <a:endParaRPr lang="en-GB" spc="-1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6258900" y="5394240"/>
            <a:ext cx="518508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ggplot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(…)+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geom_boxplot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(position = "dodge")+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geom_dotplot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(…)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pc="-1" dirty="0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1814160" y="5256360"/>
            <a:ext cx="27579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ggplot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(…)+ </a:t>
            </a: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geom_boxplot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(…)+ </a:t>
            </a: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geom_dotplot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(…)</a:t>
            </a:r>
            <a:endParaRPr lang="en-GB" spc="-1" dirty="0"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4739880" y="3560400"/>
            <a:ext cx="27424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ourier New"/>
                <a:ea typeface="DejaVu Sans"/>
              </a:rPr>
              <a:t>ggplot(…)+ geom_dotplot(…)</a:t>
            </a:r>
            <a:endParaRPr lang="en-GB" spc="-1">
              <a:latin typeface="Arial"/>
            </a:endParaRPr>
          </a:p>
        </p:txBody>
      </p:sp>
      <p:pic>
        <p:nvPicPr>
          <p:cNvPr id="227" name="Picture 10" descr="Chart, scatt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4833840" y="1243080"/>
            <a:ext cx="2304000" cy="2319840"/>
          </a:xfrm>
          <a:prstGeom prst="rect">
            <a:avLst/>
          </a:prstGeom>
          <a:ln>
            <a:noFill/>
          </a:ln>
        </p:spPr>
      </p:pic>
      <p:pic>
        <p:nvPicPr>
          <p:cNvPr id="228" name="Picture 12" descr="Chart, scatt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1814160" y="3142440"/>
            <a:ext cx="2742480" cy="2113920"/>
          </a:xfrm>
          <a:prstGeom prst="rect">
            <a:avLst/>
          </a:prstGeom>
          <a:ln>
            <a:noFill/>
          </a:ln>
        </p:spPr>
      </p:pic>
      <p:pic>
        <p:nvPicPr>
          <p:cNvPr id="229" name="Picture 13" descr="Chart, box and whisk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7482360" y="3280320"/>
            <a:ext cx="2742480" cy="211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981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>
                <a:solidFill>
                  <a:srgbClr val="000000"/>
                </a:solidFill>
                <a:latin typeface="Calibri"/>
                <a:ea typeface="DejaVu Sans"/>
              </a:rPr>
              <a:t>Understanding factors</a:t>
            </a:r>
            <a:endParaRPr lang="en-GB" sz="4400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981200" y="1640160"/>
            <a:ext cx="8384760" cy="357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43080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Factors are used to represent categorical data.</a:t>
            </a:r>
            <a:endParaRPr lang="en-GB" sz="2000" spc="-1" dirty="0">
              <a:latin typeface="Arial"/>
            </a:endParaRPr>
          </a:p>
          <a:p>
            <a:pPr marL="343080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Factors don't have to be binary! You can have many categories.</a:t>
            </a:r>
            <a:endParaRPr lang="en-GB" sz="2000" spc="-1" dirty="0">
              <a:latin typeface="Arial"/>
            </a:endParaRPr>
          </a:p>
          <a:p>
            <a:pPr marL="343080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When you import a table to R, your categorical columns are treated as characters ("Germany", "Belgium", "Germany", etc.) or numbers (1, 2): using safest option -  </a:t>
            </a: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DejaVu Sans"/>
              </a:rPr>
              <a:t>stringsAsFactors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DejaVu Sans"/>
              </a:rPr>
              <a:t> = FALSE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 argument in 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DejaVu Sans"/>
              </a:rPr>
              <a:t>read...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 functions.</a:t>
            </a:r>
            <a:endParaRPr lang="en-GB" sz="2000" spc="-1" dirty="0">
              <a:latin typeface="Arial"/>
            </a:endParaRPr>
          </a:p>
          <a:p>
            <a:pPr marL="343080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You know where your categories are presented. Convert the relevant column into factor:</a:t>
            </a:r>
            <a:endParaRPr lang="en-GB" sz="2000" spc="-1" dirty="0">
              <a:latin typeface="Arial"/>
            </a:endParaRPr>
          </a:p>
          <a:p>
            <a:pPr marL="343080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ourier New"/>
                <a:ea typeface="DejaVu Sans"/>
              </a:rPr>
              <a:t>  df1$col1 &lt;- </a:t>
            </a: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DejaVu Sans"/>
              </a:rPr>
              <a:t>as.factor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DejaVu Sans"/>
              </a:rPr>
              <a:t>(df1$col1)</a:t>
            </a:r>
            <a:endParaRPr lang="en-GB" sz="2000" spc="-1" dirty="0">
              <a:latin typeface="Arial"/>
            </a:endParaRPr>
          </a:p>
          <a:p>
            <a:pPr marL="343080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DejaVu Sans"/>
              </a:rPr>
              <a:t>Factors have levels, you can check all the categories within the factor:</a:t>
            </a:r>
            <a:endParaRPr lang="en-GB" sz="2000" spc="-1" dirty="0">
              <a:latin typeface="Arial"/>
            </a:endParaRPr>
          </a:p>
          <a:p>
            <a:pPr marL="343080" indent="-34236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ourier New"/>
                <a:ea typeface="DejaVu Sans"/>
              </a:rPr>
              <a:t>  levels(df1$col1)</a:t>
            </a:r>
            <a:endParaRPr lang="en-GB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endParaRPr lang="en-GB" sz="2000" spc="-1" dirty="0">
              <a:latin typeface="Arial"/>
            </a:endParaRPr>
          </a:p>
          <a:p>
            <a:pPr marL="343080" indent="-342360">
              <a:spcBef>
                <a:spcPts val="400"/>
              </a:spcBef>
              <a:buClr>
                <a:srgbClr val="FF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FF0000"/>
                </a:solidFill>
                <a:latin typeface="Calibri"/>
                <a:ea typeface="Calibri"/>
              </a:rPr>
              <a:t>You need to have your categories as factors in order to analyse and to plot the data by group!</a:t>
            </a:r>
            <a:endParaRPr lang="en-GB" sz="2000" spc="-1" dirty="0">
              <a:latin typeface="Arial"/>
            </a:endParaRPr>
          </a:p>
          <a:p>
            <a:pPr>
              <a:spcBef>
                <a:spcPts val="400"/>
              </a:spcBef>
            </a:pPr>
            <a:endParaRPr lang="en-GB" sz="2000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1981200" y="65052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>
                <a:solidFill>
                  <a:srgbClr val="000000"/>
                </a:solidFill>
                <a:latin typeface="Calibri"/>
                <a:ea typeface="DejaVu Sans"/>
              </a:rPr>
              <a:t>Wide vs. Long data format</a:t>
            </a:r>
            <a:endParaRPr lang="en-GB" sz="4400" spc="-1">
              <a:latin typeface="Arial"/>
            </a:endParaRPr>
          </a:p>
        </p:txBody>
      </p:sp>
      <p:pic>
        <p:nvPicPr>
          <p:cNvPr id="233" name="Picture 4" descr="A picture containing text, crossword, photo, different&#10;&#10;Description automatically generated"/>
          <p:cNvPicPr/>
          <p:nvPr/>
        </p:nvPicPr>
        <p:blipFill>
          <a:blip r:embed="rId2"/>
          <a:stretch/>
        </p:blipFill>
        <p:spPr>
          <a:xfrm>
            <a:off x="1887240" y="2494440"/>
            <a:ext cx="8322840" cy="270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TextShape 1"/>
          <p:cNvSpPr txBox="1"/>
          <p:nvPr/>
        </p:nvSpPr>
        <p:spPr>
          <a:xfrm>
            <a:off x="1855920" y="572040"/>
            <a:ext cx="84798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solidFill>
                  <a:srgbClr val="000000"/>
                </a:solidFill>
                <a:latin typeface="Calibri"/>
              </a:rPr>
              <a:t>Reshaping data with </a:t>
            </a:r>
            <a:r>
              <a:rPr lang="en-GB" sz="4400" b="1" spc="-1" dirty="0" err="1">
                <a:solidFill>
                  <a:srgbClr val="000000"/>
                </a:solidFill>
                <a:latin typeface="Calibri"/>
              </a:rPr>
              <a:t>tidyr</a:t>
            </a:r>
            <a:endParaRPr lang="en-US" sz="4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5" name="CustomShape 3"/>
          <p:cNvSpPr/>
          <p:nvPr/>
        </p:nvSpPr>
        <p:spPr>
          <a:xfrm>
            <a:off x="6431160" y="2386080"/>
            <a:ext cx="274284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 dirty="0">
                <a:solidFill>
                  <a:srgbClr val="000000"/>
                </a:solidFill>
                <a:latin typeface="Calibri"/>
              </a:rPr>
              <a:t>Wide-to-long format:</a:t>
            </a:r>
          </a:p>
          <a:p>
            <a:r>
              <a:rPr lang="en-GB" dirty="0"/>
              <a:t>Gather columns into key-value pairs</a:t>
            </a:r>
          </a:p>
        </p:txBody>
      </p:sp>
      <p:sp>
        <p:nvSpPr>
          <p:cNvPr id="606" name="CustomShape 4"/>
          <p:cNvSpPr/>
          <p:nvPr/>
        </p:nvSpPr>
        <p:spPr>
          <a:xfrm>
            <a:off x="6337200" y="4288680"/>
            <a:ext cx="2742840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 dirty="0">
                <a:solidFill>
                  <a:srgbClr val="000000"/>
                </a:solidFill>
                <a:latin typeface="Calibri"/>
              </a:rPr>
              <a:t> Long-to-wide format:</a:t>
            </a:r>
          </a:p>
          <a:p>
            <a:r>
              <a:rPr lang="en-GB" dirty="0"/>
              <a:t>Spread a key-value pair across multiple columns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1FF1C0-4A46-3249-93AD-D48E8A586F40}"/>
              </a:ext>
            </a:extLst>
          </p:cNvPr>
          <p:cNvSpPr txBox="1"/>
          <p:nvPr/>
        </p:nvSpPr>
        <p:spPr>
          <a:xfrm>
            <a:off x="2031240" y="2241769"/>
            <a:ext cx="439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gather</a:t>
            </a:r>
            <a:r>
              <a:rPr lang="en-GB" dirty="0"/>
              <a:t>(data, key = "key", value = "value", ..., </a:t>
            </a:r>
            <a:r>
              <a:rPr lang="en-GB" dirty="0" err="1"/>
              <a:t>na.rm</a:t>
            </a:r>
            <a:r>
              <a:rPr lang="en-GB" dirty="0"/>
              <a:t> = FALSE)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EF18B-5BC4-EB4D-AB7E-8E449A8FD298}"/>
              </a:ext>
            </a:extLst>
          </p:cNvPr>
          <p:cNvSpPr txBox="1"/>
          <p:nvPr/>
        </p:nvSpPr>
        <p:spPr>
          <a:xfrm>
            <a:off x="9481380" y="5893135"/>
            <a:ext cx="2866571" cy="366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b="1" spc="-1" dirty="0" err="1">
                <a:solidFill>
                  <a:srgbClr val="000000"/>
                </a:solidFill>
                <a:latin typeface="Calibri"/>
              </a:rPr>
              <a:t>tidyr</a:t>
            </a:r>
            <a:r>
              <a:rPr lang="en-GB" spc="-1" dirty="0">
                <a:solidFill>
                  <a:srgbClr val="000000"/>
                </a:solidFill>
                <a:latin typeface="Calibri"/>
              </a:rPr>
              <a:t> is a part of </a:t>
            </a:r>
            <a:r>
              <a:rPr lang="en-GB" spc="-1" dirty="0" err="1">
                <a:solidFill>
                  <a:srgbClr val="000000"/>
                </a:solidFill>
                <a:latin typeface="Calibri"/>
              </a:rPr>
              <a:t>Tidyverse</a:t>
            </a:r>
            <a:r>
              <a:rPr lang="en-GB" spc="-1" dirty="0">
                <a:solidFill>
                  <a:srgbClr val="000000"/>
                </a:solidFill>
                <a:latin typeface="Calibri"/>
              </a:rPr>
              <a:t> </a:t>
            </a:r>
            <a:endParaRPr lang="en-GB" spc="-1" dirty="0">
              <a:latin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BBBC1E-ABC8-9B49-95CE-A07D1C3D6F71}"/>
              </a:ext>
            </a:extLst>
          </p:cNvPr>
          <p:cNvSpPr txBox="1"/>
          <p:nvPr/>
        </p:nvSpPr>
        <p:spPr>
          <a:xfrm>
            <a:off x="2031241" y="4381013"/>
            <a:ext cx="3121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spread</a:t>
            </a:r>
            <a:r>
              <a:rPr lang="en-GB" dirty="0"/>
              <a:t>(data, key, value)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1981200" y="684000"/>
            <a:ext cx="822852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>
                <a:solidFill>
                  <a:srgbClr val="000000"/>
                </a:solidFill>
                <a:latin typeface="Calibri"/>
                <a:ea typeface="Calibri"/>
              </a:rPr>
              <a:t>Reshaping data</a:t>
            </a:r>
            <a:endParaRPr lang="en-US" sz="4400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9" name="Picture 4" descr="Table&#10;&#10;Description automatically generated"/>
          <p:cNvPicPr/>
          <p:nvPr/>
        </p:nvPicPr>
        <p:blipFill rotWithShape="1">
          <a:blip r:embed="rId2"/>
          <a:srcRect t="11950" b="12126"/>
          <a:stretch/>
        </p:blipFill>
        <p:spPr>
          <a:xfrm>
            <a:off x="1984440" y="2602685"/>
            <a:ext cx="8035200" cy="2023430"/>
          </a:xfrm>
          <a:prstGeom prst="rect">
            <a:avLst/>
          </a:prstGeom>
          <a:ln>
            <a:noFill/>
          </a:ln>
        </p:spPr>
      </p:pic>
      <p:sp>
        <p:nvSpPr>
          <p:cNvPr id="240" name="CustomShape 2"/>
          <p:cNvSpPr/>
          <p:nvPr/>
        </p:nvSpPr>
        <p:spPr>
          <a:xfrm>
            <a:off x="2109720" y="5400360"/>
            <a:ext cx="588996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b="1" spc="-1" dirty="0">
                <a:solidFill>
                  <a:srgbClr val="FF0000"/>
                </a:solidFill>
                <a:latin typeface="Calibri"/>
              </a:rPr>
              <a:t>To plot by groups we need our data to be in a long format!</a:t>
            </a:r>
            <a:endParaRPr lang="en-GB" b="1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D6BA7-C969-9B43-AF5E-D5D918D67420}"/>
              </a:ext>
            </a:extLst>
          </p:cNvPr>
          <p:cNvSpPr txBox="1"/>
          <p:nvPr/>
        </p:nvSpPr>
        <p:spPr>
          <a:xfrm>
            <a:off x="3599760" y="1956355"/>
            <a:ext cx="4399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gather</a:t>
            </a:r>
            <a:r>
              <a:rPr lang="en-GB" dirty="0"/>
              <a:t>(data=</a:t>
            </a:r>
            <a:r>
              <a:rPr lang="en-GB" dirty="0" err="1"/>
              <a:t>chrData</a:t>
            </a:r>
            <a:r>
              <a:rPr lang="en-GB" dirty="0"/>
              <a:t>, key = ”variable", value = "value", -region)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46AA4-34F6-6841-A92B-D9CAD4A95988}"/>
              </a:ext>
            </a:extLst>
          </p:cNvPr>
          <p:cNvSpPr txBox="1"/>
          <p:nvPr/>
        </p:nvSpPr>
        <p:spPr>
          <a:xfrm>
            <a:off x="3895500" y="4754029"/>
            <a:ext cx="4399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spread</a:t>
            </a:r>
            <a:r>
              <a:rPr lang="en-GB" dirty="0"/>
              <a:t>(data=</a:t>
            </a:r>
            <a:r>
              <a:rPr lang="en-GB" dirty="0" err="1"/>
              <a:t>chrData</a:t>
            </a:r>
            <a:r>
              <a:rPr lang="en-GB" dirty="0"/>
              <a:t>, variable, value)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solidFill>
                  <a:srgbClr val="000000"/>
                </a:solidFill>
                <a:latin typeface="Calibri"/>
                <a:ea typeface="DejaVu Sans"/>
              </a:rPr>
              <a:t>Error bars – </a:t>
            </a:r>
            <a:r>
              <a:rPr lang="en-GB" sz="4400" b="1" spc="-1" dirty="0" err="1">
                <a:solidFill>
                  <a:srgbClr val="000000"/>
                </a:solidFill>
                <a:latin typeface="Calibri"/>
                <a:ea typeface="DejaVu Sans"/>
              </a:rPr>
              <a:t>geom_bar</a:t>
            </a:r>
            <a:r>
              <a:rPr lang="en-GB" sz="4400" b="1" spc="-1" dirty="0">
                <a:solidFill>
                  <a:srgbClr val="000000"/>
                </a:solidFill>
                <a:latin typeface="Calibri"/>
                <a:ea typeface="DejaVu Sans"/>
              </a:rPr>
              <a:t>()</a:t>
            </a:r>
            <a:endParaRPr lang="en-GB" sz="4400" b="1" spc="-1" dirty="0">
              <a:latin typeface="Arial"/>
            </a:endParaRPr>
          </a:p>
        </p:txBody>
      </p:sp>
      <p:pic>
        <p:nvPicPr>
          <p:cNvPr id="245" name="Picture 7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1464651" y="1284699"/>
            <a:ext cx="8958549" cy="3383610"/>
          </a:xfrm>
          <a:prstGeom prst="rect">
            <a:avLst/>
          </a:prstGeom>
          <a:ln>
            <a:noFill/>
          </a:ln>
        </p:spPr>
      </p:pic>
      <p:sp>
        <p:nvSpPr>
          <p:cNvPr id="246" name="CustomShape 2"/>
          <p:cNvSpPr/>
          <p:nvPr/>
        </p:nvSpPr>
        <p:spPr>
          <a:xfrm>
            <a:off x="1981200" y="4536047"/>
            <a:ext cx="844200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ggplot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(data) 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+ </a:t>
            </a:r>
            <a:r>
              <a:rPr lang="en-US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geom_bar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( </a:t>
            </a:r>
            <a:r>
              <a:rPr lang="en-US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(x=group, y=mean), stat="identity", fill="</a:t>
            </a:r>
            <a:r>
              <a:rPr lang="en-US" spc="-1" dirty="0" err="1">
                <a:solidFill>
                  <a:srgbClr val="000000"/>
                </a:solidFill>
                <a:latin typeface="Courier New"/>
                <a:ea typeface="DejaVu Sans"/>
              </a:rPr>
              <a:t>forestgreen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", alpha=0.5) 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+ </a:t>
            </a:r>
            <a:r>
              <a:rPr lang="en-US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geom_errorbar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( </a:t>
            </a:r>
            <a:r>
              <a:rPr lang="en-US" b="1" spc="-1" dirty="0" err="1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US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x=group, </a:t>
            </a:r>
            <a:r>
              <a:rPr lang="en-US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ymin</a:t>
            </a:r>
            <a:r>
              <a:rPr lang="en-US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=mean-</a:t>
            </a:r>
            <a:r>
              <a:rPr lang="en-US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sd</a:t>
            </a:r>
            <a:r>
              <a:rPr lang="en-US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, </a:t>
            </a:r>
            <a:r>
              <a:rPr lang="en-US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ymax</a:t>
            </a:r>
            <a:r>
              <a:rPr lang="en-US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=</a:t>
            </a:r>
            <a:r>
              <a:rPr lang="en-US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mean+sd</a:t>
            </a:r>
            <a:r>
              <a:rPr lang="en-US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), width=0.4, </a:t>
            </a:r>
            <a:r>
              <a:rPr lang="en-US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colour</a:t>
            </a:r>
            <a:r>
              <a:rPr lang="en-US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="orange", alpha=0.9, size=1.5) + </a:t>
            </a:r>
            <a:r>
              <a:rPr lang="en-US" b="1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ggtitle</a:t>
            </a:r>
            <a:r>
              <a:rPr lang="en-US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DejaVu Sans"/>
              </a:rPr>
              <a:t>("using standard deviation")</a:t>
            </a:r>
            <a:endParaRPr lang="en-GB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solidFill>
                  <a:srgbClr val="000000"/>
                </a:solidFill>
                <a:latin typeface="Calibri"/>
                <a:ea typeface="DejaVu Sans"/>
              </a:rPr>
              <a:t>SD, SE, CI</a:t>
            </a:r>
            <a:endParaRPr lang="en-GB" sz="4400" b="1" spc="-1" dirty="0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1976520" y="1532880"/>
            <a:ext cx="8160120" cy="447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120">
              <a:buClr>
                <a:srgbClr val="212529"/>
              </a:buClr>
              <a:buFont typeface="Arial"/>
              <a:buChar char="•"/>
            </a:pPr>
            <a:r>
              <a:rPr lang="en-US" spc="-1" dirty="0">
                <a:solidFill>
                  <a:srgbClr val="212529"/>
                </a:solidFill>
                <a:latin typeface="Montserrat"/>
                <a:ea typeface="DejaVu Sans"/>
              </a:rPr>
              <a:t>Standard Deviation (SD) </a:t>
            </a:r>
            <a:r>
              <a:rPr lang="en-US" spc="-1" dirty="0">
                <a:solidFill>
                  <a:srgbClr val="212529"/>
                </a:solidFill>
                <a:latin typeface="Roboto Slab"/>
                <a:ea typeface="DejaVu Sans"/>
              </a:rPr>
              <a:t>represents the amount of dispersion of the variable.</a:t>
            </a:r>
            <a:r>
              <a:rPr lang="en-US" spc="-1" dirty="0">
                <a:solidFill>
                  <a:srgbClr val="212529"/>
                </a:solidFill>
                <a:latin typeface="Roboto Slab"/>
                <a:ea typeface="Calibri"/>
              </a:rPr>
              <a:t> 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Calibri"/>
              </a:rPr>
              <a:t>Calculated as the root square of the variance:</a:t>
            </a:r>
            <a:endParaRPr lang="en-GB" spc="-1" dirty="0">
              <a:latin typeface="Arial"/>
            </a:endParaRPr>
          </a:p>
          <a:p>
            <a:pPr marL="285840" indent="-285120">
              <a:buClr>
                <a:srgbClr val="212529"/>
              </a:buClr>
              <a:buFont typeface="Arial"/>
              <a:buChar char="•"/>
            </a:pP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 &lt;- </a:t>
            </a:r>
            <a:r>
              <a:rPr lang="en-US" b="1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vec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 &lt;- </a:t>
            </a:r>
            <a:r>
              <a:rPr lang="en-US" b="1" spc="-1" dirty="0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b="1" spc="-1" dirty="0">
                <a:solidFill>
                  <a:srgbClr val="000000"/>
                </a:solidFill>
                <a:latin typeface="Courier New"/>
                <a:ea typeface="Calibri"/>
              </a:rPr>
              <a:t>var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vec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))</a:t>
            </a:r>
            <a:endParaRPr lang="en-GB" spc="-1" dirty="0">
              <a:latin typeface="Arial"/>
            </a:endParaRPr>
          </a:p>
          <a:p>
            <a:pPr marL="285840" indent="-285120"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  <a:ea typeface="Calibri"/>
              </a:rPr>
              <a:t>Standard Error (SE) is the standard deviation of the vector sampling distribution. Calculated as the SD divided by the square root of the sample size.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se = </a:t>
            </a:r>
            <a:r>
              <a:rPr lang="en-US" b="1" spc="-1" dirty="0" err="1">
                <a:solidFill>
                  <a:srgbClr val="000000"/>
                </a:solidFill>
                <a:latin typeface="Courier New"/>
                <a:ea typeface="Calibri"/>
              </a:rPr>
              <a:t>sd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vec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) / </a:t>
            </a:r>
            <a:r>
              <a:rPr lang="en-US" b="1" spc="-1" dirty="0">
                <a:solidFill>
                  <a:srgbClr val="000000"/>
                </a:solidFill>
                <a:latin typeface="Courier New"/>
                <a:ea typeface="Calibri"/>
              </a:rPr>
              <a:t>sqrt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b="1" spc="-1" dirty="0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vec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))</a:t>
            </a:r>
            <a:endParaRPr lang="en-GB" spc="-1" dirty="0">
              <a:latin typeface="Arial"/>
            </a:endParaRPr>
          </a:p>
          <a:p>
            <a:pPr marL="285840" indent="-285120"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  <a:ea typeface="Calibri"/>
              </a:rPr>
              <a:t>Confidence Interval (CI).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alibri"/>
                <a:ea typeface="Calibri"/>
              </a:rPr>
              <a:t>This interval is defined so that there is a specified probability that a value lies within it. It is calculated as t * SE. Where t is the value of the Student's t-distribution for a specific alpha. 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alpha=0.05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t=</a:t>
            </a:r>
            <a:r>
              <a:rPr lang="en-US" b="1" spc="-1" dirty="0">
                <a:solidFill>
                  <a:srgbClr val="000000"/>
                </a:solidFill>
                <a:latin typeface="Courier New"/>
                <a:ea typeface="Calibri"/>
              </a:rPr>
              <a:t>qt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((1-alpha)/2 + .5, </a:t>
            </a:r>
            <a:r>
              <a:rPr lang="en-US" b="1" spc="-1" dirty="0">
                <a:solidFill>
                  <a:srgbClr val="000000"/>
                </a:solidFill>
                <a:latin typeface="Courier New"/>
                <a:ea typeface="Calibri"/>
              </a:rPr>
              <a:t>length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urier New"/>
                <a:ea typeface="Calibri"/>
              </a:rPr>
              <a:t>vec</a:t>
            </a:r>
            <a:r>
              <a:rPr lang="en-US" spc="-1" dirty="0">
                <a:solidFill>
                  <a:srgbClr val="000000"/>
                </a:solidFill>
                <a:latin typeface="Courier New"/>
                <a:ea typeface="Calibri"/>
              </a:rPr>
              <a:t>)-1)   </a:t>
            </a:r>
            <a:r>
              <a:rPr lang="en-US" i="1" spc="-1" dirty="0">
                <a:solidFill>
                  <a:srgbClr val="000000"/>
                </a:solidFill>
                <a:latin typeface="Courier New"/>
                <a:ea typeface="Calibri"/>
              </a:rPr>
              <a:t># tend to 1.96 if sample size is big enough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i="1" spc="-1" dirty="0">
                <a:solidFill>
                  <a:srgbClr val="000000"/>
                </a:solidFill>
                <a:latin typeface="Courier New"/>
                <a:ea typeface="Calibri"/>
              </a:rPr>
              <a:t>CI=t*se</a:t>
            </a:r>
            <a:endParaRPr lang="en-GB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pc="-1" dirty="0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1976520" y="5763600"/>
            <a:ext cx="8238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 dirty="0">
                <a:solidFill>
                  <a:srgbClr val="FF0000"/>
                </a:solidFill>
                <a:latin typeface="Calibri"/>
                <a:ea typeface="DejaVu Sans"/>
              </a:rPr>
              <a:t>Hint: easier way to add error bars without calculation! </a:t>
            </a:r>
            <a:r>
              <a:rPr lang="en-GB" spc="-1" dirty="0">
                <a:solidFill>
                  <a:srgbClr val="FF0000"/>
                </a:solidFill>
                <a:latin typeface="Calibri"/>
                <a:ea typeface="Calibri"/>
              </a:rPr>
              <a:t>Explore </a:t>
            </a:r>
            <a:r>
              <a:rPr lang="en-GB" b="1" spc="-1" dirty="0" err="1">
                <a:solidFill>
                  <a:srgbClr val="FF0000"/>
                </a:solidFill>
                <a:latin typeface="Courier New"/>
                <a:ea typeface="Calibri"/>
              </a:rPr>
              <a:t>stat_summary</a:t>
            </a:r>
            <a:r>
              <a:rPr lang="en-GB" b="1" spc="-1" dirty="0">
                <a:solidFill>
                  <a:srgbClr val="FF0000"/>
                </a:solidFill>
                <a:latin typeface="Courier New"/>
                <a:ea typeface="Calibri"/>
              </a:rPr>
              <a:t>()</a:t>
            </a:r>
            <a:endParaRPr lang="en-GB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spc="-1">
                <a:solidFill>
                  <a:srgbClr val="000000"/>
                </a:solidFill>
                <a:latin typeface="Calibri"/>
                <a:ea typeface="DejaVu Sans"/>
              </a:rPr>
              <a:t>Faceting</a:t>
            </a:r>
            <a:endParaRPr lang="en-GB" sz="4400" spc="-1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1981200" y="1130400"/>
            <a:ext cx="822888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400"/>
              </a:spcBef>
              <a:tabLst>
                <a:tab pos="0" algn="l"/>
              </a:tabLst>
            </a:pPr>
            <a:r>
              <a:rPr lang="en-GB" sz="2000" spc="-1">
                <a:solidFill>
                  <a:srgbClr val="000000"/>
                </a:solidFill>
                <a:latin typeface="Courier New"/>
                <a:ea typeface="Calibri"/>
              </a:rPr>
              <a:t>facet_wrap(~var)</a:t>
            </a:r>
            <a:r>
              <a:rPr lang="en-GB" sz="2000" spc="-1">
                <a:solidFill>
                  <a:srgbClr val="000000"/>
                </a:solidFill>
                <a:latin typeface="Calibri"/>
                <a:ea typeface="Calibri"/>
              </a:rPr>
              <a:t> builds a new chart for each level of a categorical variable</a:t>
            </a:r>
            <a:endParaRPr lang="en-GB" sz="2000" spc="-1">
              <a:latin typeface="Arial"/>
            </a:endParaRPr>
          </a:p>
        </p:txBody>
      </p:sp>
      <p:pic>
        <p:nvPicPr>
          <p:cNvPr id="252" name="Picture 4" descr="Chart, waterfall chart&#10;&#10;Description automatically generated"/>
          <p:cNvPicPr/>
          <p:nvPr/>
        </p:nvPicPr>
        <p:blipFill>
          <a:blip r:embed="rId2"/>
          <a:stretch/>
        </p:blipFill>
        <p:spPr>
          <a:xfrm>
            <a:off x="2156520" y="1917000"/>
            <a:ext cx="2742480" cy="1958760"/>
          </a:xfrm>
          <a:prstGeom prst="rect">
            <a:avLst/>
          </a:prstGeom>
          <a:ln>
            <a:noFill/>
          </a:ln>
        </p:spPr>
      </p:pic>
      <p:pic>
        <p:nvPicPr>
          <p:cNvPr id="253" name="Picture 5" descr="Chart, box and whisk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5632680" y="1917000"/>
            <a:ext cx="2742480" cy="1958760"/>
          </a:xfrm>
          <a:prstGeom prst="rect">
            <a:avLst/>
          </a:prstGeom>
          <a:ln>
            <a:noFill/>
          </a:ln>
        </p:spPr>
      </p:pic>
      <p:sp>
        <p:nvSpPr>
          <p:cNvPr id="254" name="CustomShape 3"/>
          <p:cNvSpPr/>
          <p:nvPr/>
        </p:nvSpPr>
        <p:spPr>
          <a:xfrm>
            <a:off x="1992720" y="3803760"/>
            <a:ext cx="8228880" cy="89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400"/>
              </a:spcBef>
              <a:tabLst>
                <a:tab pos="0" algn="l"/>
              </a:tabLst>
            </a:pP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facet_grid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(var1~var2)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 builds one chart for each combinations of 2 categorical variables</a:t>
            </a:r>
            <a:endParaRPr lang="en-GB" sz="2000" spc="-1" dirty="0">
              <a:latin typeface="Arial"/>
            </a:endParaRPr>
          </a:p>
          <a:p>
            <a:pPr>
              <a:spcBef>
                <a:spcPts val="400"/>
              </a:spcBef>
              <a:tabLst>
                <a:tab pos="0" algn="l"/>
              </a:tabLst>
            </a:pPr>
            <a:endParaRPr lang="en-GB" sz="2000" spc="-1" dirty="0">
              <a:latin typeface="Arial"/>
            </a:endParaRPr>
          </a:p>
        </p:txBody>
      </p:sp>
      <p:pic>
        <p:nvPicPr>
          <p:cNvPr id="255" name="Picture 8" descr="Chart, scatte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4239120" y="4249440"/>
            <a:ext cx="2445120" cy="246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1981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>
                <a:solidFill>
                  <a:srgbClr val="000000"/>
                </a:solidFill>
                <a:latin typeface="Calibri"/>
                <a:ea typeface="DejaVu Sans"/>
              </a:rPr>
              <a:t>Basic statistics</a:t>
            </a:r>
            <a:endParaRPr lang="en-GB" sz="4400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1981200" y="1700280"/>
            <a:ext cx="8227800" cy="48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 lnSpcReduction="10000"/>
          </a:bodyPr>
          <a:lstStyle/>
          <a:p>
            <a:pPr marL="343080" indent="-34200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Correlations – </a:t>
            </a: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cor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(), </a:t>
            </a: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cor.test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()</a:t>
            </a:r>
            <a:endParaRPr lang="en-GB" sz="2000" spc="-1" dirty="0">
              <a:latin typeface="Arial"/>
            </a:endParaRPr>
          </a:p>
          <a:p>
            <a:pPr marL="343080" indent="-342000"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T-test (parametric):</a:t>
            </a:r>
            <a:endParaRPr lang="en-GB" sz="2000" spc="-1" dirty="0">
              <a:latin typeface="Arial"/>
            </a:endParaRPr>
          </a:p>
          <a:p>
            <a:pPr marL="343080" indent="-342000">
              <a:spcBef>
                <a:spcPts val="400"/>
              </a:spcBef>
              <a:buClr>
                <a:srgbClr val="000000"/>
              </a:buClr>
              <a:buFont typeface="Courier New"/>
              <a:buChar char="o"/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 Unpaired 2-group t-test</a:t>
            </a:r>
            <a:endParaRPr lang="en-GB" sz="2000" spc="-1" dirty="0">
              <a:latin typeface="Arial"/>
            </a:endParaRPr>
          </a:p>
          <a:p>
            <a:pPr>
              <a:spcBef>
                <a:spcPts val="400"/>
              </a:spcBef>
              <a:tabLst>
                <a:tab pos="0" algn="l"/>
              </a:tabLst>
            </a:pP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t.test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y~x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) 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# where y is numeric and x is a binary factor</a:t>
            </a:r>
            <a:endParaRPr lang="en-GB" sz="2000" spc="-1" dirty="0">
              <a:latin typeface="Arial"/>
            </a:endParaRPr>
          </a:p>
          <a:p>
            <a:pPr>
              <a:spcBef>
                <a:spcPts val="400"/>
              </a:spcBef>
              <a:tabLst>
                <a:tab pos="0" algn="l"/>
              </a:tabLst>
            </a:pP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t.test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(y1,y2)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 # where y1 and y2 are numeric</a:t>
            </a:r>
            <a:endParaRPr lang="en-GB" sz="2000" spc="-1" dirty="0">
              <a:latin typeface="Arial"/>
            </a:endParaRPr>
          </a:p>
          <a:p>
            <a:pPr marL="343080" indent="-342000"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Paired 2-group t-test</a:t>
            </a:r>
            <a:endParaRPr lang="en-GB" sz="2000" spc="-1" dirty="0">
              <a:latin typeface="Arial"/>
            </a:endParaRPr>
          </a:p>
          <a:p>
            <a:pPr>
              <a:spcBef>
                <a:spcPts val="400"/>
              </a:spcBef>
              <a:tabLst>
                <a:tab pos="0" algn="l"/>
              </a:tabLst>
            </a:pP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t.test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(y1,y2, paired=TRUE)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 # where y1 &amp; y2 are numeric</a:t>
            </a:r>
            <a:endParaRPr lang="en-GB" sz="2000" spc="-1" dirty="0">
              <a:latin typeface="Arial"/>
            </a:endParaRPr>
          </a:p>
          <a:p>
            <a:pPr marL="343080" indent="-3420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Non-parametric tests:</a:t>
            </a:r>
            <a:endParaRPr lang="en-GB" sz="2000" spc="-1" dirty="0">
              <a:latin typeface="Arial"/>
            </a:endParaRPr>
          </a:p>
          <a:p>
            <a:pPr marL="343080" indent="-342000"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Unpaired 2-group Mann-Whitney U Test </a:t>
            </a:r>
            <a:endParaRPr lang="en-GB" sz="2000" spc="-1" dirty="0">
              <a:latin typeface="Arial"/>
            </a:endParaRPr>
          </a:p>
          <a:p>
            <a:pPr>
              <a:spcBef>
                <a:spcPts val="400"/>
              </a:spcBef>
              <a:tabLst>
                <a:tab pos="0" algn="l"/>
              </a:tabLst>
            </a:pP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wilcox.test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y~A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) 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# where y is numeric and A is A binary factor</a:t>
            </a:r>
            <a:endParaRPr lang="en-GB" sz="2000" spc="-1" dirty="0">
              <a:latin typeface="Arial"/>
            </a:endParaRPr>
          </a:p>
          <a:p>
            <a:pPr>
              <a:spcBef>
                <a:spcPts val="400"/>
              </a:spcBef>
              <a:tabLst>
                <a:tab pos="0" algn="l"/>
              </a:tabLst>
            </a:pP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wilcox.test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y,x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 # where y and x are numeric</a:t>
            </a:r>
            <a:endParaRPr lang="en-GB" sz="2000" spc="-1" dirty="0">
              <a:latin typeface="Arial"/>
            </a:endParaRPr>
          </a:p>
          <a:p>
            <a:pPr marL="343080" indent="-342000">
              <a:spcBef>
                <a:spcPts val="400"/>
              </a:spcBef>
              <a:buClr>
                <a:srgbClr val="000000"/>
              </a:buClr>
              <a:buFont typeface="Courier New"/>
              <a:buChar char="o"/>
              <a:tabLst>
                <a:tab pos="0" algn="l"/>
              </a:tabLst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Paired 2-group Wilcoxon Signed Rank Test</a:t>
            </a:r>
            <a:endParaRPr lang="en-GB" sz="2000" spc="-1" dirty="0">
              <a:latin typeface="Arial"/>
            </a:endParaRPr>
          </a:p>
          <a:p>
            <a:pPr>
              <a:spcBef>
                <a:spcPts val="400"/>
              </a:spcBef>
              <a:tabLst>
                <a:tab pos="0" algn="l"/>
              </a:tabLst>
            </a:pP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wilcox.test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(y1,y2, paired=TRUE) </a:t>
            </a: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# where y1 and y2 are numeric</a:t>
            </a:r>
            <a:endParaRPr lang="en-GB" sz="2000" spc="-1" dirty="0">
              <a:latin typeface="Arial"/>
            </a:endParaRPr>
          </a:p>
          <a:p>
            <a:pPr marL="343080" indent="-342000"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spc="-1" dirty="0">
                <a:solidFill>
                  <a:srgbClr val="000000"/>
                </a:solidFill>
                <a:latin typeface="Calibri"/>
                <a:ea typeface="Calibri"/>
              </a:rPr>
              <a:t>More than 2 groups - analysis of variance (ANOVA, parametric)</a:t>
            </a:r>
            <a:endParaRPr lang="en-GB" sz="2000" spc="-1" dirty="0">
              <a:latin typeface="Arial"/>
            </a:endParaRPr>
          </a:p>
          <a:p>
            <a:pPr>
              <a:spcBef>
                <a:spcPts val="400"/>
              </a:spcBef>
              <a:tabLst>
                <a:tab pos="0" algn="l"/>
              </a:tabLst>
            </a:pP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aov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(), </a:t>
            </a:r>
            <a:r>
              <a:rPr lang="en-GB" sz="2000" spc="-1" dirty="0" err="1">
                <a:solidFill>
                  <a:srgbClr val="000000"/>
                </a:solidFill>
                <a:latin typeface="Courier New"/>
                <a:ea typeface="Calibri"/>
              </a:rPr>
              <a:t>anova</a:t>
            </a:r>
            <a:r>
              <a:rPr lang="en-GB" sz="2000" spc="-1" dirty="0">
                <a:solidFill>
                  <a:srgbClr val="000000"/>
                </a:solidFill>
                <a:latin typeface="Courier New"/>
                <a:ea typeface="Calibri"/>
              </a:rPr>
              <a:t>()</a:t>
            </a:r>
            <a:endParaRPr lang="en-GB" sz="2000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981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solidFill>
                  <a:srgbClr val="000000"/>
                </a:solidFill>
                <a:latin typeface="Calibri"/>
                <a:ea typeface="DejaVu Sans"/>
              </a:rPr>
              <a:t>Adding statistics to the plots</a:t>
            </a:r>
            <a:endParaRPr lang="en-GB" sz="4400" b="1" spc="-1" dirty="0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1981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spcBef>
                <a:spcPts val="479"/>
              </a:spcBef>
              <a:tabLst>
                <a:tab pos="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ourier New"/>
                <a:ea typeface="DejaVu Sans"/>
              </a:rPr>
              <a:t>library</a:t>
            </a:r>
            <a:r>
              <a:rPr lang="en-GB" sz="2400" b="1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2400" b="1" spc="-1" dirty="0" err="1">
                <a:solidFill>
                  <a:srgbClr val="000000"/>
                </a:solidFill>
                <a:latin typeface="Courier New"/>
                <a:ea typeface="Calibri"/>
              </a:rPr>
              <a:t>ggpubr</a:t>
            </a:r>
            <a:r>
              <a:rPr lang="en-GB" sz="2400" b="1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spc="-1" dirty="0">
              <a:latin typeface="Arial"/>
            </a:endParaRPr>
          </a:p>
          <a:p>
            <a:pPr marL="343080" indent="-342000"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alibri"/>
                <a:ea typeface="Calibri"/>
              </a:rPr>
              <a:t>Perform the test</a:t>
            </a:r>
            <a:endParaRPr lang="en-GB" sz="2400" spc="-1" dirty="0">
              <a:latin typeface="Arial"/>
            </a:endParaRPr>
          </a:p>
          <a:p>
            <a:pPr marL="343080" indent="-342000" algn="just">
              <a:spcBef>
                <a:spcPts val="479"/>
              </a:spcBef>
              <a:tabLst>
                <a:tab pos="0" algn="l"/>
              </a:tabLst>
            </a:pPr>
            <a:r>
              <a:rPr lang="en-GB" sz="2400" b="1" spc="-1" dirty="0" err="1">
                <a:solidFill>
                  <a:srgbClr val="000000"/>
                </a:solidFill>
                <a:latin typeface="Courier New"/>
                <a:ea typeface="Calibri"/>
              </a:rPr>
              <a:t>compare_means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alibri"/>
              </a:rPr>
              <a:t>(formula, data, method = "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alibri"/>
              </a:rPr>
              <a:t>wilcox.test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alibri"/>
              </a:rPr>
              <a:t>", paired = FALSE, 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alibri"/>
              </a:rPr>
              <a:t>group.by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alibri"/>
              </a:rPr>
              <a:t>ref.group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1" spc="-1" dirty="0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spc="-1" dirty="0">
              <a:latin typeface="Arial"/>
            </a:endParaRPr>
          </a:p>
          <a:p>
            <a:pPr marL="343080" indent="-342000">
              <a:spcBef>
                <a:spcPts val="479"/>
              </a:spcBef>
              <a:tabLst>
                <a:tab pos="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alibri"/>
                <a:ea typeface="Calibri"/>
              </a:rPr>
              <a:t>*method = "</a:t>
            </a:r>
            <a:r>
              <a:rPr lang="en-GB" sz="2400" spc="-1" dirty="0" err="1">
                <a:solidFill>
                  <a:srgbClr val="000000"/>
                </a:solidFill>
                <a:latin typeface="Calibri"/>
                <a:ea typeface="Calibri"/>
              </a:rPr>
              <a:t>t.test</a:t>
            </a:r>
            <a:r>
              <a:rPr lang="en-GB" sz="2400" spc="-1" dirty="0">
                <a:solidFill>
                  <a:srgbClr val="000000"/>
                </a:solidFill>
                <a:latin typeface="Calibri"/>
                <a:ea typeface="Calibri"/>
              </a:rPr>
              <a:t>", "</a:t>
            </a:r>
            <a:r>
              <a:rPr lang="en-GB" sz="2400" spc="-1" dirty="0" err="1">
                <a:solidFill>
                  <a:srgbClr val="000000"/>
                </a:solidFill>
                <a:latin typeface="Calibri"/>
                <a:ea typeface="Calibri"/>
              </a:rPr>
              <a:t>anova</a:t>
            </a:r>
            <a:r>
              <a:rPr lang="en-GB" sz="2400" spc="-1" dirty="0">
                <a:solidFill>
                  <a:srgbClr val="000000"/>
                </a:solidFill>
                <a:latin typeface="Calibri"/>
                <a:ea typeface="Calibri"/>
              </a:rPr>
              <a:t>"</a:t>
            </a:r>
            <a:endParaRPr lang="en-GB" sz="2400" spc="-1" dirty="0">
              <a:latin typeface="Arial"/>
            </a:endParaRPr>
          </a:p>
          <a:p>
            <a:pPr marL="343080" indent="-342000"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spc="-1" dirty="0">
                <a:solidFill>
                  <a:srgbClr val="000000"/>
                </a:solidFill>
                <a:latin typeface="Calibri"/>
                <a:ea typeface="Calibri"/>
              </a:rPr>
              <a:t>Or just add the significance levels to the plot</a:t>
            </a:r>
            <a:endParaRPr lang="en-GB" sz="2400" spc="-1" dirty="0">
              <a:latin typeface="Arial"/>
            </a:endParaRPr>
          </a:p>
          <a:p>
            <a:pPr>
              <a:spcBef>
                <a:spcPts val="479"/>
              </a:spcBef>
              <a:tabLst>
                <a:tab pos="0" algn="l"/>
              </a:tabLst>
            </a:pPr>
            <a:r>
              <a:rPr lang="en-GB" sz="2400" b="1" spc="-1" dirty="0" err="1">
                <a:solidFill>
                  <a:srgbClr val="000000"/>
                </a:solidFill>
                <a:latin typeface="Courier New"/>
                <a:ea typeface="Calibri"/>
              </a:rPr>
              <a:t>stat_compare_means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alibri"/>
              </a:rPr>
              <a:t>(mapping = NULL, comparisons = NULL, 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alibri"/>
              </a:rPr>
              <a:t>hide.ns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alibri"/>
              </a:rPr>
              <a:t> = FALSE, label = NULL, 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alibri"/>
              </a:rPr>
              <a:t>label.x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spc="-1" dirty="0" err="1">
                <a:solidFill>
                  <a:srgbClr val="000000"/>
                </a:solidFill>
                <a:latin typeface="Courier New"/>
                <a:ea typeface="Calibri"/>
              </a:rPr>
              <a:t>label.y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alibri"/>
              </a:rPr>
              <a:t> = NULL, </a:t>
            </a:r>
            <a:r>
              <a:rPr lang="en-GB" sz="2400" b="1" spc="-1" dirty="0">
                <a:solidFill>
                  <a:srgbClr val="000000"/>
                </a:solidFill>
                <a:latin typeface="Courier New"/>
                <a:ea typeface="Calibri"/>
              </a:rPr>
              <a:t>...</a:t>
            </a:r>
            <a:r>
              <a:rPr lang="en-GB" sz="2400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2400" spc="-1" dirty="0">
              <a:latin typeface="Arial"/>
            </a:endParaRPr>
          </a:p>
          <a:p>
            <a:pPr marL="342900" indent="-342900">
              <a:spcBef>
                <a:spcPts val="64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GB" sz="2400" spc="-1" dirty="0">
                <a:latin typeface="Arial"/>
              </a:rPr>
              <a:t>If adjusted p-values are required</a:t>
            </a:r>
          </a:p>
          <a:p>
            <a:pPr>
              <a:spcBef>
                <a:spcPts val="641"/>
              </a:spcBef>
              <a:tabLst>
                <a:tab pos="0" algn="l"/>
              </a:tabLst>
            </a:pPr>
            <a:r>
              <a:rPr lang="en-GB" sz="2400" b="1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stat_pvalue_manual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stat.test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, label = "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p.adj.signif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GB" sz="2400" spc="-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hide.ns</a:t>
            </a:r>
            <a:r>
              <a:rPr lang="en-GB" sz="2400" spc="-1" dirty="0">
                <a:latin typeface="Courier New" panose="02070309020205020404" pitchFamily="49" charset="0"/>
                <a:cs typeface="Courier New" panose="02070309020205020404" pitchFamily="49" charset="0"/>
              </a:rPr>
              <a:t> = TRUE, ...)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2">
            <a:extLst>
              <a:ext uri="{FF2B5EF4-FFF2-40B4-BE49-F238E27FC236}">
                <a16:creationId xmlns:a16="http://schemas.microsoft.com/office/drawing/2014/main" id="{F8D02884-8E2E-27CA-7DCD-6DCE968D87C7}"/>
              </a:ext>
            </a:extLst>
          </p:cNvPr>
          <p:cNvSpPr/>
          <p:nvPr/>
        </p:nvSpPr>
        <p:spPr>
          <a:xfrm>
            <a:off x="1630497" y="1709928"/>
            <a:ext cx="8619695" cy="48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Visualisation</a:t>
            </a:r>
            <a:endParaRPr lang="en-GB" sz="16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Intro to ggplot2</a:t>
            </a:r>
            <a:endParaRPr lang="en-GB" sz="16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R plotting vs ggplot2</a:t>
            </a:r>
            <a:endParaRPr lang="en-GB" sz="16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ggplot2 syntax</a:t>
            </a:r>
            <a:endParaRPr lang="en-GB" sz="16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Intro to factors</a:t>
            </a:r>
            <a:endParaRPr lang="en-GB" sz="16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Reshaping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data.frames</a:t>
            </a:r>
            <a:endParaRPr lang="en-GB" sz="16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Plotting grouped data - Dot/box/bar plots</a:t>
            </a: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spc="-1" dirty="0">
                <a:solidFill>
                  <a:srgbClr val="000000"/>
                </a:solidFill>
                <a:latin typeface="Calibri"/>
              </a:rPr>
              <a:t>Calculating and adding statistics to the plots</a:t>
            </a:r>
            <a:endParaRPr lang="en-GB" sz="16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Practical</a:t>
            </a:r>
            <a:r>
              <a:rPr lang="en-US" sz="1600" spc="-1" dirty="0" err="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endParaRPr lang="en-GB" sz="1600" b="0" strike="noStrike" spc="-1" dirty="0">
              <a:latin typeface="Arial"/>
            </a:endParaRPr>
          </a:p>
          <a:p>
            <a:pPr marL="914400" lvl="2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OWID Covid data</a:t>
            </a:r>
          </a:p>
          <a:p>
            <a:pPr marL="914400" lvl="2" indent="-21564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Covid vaccine data</a:t>
            </a:r>
          </a:p>
          <a:p>
            <a:pPr indent="-215640"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</a:pPr>
            <a:endParaRPr lang="en-US" sz="1600" spc="-1" dirty="0">
              <a:solidFill>
                <a:srgbClr val="000000"/>
              </a:solidFill>
              <a:latin typeface="Calibri"/>
            </a:endParaRPr>
          </a:p>
          <a:p>
            <a:pPr indent="-215640"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GitHub repository: 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  <a:hlinkClick r:id="rId2"/>
              </a:rPr>
              <a:t>https://github.com/Chelysheva/data_vis_ggplot2_June2025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7A09486-736A-6764-EA03-4901C7983241}"/>
              </a:ext>
            </a:extLst>
          </p:cNvPr>
          <p:cNvSpPr txBox="1">
            <a:spLocks/>
          </p:cNvSpPr>
          <p:nvPr/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Today’s plan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17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AF7D8-062C-D5F7-0987-5F8A07E91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>
            <a:extLst>
              <a:ext uri="{FF2B5EF4-FFF2-40B4-BE49-F238E27FC236}">
                <a16:creationId xmlns:a16="http://schemas.microsoft.com/office/drawing/2014/main" id="{42BD4FAC-662F-7E5A-D96C-3BA33EDB0862}"/>
              </a:ext>
            </a:extLst>
          </p:cNvPr>
          <p:cNvSpPr/>
          <p:nvPr/>
        </p:nvSpPr>
        <p:spPr>
          <a:xfrm>
            <a:off x="1524000" y="0"/>
            <a:ext cx="8435248" cy="5750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2">
            <a:extLst>
              <a:ext uri="{FF2B5EF4-FFF2-40B4-BE49-F238E27FC236}">
                <a16:creationId xmlns:a16="http://schemas.microsoft.com/office/drawing/2014/main" id="{17E2D102-E2F1-0129-F42D-532A280580F9}"/>
              </a:ext>
            </a:extLst>
          </p:cNvPr>
          <p:cNvSpPr/>
          <p:nvPr/>
        </p:nvSpPr>
        <p:spPr>
          <a:xfrm>
            <a:off x="2436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pc="-1" dirty="0">
                <a:solidFill>
                  <a:schemeClr val="tx2"/>
                </a:solidFill>
                <a:ea typeface="DejaVu Sans"/>
              </a:rPr>
              <a:t>Let’s explore practically</a:t>
            </a:r>
            <a:endParaRPr lang="en-GB" sz="5400" spc="-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spc="-1" dirty="0">
              <a:solidFill>
                <a:schemeClr val="tx2"/>
              </a:solidFill>
            </a:endParaRPr>
          </a:p>
        </p:txBody>
      </p:sp>
      <p:sp>
        <p:nvSpPr>
          <p:cNvPr id="380" name="CustomShape 3">
            <a:extLst>
              <a:ext uri="{FF2B5EF4-FFF2-40B4-BE49-F238E27FC236}">
                <a16:creationId xmlns:a16="http://schemas.microsoft.com/office/drawing/2014/main" id="{86A8C77C-A7A9-E005-11DC-48A744E2D86B}"/>
              </a:ext>
            </a:extLst>
          </p:cNvPr>
          <p:cNvSpPr/>
          <p:nvPr/>
        </p:nvSpPr>
        <p:spPr>
          <a:xfrm>
            <a:off x="5656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81" name="Graphic 5" descr="Cmd Terminal outline">
            <a:extLst>
              <a:ext uri="{FF2B5EF4-FFF2-40B4-BE49-F238E27FC236}">
                <a16:creationId xmlns:a16="http://schemas.microsoft.com/office/drawing/2014/main" id="{6D21C3E6-15C4-BC7B-096D-FAA533CB3B7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08960" y="2341080"/>
            <a:ext cx="2745360" cy="2745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085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1981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1" spc="-1" dirty="0">
                <a:solidFill>
                  <a:schemeClr val="tx2"/>
                </a:solidFill>
                <a:latin typeface="+mj-lt"/>
                <a:ea typeface="DejaVu Sans"/>
              </a:rPr>
              <a:t>Useful references</a:t>
            </a:r>
            <a:endParaRPr lang="en-GB" sz="3200" spc="-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1981200" y="2034720"/>
            <a:ext cx="8227800" cy="42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u="sng" spc="-1" dirty="0">
                <a:solidFill>
                  <a:srgbClr val="0000FF"/>
                </a:solidFill>
                <a:ea typeface="DejaVu Sans"/>
                <a:hlinkClick r:id="rId2"/>
              </a:rPr>
              <a:t>R Programming for Data Science (Roger Peng)</a:t>
            </a:r>
            <a:r>
              <a:rPr lang="en-GB" sz="2180" spc="-1" dirty="0">
                <a:solidFill>
                  <a:srgbClr val="000000"/>
                </a:solidFill>
                <a:ea typeface="DejaVu Sans"/>
              </a:rPr>
              <a:t> – Ch. 3, 4, 5, 9</a:t>
            </a:r>
            <a:endParaRPr lang="en-GB" sz="2180" spc="-1" dirty="0"/>
          </a:p>
          <a:p>
            <a:pPr marL="343080" indent="-342000"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u="sng" spc="-1" dirty="0">
                <a:solidFill>
                  <a:srgbClr val="0000FF"/>
                </a:solidFill>
                <a:ea typeface="DejaVu Sans"/>
                <a:hlinkClick r:id="rId3"/>
              </a:rPr>
              <a:t>Swirl</a:t>
            </a:r>
            <a:r>
              <a:rPr lang="en-GB" sz="2180" spc="-1" dirty="0">
                <a:solidFill>
                  <a:srgbClr val="000000"/>
                </a:solidFill>
                <a:ea typeface="DejaVu Sans"/>
              </a:rPr>
              <a:t> – Interactive learning</a:t>
            </a:r>
            <a:endParaRPr lang="en-GB" sz="2180" spc="-1" dirty="0"/>
          </a:p>
          <a:p>
            <a:pPr marL="343080" indent="-342000"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u="sng" spc="-1" dirty="0">
                <a:solidFill>
                  <a:srgbClr val="0000FF"/>
                </a:solidFill>
                <a:ea typeface="DejaVu Sans"/>
                <a:hlinkClick r:id="rId4"/>
              </a:rPr>
              <a:t>R for Data Science (Hadley Wickham)</a:t>
            </a:r>
            <a:r>
              <a:rPr lang="en-GB" sz="2180" spc="-1" dirty="0">
                <a:solidFill>
                  <a:srgbClr val="000000"/>
                </a:solidFill>
                <a:ea typeface="DejaVu Sans"/>
              </a:rPr>
              <a:t> – Using </a:t>
            </a:r>
            <a:r>
              <a:rPr lang="en-GB" sz="2180" spc="-1" dirty="0" err="1">
                <a:solidFill>
                  <a:srgbClr val="000000"/>
                </a:solidFill>
                <a:ea typeface="DejaVu Sans"/>
              </a:rPr>
              <a:t>Dplyr</a:t>
            </a:r>
            <a:r>
              <a:rPr lang="en-GB" sz="2180" spc="-1" dirty="0">
                <a:solidFill>
                  <a:srgbClr val="000000"/>
                </a:solidFill>
                <a:ea typeface="DejaVu Sans"/>
              </a:rPr>
              <a:t> verbs</a:t>
            </a:r>
            <a:endParaRPr lang="en-GB" sz="2180" spc="-1" dirty="0"/>
          </a:p>
          <a:p>
            <a:pPr marL="343080" indent="-342000"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u="sng" spc="-1" dirty="0">
                <a:solidFill>
                  <a:srgbClr val="0000FF"/>
                </a:solidFill>
                <a:ea typeface="DejaVu Sans"/>
                <a:hlinkClick r:id="rId5"/>
              </a:rPr>
              <a:t>The data.table package</a:t>
            </a:r>
            <a:r>
              <a:rPr lang="en-GB" sz="2150" spc="-1" dirty="0">
                <a:solidFill>
                  <a:srgbClr val="000000"/>
                </a:solidFill>
                <a:ea typeface="DejaVu Sans"/>
              </a:rPr>
              <a:t> – Intro</a:t>
            </a:r>
            <a:endParaRPr lang="en-GB" sz="2150" spc="-1" dirty="0"/>
          </a:p>
          <a:p>
            <a:pPr marL="343080" indent="-342000"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u="sng" spc="-1" dirty="0">
                <a:solidFill>
                  <a:srgbClr val="0000FF"/>
                </a:solidFill>
                <a:ea typeface="DejaVu Sans"/>
                <a:hlinkClick r:id="rId6"/>
              </a:rPr>
              <a:t>A data.table and Dplyr tour</a:t>
            </a:r>
            <a:r>
              <a:rPr lang="en-GB" sz="2150" spc="-1" dirty="0">
                <a:solidFill>
                  <a:srgbClr val="000000"/>
                </a:solidFill>
                <a:ea typeface="DejaVu Sans"/>
              </a:rPr>
              <a:t> – Side by side comparison of functions</a:t>
            </a:r>
            <a:endParaRPr lang="en-GB" sz="2150" spc="-1" dirty="0"/>
          </a:p>
          <a:p>
            <a:pPr marL="343080" indent="-342000">
              <a:spcBef>
                <a:spcPts val="43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50" u="sng" spc="-1" dirty="0">
                <a:solidFill>
                  <a:srgbClr val="0000FF"/>
                </a:solidFill>
                <a:ea typeface="DejaVu Sans"/>
                <a:hlinkClick r:id="rId7"/>
              </a:rPr>
              <a:t>Cheatsheets</a:t>
            </a:r>
            <a:r>
              <a:rPr lang="en-GB" sz="2150" spc="-1" dirty="0">
                <a:solidFill>
                  <a:srgbClr val="000000"/>
                </a:solidFill>
                <a:ea typeface="DejaVu Sans"/>
              </a:rPr>
              <a:t> – quick reference for tasks like data wrangling, visualisation, and several packages</a:t>
            </a:r>
            <a:endParaRPr lang="en-GB" sz="2150" spc="-1" dirty="0"/>
          </a:p>
          <a:p>
            <a:pPr marL="150480">
              <a:spcBef>
                <a:spcPts val="437"/>
              </a:spcBef>
              <a:tabLst>
                <a:tab pos="0" algn="l"/>
              </a:tabLst>
            </a:pPr>
            <a:endParaRPr lang="en-GB" sz="2150" spc="-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2"/>
          <p:cNvSpPr/>
          <p:nvPr/>
        </p:nvSpPr>
        <p:spPr>
          <a:xfrm>
            <a:off x="1981200" y="2034720"/>
            <a:ext cx="8227800" cy="424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u="sng" spc="-1" dirty="0">
                <a:solidFill>
                  <a:srgbClr val="0000FF"/>
                </a:solidFill>
                <a:latin typeface="Calibri"/>
                <a:ea typeface="DejaVu Sans"/>
                <a:hlinkClick r:id="rId2"/>
              </a:rPr>
              <a:t>https://github.com/EmilHvitfeldt/r-color-palettes</a:t>
            </a:r>
            <a:r>
              <a:rPr lang="en-GB" sz="2180" spc="-1" dirty="0">
                <a:solidFill>
                  <a:srgbClr val="000000"/>
                </a:solidFill>
                <a:latin typeface="Calibri"/>
                <a:ea typeface="DejaVu Sans"/>
              </a:rPr>
              <a:t> - a huge list of R palettes</a:t>
            </a:r>
            <a:endParaRPr lang="en-GB" sz="2180" spc="-1" dirty="0">
              <a:latin typeface="Arial"/>
            </a:endParaRPr>
          </a:p>
          <a:p>
            <a:pPr marL="343080" indent="-342000"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u="sng" spc="-1" dirty="0">
                <a:solidFill>
                  <a:srgbClr val="0000FF"/>
                </a:solidFill>
                <a:latin typeface="Calibri"/>
                <a:ea typeface="DejaVu Sans"/>
                <a:hlinkClick r:id="rId3"/>
              </a:rPr>
              <a:t>https://colorbrewer2.org/</a:t>
            </a:r>
            <a:r>
              <a:rPr lang="en-GB" sz="2180" spc="-1" dirty="0">
                <a:solidFill>
                  <a:srgbClr val="000000"/>
                </a:solidFill>
                <a:latin typeface="Calibri"/>
                <a:ea typeface="DejaVu Sans"/>
              </a:rPr>
              <a:t> - </a:t>
            </a:r>
            <a:r>
              <a:rPr lang="en-GB" sz="2180" spc="-1" dirty="0" err="1">
                <a:solidFill>
                  <a:srgbClr val="000000"/>
                </a:solidFill>
                <a:latin typeface="Calibri"/>
                <a:ea typeface="DejaVu Sans"/>
              </a:rPr>
              <a:t>RColorBrewer</a:t>
            </a:r>
            <a:r>
              <a:rPr lang="en-GB" sz="2180" spc="-1" dirty="0">
                <a:solidFill>
                  <a:srgbClr val="000000"/>
                </a:solidFill>
                <a:latin typeface="Calibri"/>
                <a:ea typeface="DejaVu Sans"/>
              </a:rPr>
              <a:t> package based on this tool by Cynthia Brewer</a:t>
            </a:r>
            <a:endParaRPr lang="en-GB" sz="2180" spc="-1" dirty="0">
              <a:latin typeface="Arial"/>
            </a:endParaRPr>
          </a:p>
          <a:p>
            <a:pPr marL="343080" indent="-342000"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u="sng" spc="-1" dirty="0">
                <a:solidFill>
                  <a:srgbClr val="0000FF"/>
                </a:solidFill>
                <a:latin typeface="Calibri"/>
                <a:ea typeface="DejaVu Sans"/>
                <a:hlinkClick r:id="rId4"/>
              </a:rPr>
              <a:t>https://jokergoo.github.io/ComplexHeatmap-reference/book/</a:t>
            </a:r>
            <a:r>
              <a:rPr lang="en-GB" sz="2180" spc="-1" dirty="0">
                <a:solidFill>
                  <a:srgbClr val="000000"/>
                </a:solidFill>
                <a:latin typeface="Calibri"/>
                <a:ea typeface="DejaVu Sans"/>
              </a:rPr>
              <a:t> - R package to produce Complex Heatmaps</a:t>
            </a:r>
          </a:p>
          <a:p>
            <a:pPr marL="343080" indent="-342000"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latin typeface="Arial"/>
                <a:hlinkClick r:id="rId5"/>
              </a:rPr>
              <a:t>https://carriebrown.github.io/r-novice-gapminder/challenges/</a:t>
            </a:r>
            <a:r>
              <a:rPr lang="en-GB" sz="2180" spc="-1" dirty="0">
                <a:solidFill>
                  <a:srgbClr val="000000"/>
                </a:solidFill>
                <a:latin typeface="Calibri"/>
              </a:rPr>
              <a:t> - R challenges</a:t>
            </a:r>
          </a:p>
          <a:p>
            <a:pPr marL="343080" indent="-342000"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latin typeface="Arial"/>
                <a:hlinkClick r:id="rId6"/>
              </a:rPr>
              <a:t>https://rosalind.info/problems/locations/</a:t>
            </a:r>
            <a:r>
              <a:rPr lang="en-GB" sz="2180" spc="-1" dirty="0">
                <a:solidFill>
                  <a:srgbClr val="000000"/>
                </a:solidFill>
                <a:latin typeface="Calibri"/>
              </a:rPr>
              <a:t> - biological programming and algorithmic challenges (mainly geared towards python, but can be solved using R </a:t>
            </a:r>
            <a:r>
              <a:rPr lang="en-GB" sz="2180" spc="-1">
                <a:solidFill>
                  <a:srgbClr val="000000"/>
                </a:solidFill>
                <a:latin typeface="Calibri"/>
              </a:rPr>
              <a:t>as well)</a:t>
            </a:r>
            <a:endParaRPr lang="en-GB" sz="2180" spc="-1" dirty="0">
              <a:latin typeface="Arial"/>
            </a:endParaRPr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6E8A13AE-8789-6470-DDB4-A3CD0A60C230}"/>
              </a:ext>
            </a:extLst>
          </p:cNvPr>
          <p:cNvSpPr/>
          <p:nvPr/>
        </p:nvSpPr>
        <p:spPr>
          <a:xfrm>
            <a:off x="1981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200" b="1" spc="-1" dirty="0">
                <a:solidFill>
                  <a:schemeClr val="tx2"/>
                </a:solidFill>
                <a:latin typeface="+mj-lt"/>
                <a:ea typeface="DejaVu Sans"/>
              </a:rPr>
              <a:t>Useful references</a:t>
            </a:r>
            <a:endParaRPr lang="en-GB" sz="3200" spc="-1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3"/>
          <p:cNvPicPr/>
          <p:nvPr/>
        </p:nvPicPr>
        <p:blipFill>
          <a:blip r:embed="rId2"/>
          <a:stretch/>
        </p:blipFill>
        <p:spPr>
          <a:xfrm>
            <a:off x="9030147" y="64800"/>
            <a:ext cx="2595600" cy="1883160"/>
          </a:xfrm>
          <a:prstGeom prst="rect">
            <a:avLst/>
          </a:prstGeom>
          <a:ln>
            <a:noFill/>
          </a:ln>
        </p:spPr>
      </p:pic>
      <p:sp>
        <p:nvSpPr>
          <p:cNvPr id="169" name="CustomShape 1"/>
          <p:cNvSpPr/>
          <p:nvPr/>
        </p:nvSpPr>
        <p:spPr>
          <a:xfrm>
            <a:off x="1981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Visualising data in R</a:t>
            </a:r>
            <a:endParaRPr lang="en-GB" sz="4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1981200" y="1143360"/>
            <a:ext cx="5365800" cy="50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>
                <a:solidFill>
                  <a:srgbClr val="000000"/>
                </a:solidFill>
                <a:latin typeface="Calibri"/>
                <a:ea typeface="DejaVu Sans"/>
              </a:rPr>
              <a:t>Base R plotting (e.g. plot() function)</a:t>
            </a:r>
            <a:endParaRPr lang="en-GB" sz="2180" spc="-1">
              <a:latin typeface="Arial"/>
            </a:endParaRPr>
          </a:p>
          <a:p>
            <a:pPr marL="457200"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latin typeface="Courier New"/>
                <a:ea typeface="DejaVu Sans"/>
              </a:rPr>
              <a:t>plot(x = iris$Sepal.Length, y = iris$Petal.Length, col = iris$Species)</a:t>
            </a:r>
            <a:endParaRPr lang="en-GB" sz="1779" spc="-1">
              <a:latin typeface="Arial"/>
            </a:endParaRPr>
          </a:p>
          <a:p>
            <a:pPr marL="343080" indent="-342360"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spc="-1">
                <a:solidFill>
                  <a:srgbClr val="000000"/>
                </a:solidFill>
                <a:latin typeface="Calibri"/>
                <a:ea typeface="DejaVu Sans"/>
              </a:rPr>
              <a:t>ggplot2 package</a:t>
            </a:r>
            <a:endParaRPr lang="en-GB" sz="2180" spc="-1">
              <a:latin typeface="Arial"/>
            </a:endParaRPr>
          </a:p>
          <a:p>
            <a:pPr marL="457200"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latin typeface="Courier New"/>
                <a:ea typeface="DejaVu Sans"/>
              </a:rPr>
              <a:t>ggplot(iris, aes(x = Sepal.Length, y = Petal.Length, colour = Species)) + geom_point()</a:t>
            </a:r>
            <a:endParaRPr lang="en-GB" sz="1779" spc="-1">
              <a:latin typeface="Arial"/>
            </a:endParaRPr>
          </a:p>
          <a:p>
            <a:pPr marL="343080" indent="-342360"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spc="-1">
                <a:solidFill>
                  <a:srgbClr val="000000"/>
                </a:solidFill>
                <a:latin typeface="Calibri"/>
                <a:ea typeface="DejaVu Sans"/>
              </a:rPr>
              <a:t>Lattice package</a:t>
            </a:r>
            <a:endParaRPr lang="en-GB" sz="2180" spc="-1">
              <a:latin typeface="Arial"/>
            </a:endParaRPr>
          </a:p>
          <a:p>
            <a:pPr marL="457200"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latin typeface="Courier New"/>
                <a:ea typeface="DejaVu Sans"/>
              </a:rPr>
              <a:t>xyplot(Sepal.Length ~ Petal.Length, data = iris, groups = Species)</a:t>
            </a:r>
            <a:endParaRPr lang="en-GB" sz="1779" spc="-1">
              <a:latin typeface="Arial"/>
            </a:endParaRPr>
          </a:p>
          <a:p>
            <a:pPr marL="343080" indent="-342360"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spc="-1">
                <a:solidFill>
                  <a:srgbClr val="000000"/>
                </a:solidFill>
                <a:latin typeface="Calibri"/>
                <a:ea typeface="DejaVu Sans"/>
              </a:rPr>
              <a:t>Grid package</a:t>
            </a:r>
            <a:endParaRPr lang="en-GB" sz="2180" spc="-1">
              <a:latin typeface="Arial"/>
            </a:endParaRPr>
          </a:p>
          <a:p>
            <a:pPr marL="743040" lvl="1" indent="-285120">
              <a:spcBef>
                <a:spcPts val="35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Low level plotting (both ggplot2 and lattice built on grid graphics)</a:t>
            </a:r>
            <a:endParaRPr lang="en-GB" sz="1779" spc="-1">
              <a:latin typeface="Arial"/>
            </a:endParaRPr>
          </a:p>
          <a:p>
            <a:pPr marL="150840">
              <a:spcBef>
                <a:spcPts val="437"/>
              </a:spcBef>
              <a:tabLst>
                <a:tab pos="0" algn="l"/>
              </a:tabLst>
            </a:pPr>
            <a:endParaRPr lang="en-GB" sz="1779" spc="-1">
              <a:latin typeface="Arial"/>
            </a:endParaRPr>
          </a:p>
        </p:txBody>
      </p:sp>
      <p:pic>
        <p:nvPicPr>
          <p:cNvPr id="171" name="Picture 4"/>
          <p:cNvPicPr/>
          <p:nvPr/>
        </p:nvPicPr>
        <p:blipFill>
          <a:blip r:embed="rId3"/>
          <a:stretch/>
        </p:blipFill>
        <p:spPr>
          <a:xfrm>
            <a:off x="9030147" y="4116058"/>
            <a:ext cx="2595600" cy="2192400"/>
          </a:xfrm>
          <a:prstGeom prst="rect">
            <a:avLst/>
          </a:prstGeom>
          <a:ln>
            <a:noFill/>
          </a:ln>
        </p:spPr>
      </p:pic>
      <p:pic>
        <p:nvPicPr>
          <p:cNvPr id="172" name="Picture 7"/>
          <p:cNvPicPr/>
          <p:nvPr/>
        </p:nvPicPr>
        <p:blipFill>
          <a:blip r:embed="rId4"/>
          <a:stretch/>
        </p:blipFill>
        <p:spPr>
          <a:xfrm>
            <a:off x="9162350" y="2014200"/>
            <a:ext cx="2595600" cy="219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981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Graphics devices in R</a:t>
            </a:r>
            <a:endParaRPr lang="en-GB" sz="4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1981200" y="1143360"/>
            <a:ext cx="8228160" cy="50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360"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>
                <a:solidFill>
                  <a:srgbClr val="000000"/>
                </a:solidFill>
                <a:latin typeface="Calibri"/>
                <a:ea typeface="DejaVu Sans"/>
              </a:rPr>
              <a:t>The plotting window in Rstudio</a:t>
            </a:r>
            <a:endParaRPr lang="en-GB" sz="2180" spc="-1">
              <a:latin typeface="Arial"/>
            </a:endParaRPr>
          </a:p>
          <a:p>
            <a:pPr marL="743040" lvl="1" indent="-285120"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Needs to be saved manually</a:t>
            </a:r>
            <a:endParaRPr lang="en-GB" sz="1779" spc="-1">
              <a:latin typeface="Arial"/>
            </a:endParaRPr>
          </a:p>
          <a:p>
            <a:pPr marL="743040" lvl="1" indent="-285120"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Size of the figure can be adjusted manually</a:t>
            </a:r>
            <a:endParaRPr lang="en-GB" sz="1779" spc="-1">
              <a:latin typeface="Arial"/>
            </a:endParaRPr>
          </a:p>
          <a:p>
            <a:pPr marL="743040" lvl="1" indent="-285120"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Can be copied to clipboard from RStudio</a:t>
            </a:r>
            <a:endParaRPr lang="en-GB" sz="1779" spc="-1">
              <a:latin typeface="Arial"/>
            </a:endParaRPr>
          </a:p>
          <a:p>
            <a:pPr marL="743040" lvl="1" indent="-285120">
              <a:spcBef>
                <a:spcPts val="357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For quick exploratory visualisation</a:t>
            </a:r>
            <a:endParaRPr lang="en-GB" sz="1779" spc="-1">
              <a:latin typeface="Arial"/>
            </a:endParaRPr>
          </a:p>
          <a:p>
            <a:pPr marL="457200">
              <a:spcBef>
                <a:spcPts val="357"/>
              </a:spcBef>
              <a:tabLst>
                <a:tab pos="0" algn="l"/>
              </a:tabLst>
            </a:pPr>
            <a:endParaRPr lang="en-GB" sz="1779" spc="-1">
              <a:latin typeface="Arial"/>
            </a:endParaRPr>
          </a:p>
          <a:p>
            <a:pPr marL="343080" indent="-342360"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spc="-1">
                <a:solidFill>
                  <a:srgbClr val="000000"/>
                </a:solidFill>
                <a:latin typeface="Calibri"/>
                <a:ea typeface="DejaVu Sans"/>
              </a:rPr>
              <a:t>A file (svg, png, pdf, tiff, jpeg, bmp)</a:t>
            </a:r>
            <a:endParaRPr lang="en-GB" sz="2180" spc="-1">
              <a:latin typeface="Arial"/>
            </a:endParaRPr>
          </a:p>
          <a:p>
            <a:pPr marL="743040" lvl="1" indent="-285120"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Saved to file from code</a:t>
            </a:r>
            <a:endParaRPr lang="en-GB" sz="1779" spc="-1">
              <a:latin typeface="Arial"/>
            </a:endParaRPr>
          </a:p>
          <a:p>
            <a:pPr marL="743040" lvl="1" indent="-285120"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Size of the figure can be specified in the code</a:t>
            </a:r>
            <a:endParaRPr lang="en-GB" sz="1779" spc="-1">
              <a:latin typeface="Arial"/>
            </a:endParaRPr>
          </a:p>
          <a:p>
            <a:pPr marL="743040" lvl="1" indent="-285120"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For creating reproducible figures</a:t>
            </a:r>
            <a:endParaRPr lang="en-GB" sz="1779" spc="-1">
              <a:latin typeface="Arial"/>
            </a:endParaRPr>
          </a:p>
          <a:p>
            <a:pPr marL="743040" lvl="1" indent="-285120"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latin typeface="Courier New"/>
                <a:ea typeface="DejaVu Sans"/>
              </a:rPr>
              <a:t>png(), pdf(), svg(), ggsave() </a:t>
            </a: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are functions to save plots</a:t>
            </a:r>
            <a:endParaRPr lang="en-GB" sz="1779" spc="-1">
              <a:latin typeface="Arial"/>
            </a:endParaRPr>
          </a:p>
          <a:p>
            <a:pPr marL="343080" indent="-342360">
              <a:spcBef>
                <a:spcPts val="437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180" spc="-1">
                <a:solidFill>
                  <a:srgbClr val="000000"/>
                </a:solidFill>
                <a:latin typeface="Calibri"/>
                <a:ea typeface="DejaVu Sans"/>
              </a:rPr>
              <a:t>Start or close graphical devices with </a:t>
            </a:r>
            <a:r>
              <a:rPr lang="en-GB" sz="2180" spc="-1">
                <a:solidFill>
                  <a:srgbClr val="000000"/>
                </a:solidFill>
                <a:latin typeface="Courier New"/>
                <a:ea typeface="DejaVu Sans"/>
              </a:rPr>
              <a:t>dev.new()</a:t>
            </a:r>
            <a:r>
              <a:rPr lang="en-GB" sz="2180" spc="-1">
                <a:solidFill>
                  <a:srgbClr val="000000"/>
                </a:solidFill>
                <a:latin typeface="Calibri"/>
                <a:ea typeface="DejaVu Sans"/>
              </a:rPr>
              <a:t> or </a:t>
            </a:r>
            <a:r>
              <a:rPr lang="en-GB" sz="2180" spc="-1">
                <a:solidFill>
                  <a:srgbClr val="000000"/>
                </a:solidFill>
                <a:latin typeface="Courier New"/>
                <a:ea typeface="DejaVu Sans"/>
              </a:rPr>
              <a:t>dev.off()</a:t>
            </a:r>
            <a:r>
              <a:rPr lang="en-GB" sz="2180" spc="-1">
                <a:solidFill>
                  <a:srgbClr val="000000"/>
                </a:solidFill>
                <a:latin typeface="Calibri"/>
                <a:ea typeface="DejaVu Sans"/>
              </a:rPr>
              <a:t> respectively</a:t>
            </a:r>
            <a:endParaRPr lang="en-GB" sz="2180" spc="-1">
              <a:latin typeface="Arial"/>
            </a:endParaRPr>
          </a:p>
          <a:p>
            <a:pPr marL="743040" lvl="1" indent="-285120">
              <a:spcBef>
                <a:spcPts val="357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Tip: If your plot is not showing up on the window or file that you are expecting it to, you are probably drawing on the wrong device. </a:t>
            </a:r>
            <a:r>
              <a:rPr lang="en-GB" sz="1779" spc="-1">
                <a:solidFill>
                  <a:srgbClr val="000000"/>
                </a:solidFill>
                <a:latin typeface="Courier New"/>
                <a:ea typeface="DejaVu Sans"/>
              </a:rPr>
              <a:t>dev.off()</a:t>
            </a:r>
            <a:r>
              <a:rPr lang="en-GB" sz="1779" spc="-1">
                <a:solidFill>
                  <a:srgbClr val="000000"/>
                </a:solidFill>
                <a:latin typeface="Calibri"/>
                <a:ea typeface="DejaVu Sans"/>
              </a:rPr>
              <a:t> may solve this issue.</a:t>
            </a:r>
            <a:endParaRPr lang="en-GB" sz="1779" spc="-1">
              <a:latin typeface="Arial"/>
            </a:endParaRPr>
          </a:p>
          <a:p>
            <a:pPr>
              <a:spcBef>
                <a:spcPts val="357"/>
              </a:spcBef>
              <a:tabLst>
                <a:tab pos="0" algn="l"/>
              </a:tabLst>
            </a:pPr>
            <a:endParaRPr lang="en-GB" sz="1779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3772730"/>
            <a:ext cx="7389720" cy="19375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ggplot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owid_covid_newyear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aes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(x = 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total_cases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, y = 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total_deaths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)) + </a:t>
            </a:r>
            <a:endParaRPr lang="en-GB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geom_point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() + </a:t>
            </a:r>
            <a:endParaRPr lang="en-GB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    scale_x_log10() + </a:t>
            </a:r>
            <a:endParaRPr lang="en-GB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    scale_y_log10() + </a:t>
            </a:r>
            <a:endParaRPr lang="en-GB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geom_smooth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(method = "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lm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") + </a:t>
            </a:r>
            <a:endParaRPr lang="en-GB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ggtitle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("OWID Covid data for Jan 01 2021: Total Cases vs. Total Deaths") + </a:t>
            </a:r>
            <a:endParaRPr lang="en-GB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xlab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("Total cases") + </a:t>
            </a:r>
            <a:endParaRPr lang="en-GB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ylab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("Total deaths") + </a:t>
            </a:r>
            <a:endParaRPr lang="en-GB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theme_bw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() + </a:t>
            </a:r>
            <a:endParaRPr lang="en-GB" sz="1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    theme(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panel.grid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 = </a:t>
            </a:r>
            <a:r>
              <a:rPr lang="en-GB" sz="1200" spc="-1" dirty="0" err="1">
                <a:solidFill>
                  <a:srgbClr val="000000"/>
                </a:solidFill>
                <a:latin typeface="Courier New"/>
                <a:ea typeface="DejaVu Sans"/>
              </a:rPr>
              <a:t>element_blank</a:t>
            </a:r>
            <a:r>
              <a:rPr lang="en-GB" sz="1200" spc="-1" dirty="0">
                <a:solidFill>
                  <a:srgbClr val="000000"/>
                </a:solidFill>
                <a:latin typeface="Courier New"/>
                <a:ea typeface="DejaVu Sans"/>
              </a:rPr>
              <a:t>())</a:t>
            </a:r>
            <a:endParaRPr lang="en-GB" sz="1200" spc="-1" dirty="0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1981560" y="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Building a graph step-by-step with ggplot2</a:t>
            </a:r>
            <a:endParaRPr lang="en-GB" sz="4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7" name="Picture 5"/>
          <p:cNvPicPr/>
          <p:nvPr/>
        </p:nvPicPr>
        <p:blipFill>
          <a:blip r:embed="rId2"/>
          <a:stretch/>
        </p:blipFill>
        <p:spPr>
          <a:xfrm>
            <a:off x="1639560" y="647640"/>
            <a:ext cx="3472200" cy="2932920"/>
          </a:xfrm>
          <a:prstGeom prst="rect">
            <a:avLst/>
          </a:prstGeom>
          <a:ln>
            <a:noFill/>
          </a:ln>
        </p:spPr>
      </p:pic>
      <p:pic>
        <p:nvPicPr>
          <p:cNvPr id="178" name="Picture 6"/>
          <p:cNvPicPr/>
          <p:nvPr/>
        </p:nvPicPr>
        <p:blipFill>
          <a:blip r:embed="rId3"/>
          <a:stretch/>
        </p:blipFill>
        <p:spPr>
          <a:xfrm>
            <a:off x="6608204" y="1772535"/>
            <a:ext cx="5377680" cy="4542120"/>
          </a:xfrm>
          <a:prstGeom prst="rect">
            <a:avLst/>
          </a:prstGeom>
          <a:ln>
            <a:noFill/>
          </a:ln>
        </p:spPr>
      </p:pic>
      <p:sp>
        <p:nvSpPr>
          <p:cNvPr id="179" name="CustomShape 3"/>
          <p:cNvSpPr/>
          <p:nvPr/>
        </p:nvSpPr>
        <p:spPr>
          <a:xfrm>
            <a:off x="9170324" y="3917055"/>
            <a:ext cx="253800" cy="25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80" name="Picture 14"/>
          <p:cNvPicPr/>
          <p:nvPr/>
        </p:nvPicPr>
        <p:blipFill>
          <a:blip r:embed="rId4"/>
          <a:stretch/>
        </p:blipFill>
        <p:spPr>
          <a:xfrm>
            <a:off x="6608204" y="1772535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1" name="Picture 17"/>
          <p:cNvPicPr/>
          <p:nvPr/>
        </p:nvPicPr>
        <p:blipFill>
          <a:blip r:embed="rId5"/>
          <a:stretch/>
        </p:blipFill>
        <p:spPr>
          <a:xfrm>
            <a:off x="6608204" y="1772535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2" name="Picture 19"/>
          <p:cNvPicPr/>
          <p:nvPr/>
        </p:nvPicPr>
        <p:blipFill>
          <a:blip r:embed="rId6"/>
          <a:stretch/>
        </p:blipFill>
        <p:spPr>
          <a:xfrm>
            <a:off x="6608204" y="1772535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3" name="Picture 21"/>
          <p:cNvPicPr/>
          <p:nvPr/>
        </p:nvPicPr>
        <p:blipFill>
          <a:blip r:embed="rId7"/>
          <a:stretch/>
        </p:blipFill>
        <p:spPr>
          <a:xfrm>
            <a:off x="6608204" y="1772535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4" name="Picture 22"/>
          <p:cNvPicPr/>
          <p:nvPr/>
        </p:nvPicPr>
        <p:blipFill>
          <a:blip r:embed="rId8"/>
          <a:stretch/>
        </p:blipFill>
        <p:spPr>
          <a:xfrm>
            <a:off x="6608204" y="1772535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5" name="Picture 24"/>
          <p:cNvPicPr/>
          <p:nvPr/>
        </p:nvPicPr>
        <p:blipFill>
          <a:blip r:embed="rId9"/>
          <a:stretch/>
        </p:blipFill>
        <p:spPr>
          <a:xfrm>
            <a:off x="6608204" y="1772535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6" name="Picture 25"/>
          <p:cNvPicPr/>
          <p:nvPr/>
        </p:nvPicPr>
        <p:blipFill>
          <a:blip r:embed="rId10"/>
          <a:stretch/>
        </p:blipFill>
        <p:spPr>
          <a:xfrm>
            <a:off x="6608204" y="1772535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7" name="Picture 28"/>
          <p:cNvPicPr/>
          <p:nvPr/>
        </p:nvPicPr>
        <p:blipFill>
          <a:blip r:embed="rId11"/>
          <a:stretch/>
        </p:blipFill>
        <p:spPr>
          <a:xfrm>
            <a:off x="6608204" y="1772535"/>
            <a:ext cx="5377680" cy="4542120"/>
          </a:xfrm>
          <a:prstGeom prst="rect">
            <a:avLst/>
          </a:prstGeom>
          <a:ln>
            <a:noFill/>
          </a:ln>
        </p:spPr>
      </p:pic>
      <p:pic>
        <p:nvPicPr>
          <p:cNvPr id="188" name="Picture 29"/>
          <p:cNvPicPr/>
          <p:nvPr/>
        </p:nvPicPr>
        <p:blipFill>
          <a:blip r:embed="rId2"/>
          <a:stretch/>
        </p:blipFill>
        <p:spPr>
          <a:xfrm>
            <a:off x="6608204" y="1772535"/>
            <a:ext cx="5377680" cy="454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981560" y="-144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>
                <a:solidFill>
                  <a:srgbClr val="000000"/>
                </a:solidFill>
                <a:latin typeface="Calibri"/>
                <a:ea typeface="DejaVu Sans"/>
              </a:rPr>
              <a:t>ggplot2 syntax</a:t>
            </a:r>
            <a:endParaRPr lang="en-GB" sz="4400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2013240" y="912006"/>
            <a:ext cx="8411040" cy="2815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7030A0"/>
                </a:solidFill>
                <a:latin typeface="Courier New"/>
                <a:ea typeface="DejaVu Sans"/>
              </a:rPr>
              <a:t>ggplot</a:t>
            </a:r>
            <a:r>
              <a:rPr lang="en-GB" sz="1779" spc="-1">
                <a:solidFill>
                  <a:srgbClr val="000000"/>
                </a:solidFill>
                <a:latin typeface="Courier New"/>
                <a:ea typeface="DejaVu Sans"/>
              </a:rPr>
              <a:t>(data, </a:t>
            </a: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mapping) +</a:t>
            </a:r>
            <a:endParaRPr lang="en-GB" sz="1779" spc="-1">
              <a:latin typeface="Arial"/>
            </a:endParaRPr>
          </a:p>
          <a:p>
            <a:pPr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spc="-1">
                <a:solidFill>
                  <a:srgbClr val="00B0F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geom</a:t>
            </a: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_point(mapping, stat, position, colour, fill, shape, size, alpha) +</a:t>
            </a:r>
            <a:endParaRPr lang="en-GB" sz="1779" spc="-1">
              <a:latin typeface="Arial"/>
            </a:endParaRPr>
          </a:p>
          <a:p>
            <a:pPr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spc="-1">
                <a:solidFill>
                  <a:srgbClr val="00B05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coord</a:t>
            </a: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_cartesian() +</a:t>
            </a:r>
            <a:endParaRPr lang="en-GB" sz="1779" spc="-1">
              <a:latin typeface="Arial"/>
            </a:endParaRPr>
          </a:p>
          <a:p>
            <a:pPr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spc="-1">
                <a:solidFill>
                  <a:srgbClr val="E46C0A"/>
                </a:solidFill>
                <a:highlight>
                  <a:srgbClr val="00FFFF"/>
                </a:highlight>
                <a:latin typeface="Courier New"/>
                <a:ea typeface="DejaVu Sans"/>
              </a:rPr>
              <a:t>scale</a:t>
            </a: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_colour_discrete() +</a:t>
            </a:r>
            <a:endParaRPr lang="en-GB" sz="1779" spc="-1">
              <a:latin typeface="Arial"/>
            </a:endParaRPr>
          </a:p>
          <a:p>
            <a:pPr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spc="-1">
                <a:solidFill>
                  <a:srgbClr val="558ED5"/>
                </a:solidFill>
                <a:highlight>
                  <a:srgbClr val="00FFFF"/>
                </a:highlight>
                <a:latin typeface="Courier New"/>
                <a:ea typeface="DejaVu Sans"/>
              </a:rPr>
              <a:t>facet</a:t>
            </a: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_wrap() +</a:t>
            </a:r>
            <a:endParaRPr lang="en-GB" sz="1779" spc="-1">
              <a:latin typeface="Arial"/>
            </a:endParaRPr>
          </a:p>
          <a:p>
            <a:pPr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</a:t>
            </a:r>
            <a:r>
              <a:rPr lang="en-GB" sz="1779" spc="-1">
                <a:solidFill>
                  <a:srgbClr val="FFC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theme</a:t>
            </a: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_bw() +</a:t>
            </a:r>
            <a:endParaRPr lang="en-GB" sz="1779" spc="-1">
              <a:latin typeface="Arial"/>
            </a:endParaRPr>
          </a:p>
          <a:p>
            <a:pPr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ggtitle() +</a:t>
            </a:r>
            <a:endParaRPr lang="en-GB" sz="1779" spc="-1">
              <a:latin typeface="Arial"/>
            </a:endParaRPr>
          </a:p>
          <a:p>
            <a:pPr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	labs()</a:t>
            </a:r>
            <a:endParaRPr lang="en-GB" sz="1779" spc="-1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2013240" y="4022046"/>
            <a:ext cx="8411040" cy="496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spcBef>
                <a:spcPts val="357"/>
              </a:spcBef>
              <a:tabLst>
                <a:tab pos="0" algn="l"/>
              </a:tabLst>
            </a:pPr>
            <a:r>
              <a:rPr lang="en-GB" sz="1779" spc="-1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DejaVu Sans"/>
              </a:rPr>
              <a:t>mapping = aes(x, y, colour, fill, shape, size, alpha)</a:t>
            </a:r>
            <a:endParaRPr lang="en-GB" sz="1779" spc="-1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2013240" y="4820166"/>
            <a:ext cx="8411040" cy="146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>
                <a:solidFill>
                  <a:srgbClr val="000000"/>
                </a:solidFill>
                <a:latin typeface="Calibri"/>
                <a:ea typeface="DejaVu Sans"/>
              </a:rPr>
              <a:t>Note: Colour, shape, alpha, etc. can be passed </a:t>
            </a:r>
            <a:endParaRPr lang="en-GB" spc="-1">
              <a:latin typeface="Arial"/>
            </a:endParaRPr>
          </a:p>
          <a:p>
            <a:pPr marL="343080" indent="-342360">
              <a:buClr>
                <a:srgbClr val="000000"/>
              </a:buClr>
              <a:buFont typeface="StarSymbol"/>
              <a:buAutoNum type="arabicParenR"/>
            </a:pPr>
            <a:r>
              <a:rPr lang="en-GB" spc="-1">
                <a:solidFill>
                  <a:srgbClr val="000000"/>
                </a:solidFill>
                <a:latin typeface="Calibri"/>
                <a:ea typeface="DejaVu Sans"/>
              </a:rPr>
              <a:t>to the </a:t>
            </a:r>
            <a:r>
              <a:rPr lang="en-GB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DejaVu Sans"/>
              </a:rPr>
              <a:t>mapping argument - changes attributes based on some variable in the dataset itself (e.g. colour = location, or shape = hdi_class)</a:t>
            </a:r>
            <a:endParaRPr lang="en-GB" spc="-1">
              <a:latin typeface="Arial"/>
            </a:endParaRPr>
          </a:p>
          <a:p>
            <a:pPr marL="343080" indent="-342360">
              <a:buClr>
                <a:srgbClr val="000000"/>
              </a:buClr>
              <a:buFont typeface="StarSymbol"/>
              <a:buAutoNum type="arabicParenR"/>
            </a:pPr>
            <a:r>
              <a:rPr lang="en-GB" spc="-1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DejaVu Sans"/>
              </a:rPr>
              <a:t>directly as specific arguments in the geom function - changes the attributes to fixed values that are provided separately from the data (e.g. colour = “red” or size = 10)</a:t>
            </a:r>
            <a:endParaRPr lang="en-GB" spc="-1">
              <a:latin typeface="Arial"/>
            </a:endParaRPr>
          </a:p>
        </p:txBody>
      </p:sp>
      <p:sp>
        <p:nvSpPr>
          <p:cNvPr id="193" name="CustomShape 5"/>
          <p:cNvSpPr/>
          <p:nvPr/>
        </p:nvSpPr>
        <p:spPr>
          <a:xfrm>
            <a:off x="8817960" y="282726"/>
            <a:ext cx="1819080" cy="912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>
                <a:solidFill>
                  <a:srgbClr val="000000"/>
                </a:solidFill>
                <a:latin typeface="Calibri"/>
                <a:ea typeface="DejaVu Sans"/>
              </a:rPr>
              <a:t>Global mapping – applies to the entire plot</a:t>
            </a:r>
            <a:endParaRPr lang="en-GB" spc="-1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8817960" y="1711206"/>
            <a:ext cx="1574640" cy="36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>
                <a:solidFill>
                  <a:srgbClr val="000000"/>
                </a:solidFill>
                <a:latin typeface="Calibri"/>
                <a:ea typeface="DejaVu Sans"/>
              </a:rPr>
              <a:t>Geom-specific</a:t>
            </a:r>
            <a:endParaRPr lang="en-GB" spc="-1"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4431720" y="1356246"/>
            <a:ext cx="4300920" cy="503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6" name="CustomShape 8"/>
          <p:cNvSpPr/>
          <p:nvPr/>
        </p:nvSpPr>
        <p:spPr>
          <a:xfrm>
            <a:off x="3447120" y="1210446"/>
            <a:ext cx="984600" cy="3002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7" name="CustomShape 9"/>
          <p:cNvSpPr/>
          <p:nvPr/>
        </p:nvSpPr>
        <p:spPr>
          <a:xfrm flipV="1">
            <a:off x="4710400" y="742806"/>
            <a:ext cx="3985200" cy="317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8" name="CustomShape 10"/>
          <p:cNvSpPr/>
          <p:nvPr/>
        </p:nvSpPr>
        <p:spPr>
          <a:xfrm>
            <a:off x="3738040" y="912006"/>
            <a:ext cx="984600" cy="2934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9" name="CustomShape 11"/>
          <p:cNvSpPr/>
          <p:nvPr/>
        </p:nvSpPr>
        <p:spPr>
          <a:xfrm>
            <a:off x="1981560" y="3652686"/>
            <a:ext cx="18190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>
                <a:solidFill>
                  <a:srgbClr val="000000"/>
                </a:solidFill>
                <a:latin typeface="Calibri"/>
                <a:ea typeface="DejaVu Sans"/>
              </a:rPr>
              <a:t>Where,</a:t>
            </a:r>
            <a:endParaRPr lang="en-GB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CA725-D9BC-3419-F355-169E8D131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>
            <a:extLst>
              <a:ext uri="{FF2B5EF4-FFF2-40B4-BE49-F238E27FC236}">
                <a16:creationId xmlns:a16="http://schemas.microsoft.com/office/drawing/2014/main" id="{E65D9A70-1292-CAF4-2C4A-3ECB2F65B0BF}"/>
              </a:ext>
            </a:extLst>
          </p:cNvPr>
          <p:cNvSpPr/>
          <p:nvPr/>
        </p:nvSpPr>
        <p:spPr>
          <a:xfrm>
            <a:off x="1524000" y="0"/>
            <a:ext cx="8644569" cy="6136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2">
            <a:extLst>
              <a:ext uri="{FF2B5EF4-FFF2-40B4-BE49-F238E27FC236}">
                <a16:creationId xmlns:a16="http://schemas.microsoft.com/office/drawing/2014/main" id="{F708F860-8142-5833-456C-7807B9851C91}"/>
              </a:ext>
            </a:extLst>
          </p:cNvPr>
          <p:cNvSpPr/>
          <p:nvPr/>
        </p:nvSpPr>
        <p:spPr>
          <a:xfrm>
            <a:off x="2436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pc="-1" dirty="0">
                <a:solidFill>
                  <a:srgbClr val="000000"/>
                </a:solidFill>
                <a:ea typeface="DejaVu Sans"/>
              </a:rPr>
              <a:t>Let’s explore practically</a:t>
            </a:r>
            <a:endParaRPr lang="en-GB" sz="5400" spc="-1" dirty="0"/>
          </a:p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endParaRPr lang="en-GB" sz="5400" spc="-1" dirty="0"/>
          </a:p>
        </p:txBody>
      </p:sp>
      <p:sp>
        <p:nvSpPr>
          <p:cNvPr id="380" name="CustomShape 3">
            <a:extLst>
              <a:ext uri="{FF2B5EF4-FFF2-40B4-BE49-F238E27FC236}">
                <a16:creationId xmlns:a16="http://schemas.microsoft.com/office/drawing/2014/main" id="{E53AFD1B-6EDC-AC46-039A-C55B9F6CE8AE}"/>
              </a:ext>
            </a:extLst>
          </p:cNvPr>
          <p:cNvSpPr/>
          <p:nvPr/>
        </p:nvSpPr>
        <p:spPr>
          <a:xfrm>
            <a:off x="5656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81" name="Graphic 5" descr="Cmd Terminal outline">
            <a:extLst>
              <a:ext uri="{FF2B5EF4-FFF2-40B4-BE49-F238E27FC236}">
                <a16:creationId xmlns:a16="http://schemas.microsoft.com/office/drawing/2014/main" id="{2022AB90-B8B0-FEC5-78E9-BD286748AB7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008960" y="2341080"/>
            <a:ext cx="2745360" cy="2745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652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2"/>
          <p:cNvSpPr/>
          <p:nvPr/>
        </p:nvSpPr>
        <p:spPr>
          <a:xfrm>
            <a:off x="1984440" y="171288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pc="-1">
                <a:solidFill>
                  <a:srgbClr val="000000"/>
                </a:solidFill>
                <a:latin typeface="Calibri"/>
                <a:ea typeface="DejaVu Sans"/>
              </a:rPr>
              <a:t>Box-plots</a:t>
            </a:r>
            <a:endParaRPr lang="en-GB" sz="2000" spc="-1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984440" y="208080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ourier New"/>
                <a:ea typeface="Calibri"/>
              </a:rPr>
              <a:t>geom_boxplot()</a:t>
            </a:r>
            <a:endParaRPr lang="en-GB" spc="-1">
              <a:latin typeface="Arial"/>
            </a:endParaRPr>
          </a:p>
        </p:txBody>
      </p:sp>
      <p:pic>
        <p:nvPicPr>
          <p:cNvPr id="209" name="Picture 6" descr="Chart, box and whiske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2641800" y="4245766"/>
            <a:ext cx="2742480" cy="2079360"/>
          </a:xfrm>
          <a:prstGeom prst="rect">
            <a:avLst/>
          </a:prstGeom>
          <a:ln>
            <a:noFill/>
          </a:ln>
        </p:spPr>
      </p:pic>
      <p:pic>
        <p:nvPicPr>
          <p:cNvPr id="210" name="Picture 7" descr="Chart, box and whiske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6164760" y="4328280"/>
            <a:ext cx="2742480" cy="1958760"/>
          </a:xfrm>
          <a:prstGeom prst="rect">
            <a:avLst/>
          </a:prstGeom>
          <a:ln>
            <a:noFill/>
          </a:ln>
        </p:spPr>
      </p:pic>
      <p:pic>
        <p:nvPicPr>
          <p:cNvPr id="211" name="Picture 9" descr="Diagram&#10;&#10;Description automatically generated"/>
          <p:cNvPicPr/>
          <p:nvPr/>
        </p:nvPicPr>
        <p:blipFill>
          <a:blip r:embed="rId4"/>
          <a:stretch/>
        </p:blipFill>
        <p:spPr>
          <a:xfrm>
            <a:off x="3730080" y="1328400"/>
            <a:ext cx="6484680" cy="2948040"/>
          </a:xfrm>
          <a:prstGeom prst="rect">
            <a:avLst/>
          </a:prstGeom>
          <a:ln>
            <a:noFill/>
          </a:ln>
        </p:spPr>
      </p:pic>
      <p:sp>
        <p:nvSpPr>
          <p:cNvPr id="2" name="CustomShape 1">
            <a:extLst>
              <a:ext uri="{FF2B5EF4-FFF2-40B4-BE49-F238E27FC236}">
                <a16:creationId xmlns:a16="http://schemas.microsoft.com/office/drawing/2014/main" id="{3908ECED-FFAB-B0CC-21EA-7056BEEB9470}"/>
              </a:ext>
            </a:extLst>
          </p:cNvPr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lang="en-GB" sz="4400" b="1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2"/>
          <p:cNvSpPr/>
          <p:nvPr/>
        </p:nvSpPr>
        <p:spPr>
          <a:xfrm>
            <a:off x="1984440" y="1344960"/>
            <a:ext cx="27424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pc="-1">
                <a:solidFill>
                  <a:srgbClr val="000000"/>
                </a:solidFill>
                <a:latin typeface="Calibri"/>
                <a:ea typeface="DejaVu Sans"/>
              </a:rPr>
              <a:t>Bar plots</a:t>
            </a:r>
            <a:endParaRPr lang="en-GB" sz="2000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1986240" y="1715040"/>
            <a:ext cx="3854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>
                <a:solidFill>
                  <a:srgbClr val="000000"/>
                </a:solidFill>
                <a:latin typeface="Courier New"/>
                <a:ea typeface="DejaVu Sans"/>
              </a:rPr>
              <a:t>geom_bar(</a:t>
            </a:r>
            <a:r>
              <a:rPr lang="en-GB" spc="-1">
                <a:solidFill>
                  <a:srgbClr val="000000"/>
                </a:solidFill>
                <a:latin typeface="Courier New"/>
                <a:ea typeface="Calibri"/>
              </a:rPr>
              <a:t>position=...)</a:t>
            </a:r>
            <a:endParaRPr lang="en-GB" spc="-1"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7740480" y="5292720"/>
            <a:ext cx="2633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>
                <a:solidFill>
                  <a:srgbClr val="000000"/>
                </a:solidFill>
                <a:latin typeface="Courier New"/>
                <a:ea typeface="Calibri"/>
              </a:rPr>
              <a:t>position="fill"</a:t>
            </a:r>
            <a:endParaRPr lang="en-GB" spc="-1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4726200" y="5292720"/>
            <a:ext cx="2476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pc="-1">
                <a:solidFill>
                  <a:srgbClr val="000000"/>
                </a:solidFill>
                <a:latin typeface="Courier New"/>
                <a:ea typeface="Calibri"/>
              </a:rPr>
              <a:t>position="stack"</a:t>
            </a:r>
            <a:endParaRPr lang="en-GB" spc="-1">
              <a:latin typeface="Arial"/>
            </a:endParaRPr>
          </a:p>
        </p:txBody>
      </p:sp>
      <p:pic>
        <p:nvPicPr>
          <p:cNvPr id="217" name="Picture 8" descr="Chart, bar chart&#10;&#10;Description automatically generated"/>
          <p:cNvPicPr/>
          <p:nvPr/>
        </p:nvPicPr>
        <p:blipFill>
          <a:blip r:embed="rId2"/>
          <a:stretch/>
        </p:blipFill>
        <p:spPr>
          <a:xfrm>
            <a:off x="1827840" y="2550600"/>
            <a:ext cx="2742480" cy="2742480"/>
          </a:xfrm>
          <a:prstGeom prst="rect">
            <a:avLst/>
          </a:prstGeom>
          <a:ln>
            <a:noFill/>
          </a:ln>
        </p:spPr>
      </p:pic>
      <p:pic>
        <p:nvPicPr>
          <p:cNvPr id="218" name="Picture 9" descr="Chart, bar chart&#10;&#10;Description automatically generated"/>
          <p:cNvPicPr/>
          <p:nvPr/>
        </p:nvPicPr>
        <p:blipFill>
          <a:blip r:embed="rId3"/>
          <a:stretch/>
        </p:blipFill>
        <p:spPr>
          <a:xfrm>
            <a:off x="4724400" y="2550600"/>
            <a:ext cx="2742480" cy="2742480"/>
          </a:xfrm>
          <a:prstGeom prst="rect">
            <a:avLst/>
          </a:prstGeom>
          <a:ln>
            <a:noFill/>
          </a:ln>
        </p:spPr>
      </p:pic>
      <p:pic>
        <p:nvPicPr>
          <p:cNvPr id="219" name="Picture 10" descr="Chart, bar chart&#10;&#10;Description automatically generated"/>
          <p:cNvPicPr/>
          <p:nvPr/>
        </p:nvPicPr>
        <p:blipFill>
          <a:blip r:embed="rId4"/>
          <a:stretch/>
        </p:blipFill>
        <p:spPr>
          <a:xfrm>
            <a:off x="7628880" y="2550600"/>
            <a:ext cx="2742480" cy="2742480"/>
          </a:xfrm>
          <a:prstGeom prst="rect">
            <a:avLst/>
          </a:prstGeom>
          <a:ln>
            <a:noFill/>
          </a:ln>
        </p:spPr>
      </p:pic>
      <p:sp>
        <p:nvSpPr>
          <p:cNvPr id="220" name="CustomShape 6"/>
          <p:cNvSpPr/>
          <p:nvPr/>
        </p:nvSpPr>
        <p:spPr>
          <a:xfrm>
            <a:off x="1827840" y="5345640"/>
            <a:ext cx="2742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Courier New"/>
                <a:ea typeface="DejaVu Sans"/>
              </a:rPr>
              <a:t>position="dodge"</a:t>
            </a:r>
            <a:endParaRPr lang="en-GB" spc="-1"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F30F4E2F-2E25-1EFB-458D-FAAED785ECD3}"/>
              </a:ext>
            </a:extLst>
          </p:cNvPr>
          <p:cNvSpPr/>
          <p:nvPr/>
        </p:nvSpPr>
        <p:spPr>
          <a:xfrm>
            <a:off x="1981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pc="-1" dirty="0">
                <a:solidFill>
                  <a:srgbClr val="000000"/>
                </a:solidFill>
                <a:latin typeface="Calibri"/>
                <a:ea typeface="DejaVu Sans"/>
              </a:rPr>
              <a:t>Plotting grouped data</a:t>
            </a:r>
            <a:endParaRPr lang="en-GB" sz="4400" b="1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1681</Words>
  <Application>Microsoft Macintosh PowerPoint</Application>
  <PresentationFormat>Widescreen</PresentationFormat>
  <Paragraphs>166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Bierstadt</vt:lpstr>
      <vt:lpstr>Calibri</vt:lpstr>
      <vt:lpstr>Courier New</vt:lpstr>
      <vt:lpstr>DejaVu Sans</vt:lpstr>
      <vt:lpstr>Montserrat</vt:lpstr>
      <vt:lpstr>Neue Haas Grotesk Text Pro</vt:lpstr>
      <vt:lpstr>Roboto Slab</vt:lpstr>
      <vt:lpstr>StarSymbol</vt:lpstr>
      <vt:lpstr>Wingdings 3</vt:lpstr>
      <vt:lpstr>GestaltVTI</vt:lpstr>
      <vt:lpstr>Data visualisation with ggplot2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Irina Chelysheva</dc:creator>
  <cp:lastModifiedBy>Irina Chelysheva</cp:lastModifiedBy>
  <cp:revision>3</cp:revision>
  <dcterms:created xsi:type="dcterms:W3CDTF">2025-06-06T11:22:21Z</dcterms:created>
  <dcterms:modified xsi:type="dcterms:W3CDTF">2025-06-06T11:29:40Z</dcterms:modified>
</cp:coreProperties>
</file>