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303" r:id="rId3"/>
    <p:sldId id="260" r:id="rId4"/>
    <p:sldId id="295" r:id="rId5"/>
    <p:sldId id="296" r:id="rId6"/>
    <p:sldId id="297" r:id="rId7"/>
    <p:sldId id="304" r:id="rId8"/>
    <p:sldId id="298" r:id="rId9"/>
    <p:sldId id="266" r:id="rId10"/>
    <p:sldId id="267" r:id="rId11"/>
    <p:sldId id="268" r:id="rId12"/>
    <p:sldId id="269" r:id="rId13"/>
    <p:sldId id="270" r:id="rId14"/>
    <p:sldId id="282" r:id="rId15"/>
    <p:sldId id="299" r:id="rId16"/>
    <p:sldId id="300" r:id="rId17"/>
    <p:sldId id="301" r:id="rId18"/>
    <p:sldId id="258" r:id="rId19"/>
    <p:sldId id="259" r:id="rId20"/>
    <p:sldId id="280" r:id="rId21"/>
    <p:sldId id="278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data_vis_ggplot2_June2025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5D58044-5A4D-435B-B38C-10E82769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D173-8213-F49E-D308-D38C5606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 algn="ctr"/>
            <a:r>
              <a:rPr lang="en-GB" sz="4000" b="0" i="0" u="none" strike="noStrike" dirty="0">
                <a:solidFill>
                  <a:srgbClr val="203E58"/>
                </a:solidFill>
                <a:effectLst/>
              </a:rPr>
              <a:t>Data visualisation with ggplot2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FC6F-0BDD-5261-3F14-A83932ED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Irina &amp; Rao</a:t>
            </a:r>
          </a:p>
          <a:p>
            <a:pPr algn="ctr"/>
            <a:r>
              <a:rPr lang="en-US" dirty="0"/>
              <a:t>10.06.2025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8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7740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726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827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724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628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1827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pc="-1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30F4E2F-2E25-1EFB-458D-FAAED785ECD3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258900" y="53942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(position = "dodge")+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814160" y="52563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739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833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1814160" y="314244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482360" y="328032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981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981200" y="164016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stringsAsFactors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= FALSE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df1$col1 &lt;-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as.factor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(df1$col1)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981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1887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1984440" y="2691893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2664084" y="6192108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b="1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1002149" y="2287841"/>
            <a:ext cx="933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pivot_longer</a:t>
            </a:r>
            <a:r>
              <a:rPr lang="en-GB" b="1" dirty="0">
                <a:solidFill>
                  <a:srgbClr val="FF0000"/>
                </a:solidFill>
              </a:rPr>
              <a:t>(data = </a:t>
            </a:r>
            <a:r>
              <a:rPr lang="en-GB" b="1" dirty="0" err="1">
                <a:solidFill>
                  <a:srgbClr val="FF0000"/>
                </a:solidFill>
              </a:rPr>
              <a:t>chrData</a:t>
            </a:r>
            <a:r>
              <a:rPr lang="en-GB" b="1" dirty="0">
                <a:solidFill>
                  <a:srgbClr val="FF0000"/>
                </a:solidFill>
              </a:rPr>
              <a:t>, cols = -region, </a:t>
            </a:r>
            <a:r>
              <a:rPr lang="en-GB" b="1" dirty="0" err="1">
                <a:solidFill>
                  <a:srgbClr val="FF0000"/>
                </a:solidFill>
              </a:rPr>
              <a:t>names_to</a:t>
            </a:r>
            <a:r>
              <a:rPr lang="en-GB" b="1" dirty="0">
                <a:solidFill>
                  <a:srgbClr val="FF0000"/>
                </a:solidFill>
              </a:rPr>
              <a:t> = "variable", </a:t>
            </a:r>
            <a:r>
              <a:rPr lang="en-GB" b="1" dirty="0" err="1">
                <a:solidFill>
                  <a:srgbClr val="FF0000"/>
                </a:solidFill>
              </a:rPr>
              <a:t>values_to</a:t>
            </a:r>
            <a:r>
              <a:rPr lang="en-GB" b="1" dirty="0">
                <a:solidFill>
                  <a:srgbClr val="FF0000"/>
                </a:solidFill>
              </a:rPr>
              <a:t> = "value")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1369164" y="5047048"/>
            <a:ext cx="84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pivot_wider</a:t>
            </a:r>
            <a:r>
              <a:rPr lang="en-GB" b="1" dirty="0">
                <a:solidFill>
                  <a:srgbClr val="0070C0"/>
                </a:solidFill>
              </a:rPr>
              <a:t>(data = </a:t>
            </a:r>
            <a:r>
              <a:rPr lang="en-GB" b="1" dirty="0" err="1">
                <a:solidFill>
                  <a:srgbClr val="0070C0"/>
                </a:solidFill>
              </a:rPr>
              <a:t>chrData</a:t>
            </a:r>
            <a:r>
              <a:rPr lang="en-GB" b="1" dirty="0">
                <a:solidFill>
                  <a:srgbClr val="0070C0"/>
                </a:solidFill>
              </a:rPr>
              <a:t>, </a:t>
            </a:r>
            <a:r>
              <a:rPr lang="en-GB" b="1" dirty="0" err="1">
                <a:solidFill>
                  <a:srgbClr val="0070C0"/>
                </a:solidFill>
              </a:rPr>
              <a:t>names_from</a:t>
            </a:r>
            <a:r>
              <a:rPr lang="en-GB" b="1" dirty="0">
                <a:solidFill>
                  <a:srgbClr val="0070C0"/>
                </a:solidFill>
              </a:rPr>
              <a:t> = variable, </a:t>
            </a:r>
            <a:r>
              <a:rPr lang="en-GB" b="1" dirty="0" err="1">
                <a:solidFill>
                  <a:srgbClr val="0070C0"/>
                </a:solidFill>
              </a:rPr>
              <a:t>values_from</a:t>
            </a:r>
            <a:r>
              <a:rPr lang="en-GB" b="1" dirty="0">
                <a:solidFill>
                  <a:srgbClr val="0070C0"/>
                </a:solidFill>
              </a:rPr>
              <a:t> = value)</a:t>
            </a:r>
            <a:endParaRPr lang="en-US" dirty="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FC7DD67E-ADC0-936D-BBEE-3D00E1BF3F0A}"/>
              </a:ext>
            </a:extLst>
          </p:cNvPr>
          <p:cNvSpPr txBox="1"/>
          <p:nvPr/>
        </p:nvSpPr>
        <p:spPr>
          <a:xfrm>
            <a:off x="1855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F54D8-A052-76DC-866D-BF8FAEFC0D82}"/>
              </a:ext>
            </a:extLst>
          </p:cNvPr>
          <p:cNvSpPr txBox="1"/>
          <p:nvPr/>
        </p:nvSpPr>
        <p:spPr>
          <a:xfrm>
            <a:off x="2559206" y="1818671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23C68D5-330D-B127-9F9D-2522A1FD36B0}"/>
              </a:ext>
            </a:extLst>
          </p:cNvPr>
          <p:cNvSpPr/>
          <p:nvPr/>
        </p:nvSpPr>
        <p:spPr>
          <a:xfrm>
            <a:off x="2864468" y="4653749"/>
            <a:ext cx="54891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7B618-A4AE-C679-20BE-0D701C1A95A2}"/>
              </a:ext>
            </a:extLst>
          </p:cNvPr>
          <p:cNvSpPr txBox="1"/>
          <p:nvPr/>
        </p:nvSpPr>
        <p:spPr>
          <a:xfrm>
            <a:off x="9481380" y="5893135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 is a part of </a:t>
            </a:r>
            <a:r>
              <a:rPr lang="en-GB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Error bars –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  <a:ea typeface="DejaVu Sans"/>
              </a:rPr>
              <a:t>geom_bar</a:t>
            </a: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lang="en-GB" sz="4400" b="1" spc="-1" dirty="0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464651" y="1284699"/>
            <a:ext cx="8958549" cy="338361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981200" y="4536047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DejaVu Sans"/>
              </a:rPr>
              <a:t>forestgreen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", alpha=0.5)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ymin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=mean-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ymax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mean+sd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), width=0.4,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colour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="orange", alpha=0.9, size=1.5) + </a:t>
            </a:r>
            <a:r>
              <a:rPr lang="en-US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1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976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 /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)-1)   </a:t>
            </a: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976520" y="576360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pc="-1" dirty="0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b="1" spc="-1" dirty="0" err="1">
                <a:solidFill>
                  <a:srgbClr val="FF0000"/>
                </a:solidFill>
                <a:latin typeface="Courier New"/>
                <a:ea typeface="Calibri"/>
              </a:rPr>
              <a:t>stat_summary</a:t>
            </a:r>
            <a:r>
              <a:rPr lang="en-GB" b="1" spc="-1" dirty="0">
                <a:solidFill>
                  <a:srgbClr val="FF0000"/>
                </a:solidFill>
                <a:latin typeface="Courier New"/>
                <a:ea typeface="Calibri"/>
              </a:rPr>
              <a:t>()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981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156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632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1992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facet_grid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(var1~var2)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endParaRPr lang="en-GB" sz="2000" spc="-1" dirty="0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4239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981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y,x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aov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anova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981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1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981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spc="-1" dirty="0">
              <a:latin typeface="Arial"/>
            </a:endParaRPr>
          </a:p>
          <a:p>
            <a:pPr marL="343080" indent="-342000" algn="just"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spc="-1" dirty="0">
              <a:latin typeface="Arial"/>
            </a:endParaRPr>
          </a:p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spc="-1" dirty="0">
                <a:latin typeface="Arial"/>
              </a:rPr>
              <a:t>If adjusted p-values are required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8D02884-8E2E-27CA-7DCD-6DCE968D87C7}"/>
              </a:ext>
            </a:extLst>
          </p:cNvPr>
          <p:cNvSpPr/>
          <p:nvPr/>
        </p:nvSpPr>
        <p:spPr>
          <a:xfrm>
            <a:off x="1630497" y="1709928"/>
            <a:ext cx="8619695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Visualisation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Reshaping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 - Dot/box/bar plots</a:t>
            </a: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Calculating and adding statistics to the plots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Practical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GB" sz="1600" b="0" strike="noStrike" spc="-1" dirty="0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Covid vaccine data</a:t>
            </a: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GitHub repository: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https://github.com/Chelysheva/data_vis_ggplot2_June2025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A09486-736A-6764-EA03-4901C7983241}"/>
              </a:ext>
            </a:extLst>
          </p:cNvPr>
          <p:cNvSpPr txBox="1">
            <a:spLocks/>
          </p:cNvSpPr>
          <p:nvPr/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Today’s plan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F7D8-062C-D5F7-0987-5F8A07E9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42BD4FAC-662F-7E5A-D96C-3BA33EDB0862}"/>
              </a:ext>
            </a:extLst>
          </p:cNvPr>
          <p:cNvSpPr/>
          <p:nvPr/>
        </p:nvSpPr>
        <p:spPr>
          <a:xfrm>
            <a:off x="1524000" y="0"/>
            <a:ext cx="8435248" cy="575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17E2D102-E2F1-0129-F42D-532A280580F9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chemeClr val="tx2"/>
                </a:solidFill>
                <a:ea typeface="DejaVu Sans"/>
              </a:rPr>
              <a:t>Let’s explore practically</a:t>
            </a:r>
            <a:endParaRPr lang="en-GB" sz="5400" spc="-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>
              <a:solidFill>
                <a:schemeClr val="tx2"/>
              </a:solidFill>
            </a:endParaRPr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86A8C77C-A7A9-E005-11DC-48A744E2D86B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6D21C3E6-15C4-BC7B-096D-FAA533CB3B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2"/>
              </a:rPr>
              <a:t>R Programming for Data Science (Roger Peng)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Ch. 3, 4, 5, 9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3"/>
              </a:rPr>
              <a:t>Swirl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Interactive learning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4"/>
              </a:rPr>
              <a:t>R for Data Science (Hadley Wickham)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Using </a:t>
            </a:r>
            <a:r>
              <a:rPr lang="en-GB" sz="2180" spc="-1" dirty="0" err="1">
                <a:solidFill>
                  <a:srgbClr val="000000"/>
                </a:solidFill>
                <a:ea typeface="DejaVu Sans"/>
              </a:rPr>
              <a:t>Dplyr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verbs</a:t>
            </a:r>
            <a:endParaRPr lang="en-GB" sz="218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5"/>
              </a:rPr>
              <a:t>The data.table package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Intro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6"/>
              </a:rPr>
              <a:t>A data.table and Dplyr tour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Side by side comparison of functions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7"/>
              </a:rPr>
              <a:t>Cheatsheets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quick reference for tasks like data wrangling, visualisation, and several packages</a:t>
            </a:r>
            <a:endParaRPr lang="en-GB" sz="2150" spc="-1" dirty="0"/>
          </a:p>
          <a:p>
            <a:pPr marL="150480">
              <a:spcBef>
                <a:spcPts val="437"/>
              </a:spcBef>
              <a:tabLst>
                <a:tab pos="0" algn="l"/>
              </a:tabLst>
            </a:pPr>
            <a:endParaRPr lang="en-GB" sz="215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E8A13AE-8789-6470-DDB4-A3CD0A60C230}"/>
              </a:ext>
            </a:extLst>
          </p:cNvPr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9030147" y="6480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Visualising data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981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spc="-1">
              <a:latin typeface="Arial"/>
            </a:endParaRPr>
          </a:p>
          <a:p>
            <a:pPr marL="150840">
              <a:spcBef>
                <a:spcPts val="43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9030147" y="4116058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9162350" y="201420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Graphics devices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81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772730"/>
            <a:ext cx="738972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owid_covid_newyear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(x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total_cases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y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total_deaths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))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geom_point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geom_smooth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(method = "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ggtitle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("OWID Covid data for Jan 01 2021: Total Cases vs. 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xlab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cases")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ylab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theme_bw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theme(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panel.grid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element_blank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())</a:t>
            </a:r>
            <a:endParaRPr lang="en-GB" sz="1200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81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Building a graph step-by-step with ggplot2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639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9170324" y="3917055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013240" y="912006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013240" y="4022046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013240" y="4820166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8817960" y="282726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8817960" y="1711206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4431720" y="1356246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3447120" y="1210446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4710400" y="742806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3738040" y="912006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1981560" y="3652686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46E16-0860-B5C9-9C94-074DF328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EFEBC8-8018-3D67-CF93-D4D2331B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46" y="475045"/>
            <a:ext cx="9118507" cy="6382955"/>
          </a:xfrm>
          <a:prstGeom prst="rect">
            <a:avLst/>
          </a:prstGeom>
        </p:spPr>
      </p:pic>
      <p:sp>
        <p:nvSpPr>
          <p:cNvPr id="189" name="CustomShape 1">
            <a:extLst>
              <a:ext uri="{FF2B5EF4-FFF2-40B4-BE49-F238E27FC236}">
                <a16:creationId xmlns:a16="http://schemas.microsoft.com/office/drawing/2014/main" id="{B7B879EE-7528-1548-AADA-5AC1CCC923E7}"/>
              </a:ext>
            </a:extLst>
          </p:cNvPr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Colours in ggplot2</a:t>
            </a:r>
            <a:endParaRPr lang="en-GB" sz="4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55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A725-D9BC-3419-F355-169E8D13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E65D9A70-1292-CAF4-2C4A-3ECB2F65B0BF}"/>
              </a:ext>
            </a:extLst>
          </p:cNvPr>
          <p:cNvSpPr/>
          <p:nvPr/>
        </p:nvSpPr>
        <p:spPr>
          <a:xfrm>
            <a:off x="1524000" y="0"/>
            <a:ext cx="8644569" cy="613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F708F860-8142-5833-456C-7807B9851C91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rgbClr val="000000"/>
                </a:solidFill>
                <a:ea typeface="DejaVu Sans"/>
              </a:rPr>
              <a:t>Let’s explore practically</a:t>
            </a:r>
            <a:endParaRPr lang="en-GB" sz="5400" spc="-1" dirty="0"/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/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E53AFD1B-6EDC-AC46-039A-C55B9F6CE8AE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2022AB90-B8B0-FEC5-78E9-BD286748AB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5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"/>
          <p:cNvSpPr/>
          <p:nvPr/>
        </p:nvSpPr>
        <p:spPr>
          <a:xfrm>
            <a:off x="1984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984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641800" y="4245766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6164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3730080" y="1328400"/>
            <a:ext cx="6484680" cy="294804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3908ECED-FFAB-B0CC-21EA-7056BEEB9470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1659</Words>
  <Application>Microsoft Macintosh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Bierstadt</vt:lpstr>
      <vt:lpstr>Calibri</vt:lpstr>
      <vt:lpstr>Courier New</vt:lpstr>
      <vt:lpstr>DejaVu Sans</vt:lpstr>
      <vt:lpstr>Montserrat</vt:lpstr>
      <vt:lpstr>Neue Haas Grotesk Text Pro</vt:lpstr>
      <vt:lpstr>Roboto Slab</vt:lpstr>
      <vt:lpstr>StarSymbol</vt:lpstr>
      <vt:lpstr>Wingdings 3</vt:lpstr>
      <vt:lpstr>GestaltVTI</vt:lpstr>
      <vt:lpstr>Data visualisation with 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Irina Chelysheva</dc:creator>
  <cp:lastModifiedBy>Srinivasa Rao</cp:lastModifiedBy>
  <cp:revision>5</cp:revision>
  <dcterms:created xsi:type="dcterms:W3CDTF">2025-06-06T11:22:21Z</dcterms:created>
  <dcterms:modified xsi:type="dcterms:W3CDTF">2025-06-09T21:14:55Z</dcterms:modified>
</cp:coreProperties>
</file>