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9D2A5F-3EC8-FBDB-346B-DC1F6DFC7232}" v="51" dt="2025-09-16T14:12:00.664"/>
    <p1510:client id="{F5602D85-924B-0B45-BB0F-0CD6E112E76F}" v="25" dt="2025-09-16T14:52:40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66"/>
    <p:restoredTop sz="94719"/>
  </p:normalViewPr>
  <p:slideViewPr>
    <p:cSldViewPr snapToGrid="0">
      <p:cViewPr varScale="1">
        <p:scale>
          <a:sx n="68" d="100"/>
          <a:sy n="68" d="100"/>
        </p:scale>
        <p:origin x="240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E6B0-1711-1F58-0E9E-43147BC54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F287E-364E-D9D2-B5C3-4390F6EB6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88ED-AA7D-4FC1-959A-06192CE2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8342-383C-30B4-9BB0-11ED79C8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873-4585-59BF-AEAF-137B866D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8A59-284C-EA1D-E276-53984957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7A413-8467-8A66-F4AD-3DF1942DE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818C0-874F-E8B5-0797-1E806CD5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86F2-B2E8-49E6-52DD-1EE7AE3D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1B71-6A86-AE3F-5FED-1D844D1E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4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993DD-913E-BDE7-6076-FB8A6317A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BAE3E-77D1-3240-A1EB-DD25CE1C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94A06-2B93-EBCB-73D1-D68CBEDE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32DE-E517-FD74-838B-BE461235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94AC-A9F6-ED70-A7B4-406B43C9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6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E1E5-658D-7FF3-A1D1-DE34539D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CF30-A2C3-9036-7814-B1534AE4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EB07-F1F9-25CD-015E-1311321C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62B6-99A2-FF75-3AD4-4728CFBC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B83E-C686-57F3-9180-C3D5846E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7522-0EBF-A225-1BD1-1407CAB2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BF26D-716D-A02D-C61B-EE5C85B6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18387-9C7F-F6D4-33F5-8E297C74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225D-0484-ED81-5C95-3C166083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7D3F-3F86-E6F1-6418-2DA07AB8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AF61-F447-AC15-1378-9621FFD7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F591-9EEC-F780-A220-FB14F1A36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5A504-E9A5-EB44-2B2D-3190F2E46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1085E-FD4C-7289-5B3E-5F0C2455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A4D2-8B46-AE3B-CFF4-9A7F4B92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616AD-641A-D7B1-A43C-A2ADC1B7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1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73FA-6D6F-F225-B87D-5BB856DD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21A89-9988-5209-63D0-644B16EA4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F3BD6-DC5E-47F2-9BB5-A944141F9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8ED65-2325-9616-4BEF-FEEF33121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A52A6-05F4-26AC-16B0-B5E04A549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45EED-AA5C-C5FC-F264-037233EC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7A94A-2214-7DB8-6DD1-45885DDC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FE0F8-B7E7-80CE-B6B1-4393F2D2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715C-26F0-7782-DC96-A2476E42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F0B6E-3C3D-9418-41FC-C172272C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11CB7-A089-691C-FCDA-EE92775D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CBDD9-264B-51DD-75D9-4D93D37C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40407-C19B-89B8-07F3-E566DCCB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96FF9-1B3E-2056-C027-ABB99F82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ABF96-59D7-D4BE-6206-A48E509C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7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1F19-6C36-571E-05E4-A001CE18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2EAE-DE14-6FAD-6D3F-4D636A0D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7F4E8-F55C-0B80-4E8C-C7EEAB98D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EB4CC-C113-C1DF-342B-0E732339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7FACF-B777-69F4-81AB-A6D0EAAE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D7D65-1311-014D-B9C9-3C7542F2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2D9C-3352-A7F5-2ABF-9B5042BC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0FA51-47C7-FF21-F0F8-6D59784F7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F3BBD-5B7C-22A7-D507-E6EEDE474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4F58-5034-1E75-2C9E-C49BB281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6931A-493A-0CAB-A640-EF8EC4AD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6BD26-5904-809E-6E45-52C2A86D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5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3B563-FAC3-8290-2169-48C3EB2A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4CCEC-ABCB-A2ED-A1CF-291CE5C83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9048-75ED-91E5-58A9-8D8048AA2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A51933-2356-D546-AE2F-A37653A164A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17D4-786A-F291-AF4E-F802191B9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0AF52-5AF7-D3DF-B9B7-6340F2C4A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0E66-93E2-71EE-6D33-583034E51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 Functions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712CA-E6C6-9334-8D14-4DD357FB0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 Tutorial for 3CP3 class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C378F-929F-A2EC-0E6A-B88305F4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6950"/>
            <a:ext cx="3441700" cy="3441700"/>
          </a:xfrm>
          <a:prstGeom prst="rect">
            <a:avLst/>
          </a:prstGeom>
        </p:spPr>
      </p:pic>
      <p:pic>
        <p:nvPicPr>
          <p:cNvPr id="1026" name="Picture 2" descr="McMaster University Logo">
            <a:extLst>
              <a:ext uri="{FF2B5EF4-FFF2-40B4-BE49-F238E27FC236}">
                <a16:creationId xmlns:a16="http://schemas.microsoft.com/office/drawing/2014/main" id="{A93AE589-F547-5BEB-10D3-194E00854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14" y="4195428"/>
            <a:ext cx="3829386" cy="2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8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CEB028-7EDD-A703-1C02-18E55F1D8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90" y="2726062"/>
            <a:ext cx="5367423" cy="2683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739B58-6569-1DCE-6020-8796B81E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773F-A5CA-94CB-FBAC-4FCA33C96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think it is still not super clear how does the definition of a function works using Python.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72F09-14AE-1CAE-8A76-5BEB5BE550E6}"/>
              </a:ext>
            </a:extLst>
          </p:cNvPr>
          <p:cNvSpPr/>
          <p:nvPr/>
        </p:nvSpPr>
        <p:spPr>
          <a:xfrm>
            <a:off x="3415579" y="3456851"/>
            <a:ext cx="1600200" cy="12763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7E6F2-E890-7217-99D2-CFF8A5081AF7}"/>
              </a:ext>
            </a:extLst>
          </p:cNvPr>
          <p:cNvSpPr txBox="1"/>
          <p:nvPr/>
        </p:nvSpPr>
        <p:spPr>
          <a:xfrm>
            <a:off x="5015779" y="3590865"/>
            <a:ext cx="59958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These definitions are only valid inside </a:t>
            </a:r>
          </a:p>
          <a:p>
            <a:r>
              <a:rPr lang="en-CA" sz="2800" dirty="0"/>
              <a:t>the function box. After the colon.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3BA656-F10C-B38A-2B70-5B56DF381C82}"/>
              </a:ext>
            </a:extLst>
          </p:cNvPr>
          <p:cNvSpPr/>
          <p:nvPr/>
        </p:nvSpPr>
        <p:spPr>
          <a:xfrm>
            <a:off x="6891057" y="2904400"/>
            <a:ext cx="372622" cy="534244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32BD0B-EAA8-9CA7-48FE-A19E5D6C0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5834778"/>
            <a:ext cx="2967468" cy="8871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81976A-F427-4A53-CCEC-33281129C2E3}"/>
              </a:ext>
            </a:extLst>
          </p:cNvPr>
          <p:cNvSpPr txBox="1"/>
          <p:nvPr/>
        </p:nvSpPr>
        <p:spPr>
          <a:xfrm>
            <a:off x="1730124" y="5429058"/>
            <a:ext cx="8858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What happens if I try to print the value of ‘a’ outside the function 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CAC9A7-B77C-B2ED-5DFD-C64762744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9" y="5827727"/>
            <a:ext cx="5893768" cy="7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3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9D87-5D83-4B55-8F8F-7501486D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function can have many variables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7731C-0224-F40B-5A24-E14D48BA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90688"/>
            <a:ext cx="5326248" cy="2384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B347BF-1526-4B54-A348-7C171386D587}"/>
              </a:ext>
            </a:extLst>
          </p:cNvPr>
          <p:cNvSpPr txBox="1"/>
          <p:nvPr/>
        </p:nvSpPr>
        <p:spPr>
          <a:xfrm>
            <a:off x="1123950" y="4610100"/>
            <a:ext cx="1022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What if we want to change the values of ‘a’ and ‘b’ 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22009-8AD2-B555-AB03-7A3B5C0D2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5167312"/>
            <a:ext cx="1676400" cy="110013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11201C-0742-3913-E089-8013C5DBD3BE}"/>
              </a:ext>
            </a:extLst>
          </p:cNvPr>
          <p:cNvCxnSpPr>
            <a:stCxn id="6" idx="3"/>
          </p:cNvCxnSpPr>
          <p:nvPr/>
        </p:nvCxnSpPr>
        <p:spPr>
          <a:xfrm>
            <a:off x="2800350" y="5717381"/>
            <a:ext cx="10668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7E47D7-5CB9-C49E-A967-D69F5F5DD71D}"/>
              </a:ext>
            </a:extLst>
          </p:cNvPr>
          <p:cNvSpPr txBox="1"/>
          <p:nvPr/>
        </p:nvSpPr>
        <p:spPr>
          <a:xfrm>
            <a:off x="4057650" y="5301882"/>
            <a:ext cx="674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Written like this the values of the variables are immutable inside the function. </a:t>
            </a:r>
          </a:p>
        </p:txBody>
      </p:sp>
    </p:spTree>
    <p:extLst>
      <p:ext uri="{BB962C8B-B14F-4D97-AF65-F5344CB8AC3E}">
        <p14:creationId xmlns:p14="http://schemas.microsoft.com/office/powerpoint/2010/main" val="13309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3C1B2F-260B-D986-08B1-E276A173B1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3838903" cy="833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Derivatives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D1980-0D6B-936E-A9DC-01141DC9FD24}"/>
              </a:ext>
            </a:extLst>
          </p:cNvPr>
          <p:cNvSpPr txBox="1"/>
          <p:nvPr/>
        </p:nvSpPr>
        <p:spPr>
          <a:xfrm>
            <a:off x="838199" y="1198179"/>
            <a:ext cx="10468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evaluate derivatives and integrals symbolically using the </a:t>
            </a:r>
            <a:r>
              <a:rPr lang="en-CA" dirty="0" err="1"/>
              <a:t>SymPy</a:t>
            </a:r>
            <a:r>
              <a:rPr lang="en-CA" dirty="0"/>
              <a:t> library.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D4198-4C17-D16F-56C0-A4ABD4FBE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158" y="2477319"/>
            <a:ext cx="3438791" cy="1251720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320624E2-5607-BCD1-E701-A8917699BEC1}"/>
              </a:ext>
            </a:extLst>
          </p:cNvPr>
          <p:cNvSpPr/>
          <p:nvPr/>
        </p:nvSpPr>
        <p:spPr>
          <a:xfrm rot="16200000">
            <a:off x="4009695" y="1806729"/>
            <a:ext cx="388882" cy="9249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54845-B631-C0C7-BEE6-F73F634A47B2}"/>
              </a:ext>
            </a:extLst>
          </p:cNvPr>
          <p:cNvSpPr txBox="1"/>
          <p:nvPr/>
        </p:nvSpPr>
        <p:spPr>
          <a:xfrm>
            <a:off x="3398094" y="1708147"/>
            <a:ext cx="23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the library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38775A-5A4A-D733-EB62-23D09C1F338D}"/>
              </a:ext>
            </a:extLst>
          </p:cNvPr>
          <p:cNvCxnSpPr/>
          <p:nvPr/>
        </p:nvCxnSpPr>
        <p:spPr>
          <a:xfrm>
            <a:off x="6190594" y="2998076"/>
            <a:ext cx="17657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A1943E-9EAD-07D5-37C6-50E82BC622AA}"/>
              </a:ext>
            </a:extLst>
          </p:cNvPr>
          <p:cNvSpPr txBox="1"/>
          <p:nvPr/>
        </p:nvSpPr>
        <p:spPr>
          <a:xfrm>
            <a:off x="7956332" y="2806262"/>
            <a:ext cx="272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x and y as symbols </a:t>
            </a:r>
          </a:p>
          <a:p>
            <a:endParaRPr lang="en-US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258BD77-F9BE-2897-2282-0BF87BE64DA0}"/>
              </a:ext>
            </a:extLst>
          </p:cNvPr>
          <p:cNvCxnSpPr/>
          <p:nvPr/>
        </p:nvCxnSpPr>
        <p:spPr>
          <a:xfrm>
            <a:off x="4918842" y="3492503"/>
            <a:ext cx="1271752" cy="562358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DD62BE7-771E-2AEA-DF80-487E5362A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99" y="3843396"/>
            <a:ext cx="1257300" cy="406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B98ED7-B772-BA7E-7FD4-F28213407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094" y="5955388"/>
            <a:ext cx="3571983" cy="7042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1A23C45-5FC1-4690-6A6A-B04B3D5AF9F7}"/>
              </a:ext>
            </a:extLst>
          </p:cNvPr>
          <p:cNvSpPr txBox="1"/>
          <p:nvPr/>
        </p:nvSpPr>
        <p:spPr>
          <a:xfrm>
            <a:off x="838198" y="5082319"/>
            <a:ext cx="10468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Calculate the derivative of the logistic function by hand and using </a:t>
            </a:r>
            <a:r>
              <a:rPr lang="en-CA" dirty="0" err="1"/>
              <a:t>SymPy</a:t>
            </a:r>
            <a:r>
              <a:rPr lang="en-CA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Write the derivative as                                   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F226C7-13E8-20CE-9610-1932D32D5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33" y="5405484"/>
            <a:ext cx="2690161" cy="29805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B36942-6CA1-8AEF-EB0E-F045AC7DADC5}"/>
              </a:ext>
            </a:extLst>
          </p:cNvPr>
          <p:cNvCxnSpPr/>
          <p:nvPr/>
        </p:nvCxnSpPr>
        <p:spPr>
          <a:xfrm>
            <a:off x="7198115" y="6301360"/>
            <a:ext cx="107205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FFDE2E-3726-3A66-61DC-8F38B3A56019}"/>
              </a:ext>
            </a:extLst>
          </p:cNvPr>
          <p:cNvSpPr txBox="1"/>
          <p:nvPr/>
        </p:nvSpPr>
        <p:spPr>
          <a:xfrm>
            <a:off x="8385783" y="6103424"/>
            <a:ext cx="229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function</a:t>
            </a:r>
          </a:p>
        </p:txBody>
      </p:sp>
    </p:spTree>
    <p:extLst>
      <p:ext uri="{BB962C8B-B14F-4D97-AF65-F5344CB8AC3E}">
        <p14:creationId xmlns:p14="http://schemas.microsoft.com/office/powerpoint/2010/main" val="70072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7A39AE4-D819-7866-CA02-09EAFD96E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27" y="1737988"/>
            <a:ext cx="7553549" cy="2508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E6B76-BEAE-67C3-442B-3C3772C9F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3575"/>
            <a:ext cx="7010400" cy="622354"/>
          </a:xfrm>
        </p:spPr>
        <p:txBody>
          <a:bodyPr>
            <a:normAutofit/>
          </a:bodyPr>
          <a:lstStyle/>
          <a:p>
            <a:r>
              <a:rPr lang="en-US" sz="3200" dirty="0"/>
              <a:t>Python Indentation and basic syntax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58AFB-B2FF-B663-FA5C-DE817D215847}"/>
              </a:ext>
            </a:extLst>
          </p:cNvPr>
          <p:cNvSpPr txBox="1"/>
          <p:nvPr/>
        </p:nvSpPr>
        <p:spPr>
          <a:xfrm>
            <a:off x="714703" y="1166648"/>
            <a:ext cx="1043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uses whitespace and indentation to construct the code structure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B20C34E-E782-6278-2853-D48AE3400B4F}"/>
              </a:ext>
            </a:extLst>
          </p:cNvPr>
          <p:cNvSpPr/>
          <p:nvPr/>
        </p:nvSpPr>
        <p:spPr>
          <a:xfrm>
            <a:off x="3221420" y="2586124"/>
            <a:ext cx="268014" cy="104472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FBC58E-93E2-5E9B-5B1D-8FDC3015CFEC}"/>
              </a:ext>
            </a:extLst>
          </p:cNvPr>
          <p:cNvSpPr txBox="1"/>
          <p:nvPr/>
        </p:nvSpPr>
        <p:spPr>
          <a:xfrm>
            <a:off x="1024759" y="2826960"/>
            <a:ext cx="2575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Whitespace to define the block of coding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3BB25C-EADF-58FC-E120-D968A804892A}"/>
              </a:ext>
            </a:extLst>
          </p:cNvPr>
          <p:cNvSpPr txBox="1"/>
          <p:nvPr/>
        </p:nvSpPr>
        <p:spPr>
          <a:xfrm>
            <a:off x="714703" y="4394939"/>
            <a:ext cx="313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readable and uniform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E1765-349F-EBF0-5D9A-49B065BF760D}"/>
              </a:ext>
            </a:extLst>
          </p:cNvPr>
          <p:cNvSpPr txBox="1"/>
          <p:nvPr/>
        </p:nvSpPr>
        <p:spPr>
          <a:xfrm>
            <a:off x="714703" y="5209611"/>
            <a:ext cx="810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is case sensitive, so it encourages precision and clarity while coding.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92F4BD-7BBA-CE27-FC98-CA3A02E7A948}"/>
              </a:ext>
            </a:extLst>
          </p:cNvPr>
          <p:cNvCxnSpPr/>
          <p:nvPr/>
        </p:nvCxnSpPr>
        <p:spPr>
          <a:xfrm flipH="1">
            <a:off x="9249103" y="1166648"/>
            <a:ext cx="504497" cy="840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1C9DBC-E026-6396-0A62-0241EC1564D3}"/>
              </a:ext>
            </a:extLst>
          </p:cNvPr>
          <p:cNvSpPr txBox="1"/>
          <p:nvPr/>
        </p:nvSpPr>
        <p:spPr>
          <a:xfrm>
            <a:off x="8818179" y="546538"/>
            <a:ext cx="200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comment that is not executed</a:t>
            </a:r>
          </a:p>
        </p:txBody>
      </p:sp>
    </p:spTree>
    <p:extLst>
      <p:ext uri="{BB962C8B-B14F-4D97-AF65-F5344CB8AC3E}">
        <p14:creationId xmlns:p14="http://schemas.microsoft.com/office/powerpoint/2010/main" val="278327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A2A7AC-13DC-1BD0-1B41-1D1FDA143B8F}"/>
              </a:ext>
            </a:extLst>
          </p:cNvPr>
          <p:cNvSpPr txBox="1">
            <a:spLocks/>
          </p:cNvSpPr>
          <p:nvPr/>
        </p:nvSpPr>
        <p:spPr>
          <a:xfrm>
            <a:off x="231227" y="239492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Basic operations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6D9BB-F051-9263-CC84-A0F7BC1EA638}"/>
              </a:ext>
            </a:extLst>
          </p:cNvPr>
          <p:cNvSpPr txBox="1"/>
          <p:nvPr/>
        </p:nvSpPr>
        <p:spPr>
          <a:xfrm>
            <a:off x="714703" y="1166648"/>
            <a:ext cx="1043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compute basic operations directly.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42B4-6D23-CE01-8EEA-6F2267CF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145" y="1535980"/>
            <a:ext cx="1241972" cy="94559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F45035-2F06-4012-FB96-067690EA6288}"/>
              </a:ext>
            </a:extLst>
          </p:cNvPr>
          <p:cNvCxnSpPr/>
          <p:nvPr/>
        </p:nvCxnSpPr>
        <p:spPr>
          <a:xfrm>
            <a:off x="3352800" y="1765738"/>
            <a:ext cx="1112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E4D219-E56A-25CF-76F1-7093054C2DFE}"/>
              </a:ext>
            </a:extLst>
          </p:cNvPr>
          <p:cNvCxnSpPr/>
          <p:nvPr/>
        </p:nvCxnSpPr>
        <p:spPr>
          <a:xfrm>
            <a:off x="3352800" y="2296511"/>
            <a:ext cx="1112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9CD66F-5A55-02B8-8F5F-97E55784913C}"/>
              </a:ext>
            </a:extLst>
          </p:cNvPr>
          <p:cNvSpPr txBox="1"/>
          <p:nvPr/>
        </p:nvSpPr>
        <p:spPr>
          <a:xfrm>
            <a:off x="977462" y="1535980"/>
            <a:ext cx="229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on your </a:t>
            </a:r>
            <a:r>
              <a:rPr lang="en-US" sz="1200" dirty="0" err="1"/>
              <a:t>jupyter</a:t>
            </a:r>
            <a:r>
              <a:rPr lang="en-US" sz="1200" dirty="0"/>
              <a:t> notebook (Google </a:t>
            </a:r>
            <a:r>
              <a:rPr lang="en-US" sz="1200" dirty="0" err="1"/>
              <a:t>Colab</a:t>
            </a:r>
            <a:r>
              <a:rPr lang="en-US" sz="12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15F80F-AD3F-D461-22B6-5BC88F8BE0F8}"/>
              </a:ext>
            </a:extLst>
          </p:cNvPr>
          <p:cNvSpPr txBox="1"/>
          <p:nvPr/>
        </p:nvSpPr>
        <p:spPr>
          <a:xfrm>
            <a:off x="1986455" y="2158011"/>
            <a:ext cx="2291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the answer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CF685-A9FF-316D-FEB7-78287CA55F50}"/>
              </a:ext>
            </a:extLst>
          </p:cNvPr>
          <p:cNvSpPr txBox="1"/>
          <p:nvPr/>
        </p:nvSpPr>
        <p:spPr>
          <a:xfrm>
            <a:off x="977461" y="2690649"/>
            <a:ext cx="808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But working with multiple variable is useful to assign each variable a name.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C69E7A-70AA-9BD4-28CC-5A1F833AF1AF}"/>
              </a:ext>
            </a:extLst>
          </p:cNvPr>
          <p:cNvSpPr txBox="1"/>
          <p:nvPr/>
        </p:nvSpPr>
        <p:spPr>
          <a:xfrm>
            <a:off x="977460" y="4292471"/>
            <a:ext cx="808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then you can print the variable that you stored the operation.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97BFAE-68C3-E271-3D90-52C726A0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972" y="5063854"/>
            <a:ext cx="1447800" cy="431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BA59C0-FC72-8329-E4E6-A77072593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772" y="3180187"/>
            <a:ext cx="1397000" cy="876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8DDCEB9-CF01-013D-005C-EE71FE7A6058}"/>
              </a:ext>
            </a:extLst>
          </p:cNvPr>
          <p:cNvSpPr txBox="1"/>
          <p:nvPr/>
        </p:nvSpPr>
        <p:spPr>
          <a:xfrm>
            <a:off x="977459" y="5927976"/>
            <a:ext cx="808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print multiple variables, strings, arrays... </a:t>
            </a:r>
          </a:p>
        </p:txBody>
      </p:sp>
    </p:spTree>
    <p:extLst>
      <p:ext uri="{BB962C8B-B14F-4D97-AF65-F5344CB8AC3E}">
        <p14:creationId xmlns:p14="http://schemas.microsoft.com/office/powerpoint/2010/main" val="333120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950251-2E1E-27FB-2C8D-4507387905AE}"/>
              </a:ext>
            </a:extLst>
          </p:cNvPr>
          <p:cNvSpPr txBox="1">
            <a:spLocks/>
          </p:cNvSpPr>
          <p:nvPr/>
        </p:nvSpPr>
        <p:spPr>
          <a:xfrm>
            <a:off x="241738" y="239493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List and operations with 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D056A-ABCE-524C-42B2-2E41B7DA85E1}"/>
              </a:ext>
            </a:extLst>
          </p:cNvPr>
          <p:cNvSpPr txBox="1"/>
          <p:nvPr/>
        </p:nvSpPr>
        <p:spPr>
          <a:xfrm>
            <a:off x="714703" y="1166648"/>
            <a:ext cx="1043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create lists and populate them with numbers and strings.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941CC-C163-6881-C61F-3AF51CC0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436" y="1591159"/>
            <a:ext cx="4330700" cy="73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E7AF18-CA35-9DA7-CCCC-CC44EE0199A4}"/>
              </a:ext>
            </a:extLst>
          </p:cNvPr>
          <p:cNvSpPr txBox="1"/>
          <p:nvPr/>
        </p:nvSpPr>
        <p:spPr>
          <a:xfrm>
            <a:off x="714702" y="2716924"/>
            <a:ext cx="10436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Lists are: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/>
              <a:t>Ordered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/>
              <a:t>Mutable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/>
              <a:t>Denoted by square brackets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C2805-0C64-B52F-9C9F-5882886C0568}"/>
              </a:ext>
            </a:extLst>
          </p:cNvPr>
          <p:cNvSpPr txBox="1"/>
          <p:nvPr/>
        </p:nvSpPr>
        <p:spPr>
          <a:xfrm>
            <a:off x="714703" y="4306418"/>
            <a:ext cx="378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check the length of a list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025227-AF27-961E-753F-E6AE043B0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44" y="5137330"/>
            <a:ext cx="2844800" cy="63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A9B971-8C0C-B94A-BB3D-BE54491B4472}"/>
              </a:ext>
            </a:extLst>
          </p:cNvPr>
          <p:cNvSpPr txBox="1"/>
          <p:nvPr/>
        </p:nvSpPr>
        <p:spPr>
          <a:xfrm>
            <a:off x="5644273" y="4287829"/>
            <a:ext cx="5507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add more variables to your list by using the </a:t>
            </a:r>
            <a:r>
              <a:rPr lang="en-CA" i="1" dirty="0"/>
              <a:t>append</a:t>
            </a:r>
            <a:r>
              <a:rPr lang="en-CA" dirty="0"/>
              <a:t> command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229C61-46F4-3679-ED74-A31414FC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955" y="5137330"/>
            <a:ext cx="2667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3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D9964B3-4406-7CB7-01AA-4B17646F9B24}"/>
              </a:ext>
            </a:extLst>
          </p:cNvPr>
          <p:cNvSpPr/>
          <p:nvPr/>
        </p:nvSpPr>
        <p:spPr>
          <a:xfrm>
            <a:off x="7367749" y="3571487"/>
            <a:ext cx="1639601" cy="3693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1FF795-D9AE-4F99-E3D0-462F9C9EF3C7}"/>
              </a:ext>
            </a:extLst>
          </p:cNvPr>
          <p:cNvSpPr/>
          <p:nvPr/>
        </p:nvSpPr>
        <p:spPr>
          <a:xfrm>
            <a:off x="1707928" y="5583971"/>
            <a:ext cx="1576552" cy="4261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7B0F9-6E2F-DF07-1C9D-F0BD727DF50C}"/>
              </a:ext>
            </a:extLst>
          </p:cNvPr>
          <p:cNvSpPr txBox="1"/>
          <p:nvPr/>
        </p:nvSpPr>
        <p:spPr>
          <a:xfrm>
            <a:off x="588579" y="393403"/>
            <a:ext cx="1043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Given a list </a:t>
            </a:r>
            <a:r>
              <a:rPr lang="en-CA" i="1" dirty="0"/>
              <a:t>L = [1,2,3,4,5,6,7,8,9]  </a:t>
            </a:r>
            <a:r>
              <a:rPr lang="en-CA" dirty="0"/>
              <a:t>. We can access a specific position of the list using slicing. </a:t>
            </a:r>
            <a:endParaRPr lang="en-CA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FE65C-FFA0-B866-14D6-9FEF214AD1BE}"/>
              </a:ext>
            </a:extLst>
          </p:cNvPr>
          <p:cNvSpPr txBox="1"/>
          <p:nvPr/>
        </p:nvSpPr>
        <p:spPr>
          <a:xfrm>
            <a:off x="588578" y="1039789"/>
            <a:ext cx="10436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The whole list:  </a:t>
            </a:r>
            <a:r>
              <a:rPr lang="en-CA" i="1" dirty="0"/>
              <a:t>L[:]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Everything after (and including) index position </a:t>
            </a:r>
            <a:r>
              <a:rPr lang="en-CA" dirty="0" err="1"/>
              <a:t>i</a:t>
            </a:r>
            <a:r>
              <a:rPr lang="en-CA" dirty="0"/>
              <a:t> : </a:t>
            </a:r>
            <a:r>
              <a:rPr lang="en-CA" i="1" dirty="0"/>
              <a:t>L[</a:t>
            </a:r>
            <a:r>
              <a:rPr lang="en-CA" i="1" dirty="0" err="1"/>
              <a:t>i</a:t>
            </a:r>
            <a:r>
              <a:rPr lang="en-CA" i="1" dirty="0"/>
              <a:t>:]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Everything before index position </a:t>
            </a:r>
            <a:r>
              <a:rPr lang="en-CA" dirty="0" err="1"/>
              <a:t>i</a:t>
            </a:r>
            <a:r>
              <a:rPr lang="en-CA" dirty="0"/>
              <a:t>: </a:t>
            </a:r>
            <a:r>
              <a:rPr lang="en-CA" i="1" dirty="0"/>
              <a:t>L[:</a:t>
            </a:r>
            <a:r>
              <a:rPr lang="en-CA" i="1" dirty="0" err="1"/>
              <a:t>i</a:t>
            </a:r>
            <a:r>
              <a:rPr lang="en-CA" i="1" dirty="0"/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Everything before the position j steps from the end: </a:t>
            </a:r>
            <a:r>
              <a:rPr lang="en-CA" i="1" dirty="0"/>
              <a:t>L[:-j]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Everything after (and including) the position j steps from the end: </a:t>
            </a:r>
            <a:r>
              <a:rPr lang="en-CA" i="1" dirty="0"/>
              <a:t>L[-j:]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C838F-B9AD-9902-9C9B-A3F5121E5AF4}"/>
              </a:ext>
            </a:extLst>
          </p:cNvPr>
          <p:cNvSpPr txBox="1"/>
          <p:nvPr/>
        </p:nvSpPr>
        <p:spPr>
          <a:xfrm>
            <a:off x="2653862" y="4468479"/>
            <a:ext cx="5891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i="1" dirty="0"/>
              <a:t>L = [1,2,3,4,5,6,7,8,9]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67D51-2A1F-2D25-2121-3DDA04DC856B}"/>
              </a:ext>
            </a:extLst>
          </p:cNvPr>
          <p:cNvSpPr txBox="1"/>
          <p:nvPr/>
        </p:nvSpPr>
        <p:spPr>
          <a:xfrm>
            <a:off x="588578" y="3265355"/>
            <a:ext cx="1043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FF2DFA-7982-E1ED-94EB-CD24DA1CBBFE}"/>
              </a:ext>
            </a:extLst>
          </p:cNvPr>
          <p:cNvCxnSpPr/>
          <p:nvPr/>
        </p:nvCxnSpPr>
        <p:spPr>
          <a:xfrm>
            <a:off x="3731170" y="5071262"/>
            <a:ext cx="0" cy="436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478543-3F2D-D127-867F-B8304645CC55}"/>
              </a:ext>
            </a:extLst>
          </p:cNvPr>
          <p:cNvSpPr txBox="1"/>
          <p:nvPr/>
        </p:nvSpPr>
        <p:spPr>
          <a:xfrm>
            <a:off x="3363311" y="5460860"/>
            <a:ext cx="735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Index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D086C8-935F-D860-2F0A-1CC294AD0F0B}"/>
              </a:ext>
            </a:extLst>
          </p:cNvPr>
          <p:cNvSpPr txBox="1"/>
          <p:nvPr/>
        </p:nvSpPr>
        <p:spPr>
          <a:xfrm>
            <a:off x="3810001" y="5745355"/>
            <a:ext cx="735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Index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3C741D-A6B6-B59D-E913-864EA42A02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177860" y="5071262"/>
            <a:ext cx="0" cy="674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F839C8-B883-5AED-2373-216090F32B2F}"/>
              </a:ext>
            </a:extLst>
          </p:cNvPr>
          <p:cNvSpPr txBox="1"/>
          <p:nvPr/>
        </p:nvSpPr>
        <p:spPr>
          <a:xfrm>
            <a:off x="1707928" y="5583971"/>
            <a:ext cx="157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Index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276603-438D-6AF2-D4A2-E75BE8903106}"/>
              </a:ext>
            </a:extLst>
          </p:cNvPr>
          <p:cNvCxnSpPr/>
          <p:nvPr/>
        </p:nvCxnSpPr>
        <p:spPr>
          <a:xfrm>
            <a:off x="7047184" y="4162117"/>
            <a:ext cx="0" cy="436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58618F7-BD8A-31DC-ECFB-4B9B2D56B58E}"/>
              </a:ext>
            </a:extLst>
          </p:cNvPr>
          <p:cNvSpPr txBox="1"/>
          <p:nvPr/>
        </p:nvSpPr>
        <p:spPr>
          <a:xfrm>
            <a:off x="6679325" y="3877622"/>
            <a:ext cx="88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Index -1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1A5E8F-5582-40D0-535F-2A375BE0F9C0}"/>
              </a:ext>
            </a:extLst>
          </p:cNvPr>
          <p:cNvCxnSpPr>
            <a:cxnSpLocks/>
          </p:cNvCxnSpPr>
          <p:nvPr/>
        </p:nvCxnSpPr>
        <p:spPr>
          <a:xfrm>
            <a:off x="6600494" y="3762703"/>
            <a:ext cx="0" cy="835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D51B2DE-1702-1FC4-8CBA-ADEC8DF84CD6}"/>
              </a:ext>
            </a:extLst>
          </p:cNvPr>
          <p:cNvSpPr txBox="1"/>
          <p:nvPr/>
        </p:nvSpPr>
        <p:spPr>
          <a:xfrm>
            <a:off x="6159062" y="3427597"/>
            <a:ext cx="88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Index -2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A28145-D668-AC6D-8DBD-27FB35FAD193}"/>
              </a:ext>
            </a:extLst>
          </p:cNvPr>
          <p:cNvSpPr txBox="1"/>
          <p:nvPr/>
        </p:nvSpPr>
        <p:spPr>
          <a:xfrm>
            <a:off x="7367749" y="3571489"/>
            <a:ext cx="179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Index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8EB651-D5EC-EEDE-58D9-1E6615ECFF30}"/>
              </a:ext>
            </a:extLst>
          </p:cNvPr>
          <p:cNvSpPr/>
          <p:nvPr/>
        </p:nvSpPr>
        <p:spPr>
          <a:xfrm>
            <a:off x="8313683" y="945932"/>
            <a:ext cx="2711667" cy="14773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49CB82-390B-7C64-0923-3CBE952FA005}"/>
              </a:ext>
            </a:extLst>
          </p:cNvPr>
          <p:cNvSpPr txBox="1"/>
          <p:nvPr/>
        </p:nvSpPr>
        <p:spPr>
          <a:xfrm>
            <a:off x="8429296" y="945931"/>
            <a:ext cx="2480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L[0] = [1]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L[2:] = [3,4,5,6,7,8,9]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L[:4] = [1,2,3,4]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L[-2:] = [8,9]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L[:-6] = [1,2,3]</a:t>
            </a:r>
          </a:p>
        </p:txBody>
      </p:sp>
    </p:spTree>
    <p:extLst>
      <p:ext uri="{BB962C8B-B14F-4D97-AF65-F5344CB8AC3E}">
        <p14:creationId xmlns:p14="http://schemas.microsoft.com/office/powerpoint/2010/main" val="286826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9E4DA5-38CC-9B9A-3F09-B98CBCB3B6B9}"/>
              </a:ext>
            </a:extLst>
          </p:cNvPr>
          <p:cNvSpPr txBox="1">
            <a:spLocks/>
          </p:cNvSpPr>
          <p:nvPr/>
        </p:nvSpPr>
        <p:spPr>
          <a:xfrm>
            <a:off x="557049" y="250003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A9C36-996D-47F4-4C8B-41D1ABCDD711}"/>
              </a:ext>
            </a:extLst>
          </p:cNvPr>
          <p:cNvSpPr txBox="1"/>
          <p:nvPr/>
        </p:nvSpPr>
        <p:spPr>
          <a:xfrm>
            <a:off x="557048" y="974862"/>
            <a:ext cx="9858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function in Python works the same as a function in math: you define an input and an output.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4E68A0-EFD7-F114-17A6-944731B12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878" y="1446699"/>
            <a:ext cx="2720454" cy="749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7F3F1A-A98E-F195-C505-B2931CD6FF2F}"/>
              </a:ext>
            </a:extLst>
          </p:cNvPr>
          <p:cNvSpPr txBox="1"/>
          <p:nvPr/>
        </p:nvSpPr>
        <p:spPr>
          <a:xfrm>
            <a:off x="1167332" y="2448175"/>
            <a:ext cx="7240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Functions in Python are defined by the def keyword.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And you put the list of outputs inside a parenthesis followed by  : 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E0B717-D0BE-6256-0632-CAC6D044A4BE}"/>
              </a:ext>
            </a:extLst>
          </p:cNvPr>
          <p:cNvCxnSpPr/>
          <p:nvPr/>
        </p:nvCxnSpPr>
        <p:spPr>
          <a:xfrm flipH="1">
            <a:off x="3878317" y="1912883"/>
            <a:ext cx="11561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2057B5-99C3-0875-F6B4-14F9BC7F64E9}"/>
              </a:ext>
            </a:extLst>
          </p:cNvPr>
          <p:cNvSpPr txBox="1"/>
          <p:nvPr/>
        </p:nvSpPr>
        <p:spPr>
          <a:xfrm>
            <a:off x="2970376" y="1728217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2D23AD0-81DC-F0E7-F2DC-4B0C8E64AECF}"/>
              </a:ext>
            </a:extLst>
          </p:cNvPr>
          <p:cNvSpPr/>
          <p:nvPr/>
        </p:nvSpPr>
        <p:spPr>
          <a:xfrm>
            <a:off x="3878318" y="1629103"/>
            <a:ext cx="3913902" cy="2291238"/>
          </a:xfrm>
          <a:prstGeom prst="arc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82D37-D625-98FA-CD12-8AB2E73DDD7E}"/>
              </a:ext>
            </a:extLst>
          </p:cNvPr>
          <p:cNvSpPr txBox="1"/>
          <p:nvPr/>
        </p:nvSpPr>
        <p:spPr>
          <a:xfrm>
            <a:off x="605547" y="3597193"/>
            <a:ext cx="9810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defines the function                                        and to evaluate the function in each input you do,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42D147-B343-D106-A735-19C510CF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392" y="3597193"/>
            <a:ext cx="1681655" cy="3231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314F07-B475-D31F-FB94-819107944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337" y="4663746"/>
            <a:ext cx="1256077" cy="101184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372E17-2B3C-64F7-464B-853F9869E57F}"/>
              </a:ext>
            </a:extLst>
          </p:cNvPr>
          <p:cNvCxnSpPr>
            <a:cxnSpLocks/>
          </p:cNvCxnSpPr>
          <p:nvPr/>
        </p:nvCxnSpPr>
        <p:spPr>
          <a:xfrm flipH="1">
            <a:off x="1618593" y="5169666"/>
            <a:ext cx="85133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98A32A-DFB1-5AF2-7E17-7EEA0458C37E}"/>
              </a:ext>
            </a:extLst>
          </p:cNvPr>
          <p:cNvSpPr txBox="1"/>
          <p:nvPr/>
        </p:nvSpPr>
        <p:spPr>
          <a:xfrm>
            <a:off x="651550" y="4569501"/>
            <a:ext cx="1124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the function by its name</a:t>
            </a:r>
          </a:p>
        </p:txBody>
      </p:sp>
      <p:sp>
        <p:nvSpPr>
          <p:cNvPr id="25" name="Bent-Up Arrow 24">
            <a:extLst>
              <a:ext uri="{FF2B5EF4-FFF2-40B4-BE49-F238E27FC236}">
                <a16:creationId xmlns:a16="http://schemas.microsoft.com/office/drawing/2014/main" id="{792C2ADD-D5A8-CBE7-0E1D-8DF2522611D0}"/>
              </a:ext>
            </a:extLst>
          </p:cNvPr>
          <p:cNvSpPr/>
          <p:nvPr/>
        </p:nvSpPr>
        <p:spPr>
          <a:xfrm rot="5400000">
            <a:off x="3174124" y="5411229"/>
            <a:ext cx="546535" cy="717201"/>
          </a:xfrm>
          <a:prstGeom prst="bentUpArrow">
            <a:avLst>
              <a:gd name="adj1" fmla="val 25000"/>
              <a:gd name="adj2" fmla="val 24038"/>
              <a:gd name="adj3" fmla="val 2500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34EB64-B3AD-7721-7FD2-A89AAF1D7B06}"/>
              </a:ext>
            </a:extLst>
          </p:cNvPr>
          <p:cNvSpPr txBox="1"/>
          <p:nvPr/>
        </p:nvSpPr>
        <p:spPr>
          <a:xfrm>
            <a:off x="3878317" y="5517582"/>
            <a:ext cx="3689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the input inside the parenthesis. This is the value that you want to evaluate.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216A0F1-4320-DABE-54C5-DDB4FFB95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730" y="4750871"/>
            <a:ext cx="2371091" cy="654094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93CCFC-E0B9-74FE-CD96-A25436CA2F6B}"/>
              </a:ext>
            </a:extLst>
          </p:cNvPr>
          <p:cNvCxnSpPr>
            <a:cxnSpLocks/>
          </p:cNvCxnSpPr>
          <p:nvPr/>
        </p:nvCxnSpPr>
        <p:spPr>
          <a:xfrm flipV="1">
            <a:off x="7978413" y="4431363"/>
            <a:ext cx="1218139" cy="40288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17BE9C-4B8A-D4F0-038E-45B1B8CB0CD5}"/>
              </a:ext>
            </a:extLst>
          </p:cNvPr>
          <p:cNvSpPr txBox="1"/>
          <p:nvPr/>
        </p:nvSpPr>
        <p:spPr>
          <a:xfrm>
            <a:off x="9163960" y="4246697"/>
            <a:ext cx="227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the output</a:t>
            </a:r>
          </a:p>
        </p:txBody>
      </p:sp>
    </p:spTree>
    <p:extLst>
      <p:ext uri="{BB962C8B-B14F-4D97-AF65-F5344CB8AC3E}">
        <p14:creationId xmlns:p14="http://schemas.microsoft.com/office/powerpoint/2010/main" val="421766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1C2C13-4FC1-A717-A9A1-3581FF8EA276}"/>
              </a:ext>
            </a:extLst>
          </p:cNvPr>
          <p:cNvSpPr txBox="1">
            <a:spLocks/>
          </p:cNvSpPr>
          <p:nvPr/>
        </p:nvSpPr>
        <p:spPr>
          <a:xfrm>
            <a:off x="557049" y="250003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Conditional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98EC2-1DB5-3355-F67A-49749F2B2508}"/>
              </a:ext>
            </a:extLst>
          </p:cNvPr>
          <p:cNvSpPr txBox="1"/>
          <p:nvPr/>
        </p:nvSpPr>
        <p:spPr>
          <a:xfrm>
            <a:off x="557049" y="995883"/>
            <a:ext cx="1085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are instances where we want to only execute a particular block of code if a certain condition is true.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A4C7D-AC1E-660F-1E52-CA3DAC6CD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753" y="1488741"/>
            <a:ext cx="4724400" cy="76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CDD51B-0F48-E0F1-501F-F738D1D1E377}"/>
              </a:ext>
            </a:extLst>
          </p:cNvPr>
          <p:cNvSpPr txBox="1"/>
          <p:nvPr/>
        </p:nvSpPr>
        <p:spPr>
          <a:xfrm>
            <a:off x="557049" y="25936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For multiple conditions, the syntax is,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2C420F-BE41-FF8C-EF55-57B0E024C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766" y="3120816"/>
            <a:ext cx="7772400" cy="14481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2F5D20-30A9-8E29-7FCA-F2DD9987D3FD}"/>
              </a:ext>
            </a:extLst>
          </p:cNvPr>
          <p:cNvSpPr txBox="1"/>
          <p:nvPr/>
        </p:nvSpPr>
        <p:spPr>
          <a:xfrm>
            <a:off x="693683" y="472839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Comparison operations,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Equals x ==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Not Equal x !=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Less Than (strictly) x &lt;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Greater Than (strictly) x &gt;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Less Than or Equal to x &lt;=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Greater Than or Equal to x &gt;= y</a:t>
            </a:r>
          </a:p>
        </p:txBody>
      </p:sp>
    </p:spTree>
    <p:extLst>
      <p:ext uri="{BB962C8B-B14F-4D97-AF65-F5344CB8AC3E}">
        <p14:creationId xmlns:p14="http://schemas.microsoft.com/office/powerpoint/2010/main" val="86285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C4679A-7609-2746-E3D3-F196D9DF04CC}"/>
              </a:ext>
            </a:extLst>
          </p:cNvPr>
          <p:cNvSpPr txBox="1">
            <a:spLocks/>
          </p:cNvSpPr>
          <p:nvPr/>
        </p:nvSpPr>
        <p:spPr>
          <a:xfrm>
            <a:off x="557049" y="250003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CED8A-B382-564E-B008-CC68BE34559A}"/>
              </a:ext>
            </a:extLst>
          </p:cNvPr>
          <p:cNvSpPr txBox="1"/>
          <p:nvPr/>
        </p:nvSpPr>
        <p:spPr>
          <a:xfrm>
            <a:off x="840827" y="992152"/>
            <a:ext cx="10468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programming, there are times when you need to repeatedly perform a specific operation/action while updating certain parameters. In these situations, we use loops,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37207-ED76-7C22-0AE0-4584D8B9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81" y="1763928"/>
            <a:ext cx="4281045" cy="74996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ACA1AE0-D3C5-AE0B-533B-A3802378ABF2}"/>
              </a:ext>
            </a:extLst>
          </p:cNvPr>
          <p:cNvSpPr txBox="1">
            <a:spLocks/>
          </p:cNvSpPr>
          <p:nvPr/>
        </p:nvSpPr>
        <p:spPr>
          <a:xfrm>
            <a:off x="557049" y="3839286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Exercise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42150-3D26-6C63-87A8-E3B41FD31D65}"/>
              </a:ext>
            </a:extLst>
          </p:cNvPr>
          <p:cNvSpPr txBox="1"/>
          <p:nvPr/>
        </p:nvSpPr>
        <p:spPr>
          <a:xfrm>
            <a:off x="840826" y="4714695"/>
            <a:ext cx="10468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Test the convergence of the alternating series,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44A14F-615D-F7D6-3D45-E407887B4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990" y="5158384"/>
            <a:ext cx="2463800" cy="1257300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019811EC-9F56-6F95-ED52-958E4BC6DA4D}"/>
              </a:ext>
            </a:extLst>
          </p:cNvPr>
          <p:cNvSpPr/>
          <p:nvPr/>
        </p:nvSpPr>
        <p:spPr>
          <a:xfrm>
            <a:off x="7252138" y="5597848"/>
            <a:ext cx="1692166" cy="3783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C9130-EA60-79AF-FCB5-A16D58927B0D}"/>
              </a:ext>
            </a:extLst>
          </p:cNvPr>
          <p:cNvSpPr txBox="1"/>
          <p:nvPr/>
        </p:nvSpPr>
        <p:spPr>
          <a:xfrm>
            <a:off x="8944304" y="5597848"/>
            <a:ext cx="22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Converges to ln(2) </a:t>
            </a:r>
          </a:p>
        </p:txBody>
      </p:sp>
    </p:spTree>
    <p:extLst>
      <p:ext uri="{BB962C8B-B14F-4D97-AF65-F5344CB8AC3E}">
        <p14:creationId xmlns:p14="http://schemas.microsoft.com/office/powerpoint/2010/main" val="74074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8E95-DAA9-FB62-F9D7-A220A739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Feedback on Quiz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3005-F2AB-4AD4-3340-574EB2A2A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Pay  attention to the information on the website on how to send the files. You need to follow the template there otherwise your quiz </a:t>
            </a:r>
            <a:r>
              <a:rPr lang="en-CA" b="1" dirty="0"/>
              <a:t>will not </a:t>
            </a:r>
            <a:r>
              <a:rPr lang="en-CA" dirty="0"/>
              <a:t>be accepted.  </a:t>
            </a:r>
          </a:p>
          <a:p>
            <a:r>
              <a:rPr lang="en-CA" dirty="0"/>
              <a:t>You don’t need to write #return print() (This can lead to errors) </a:t>
            </a:r>
          </a:p>
          <a:p>
            <a:r>
              <a:rPr lang="en-CA" dirty="0"/>
              <a:t>For the next assignments you can delete the #Write your code here. </a:t>
            </a:r>
          </a:p>
          <a:p>
            <a:r>
              <a:rPr lang="en-CA" dirty="0"/>
              <a:t>Do not write the exercise asking for the input of an user: </a:t>
            </a:r>
          </a:p>
          <a:p>
            <a:pPr marL="0" indent="0">
              <a:buNone/>
            </a:pPr>
            <a:r>
              <a:rPr lang="en-CA" dirty="0"/>
              <a:t>Like: </a:t>
            </a:r>
          </a:p>
          <a:p>
            <a:pPr marL="0" indent="0">
              <a:buNone/>
            </a:pPr>
            <a:r>
              <a:rPr lang="en-CA" dirty="0"/>
              <a:t>The code must work on its own.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57FD9-A724-A44B-6CDD-E0714AE7F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4972050"/>
            <a:ext cx="5441244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0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729</Words>
  <Application>Microsoft Macintosh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Basic Python Functions  </vt:lpstr>
      <vt:lpstr>Python Indentation and basic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Feedback on Quiz 1 </vt:lpstr>
      <vt:lpstr>Last Class </vt:lpstr>
      <vt:lpstr>A function can have many variables </vt:lpstr>
      <vt:lpstr>Derivatives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 Functions  </dc:title>
  <dc:creator>Alexandre de Camargo</dc:creator>
  <cp:lastModifiedBy>Alexandre de Camargo</cp:lastModifiedBy>
  <cp:revision>14</cp:revision>
  <dcterms:created xsi:type="dcterms:W3CDTF">2024-08-28T16:33:24Z</dcterms:created>
  <dcterms:modified xsi:type="dcterms:W3CDTF">2025-09-16T15:15:32Z</dcterms:modified>
</cp:coreProperties>
</file>