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D2A5F-3EC8-FBDB-346B-DC1F6DFC7232}" v="51" dt="2025-09-16T14:12:00.664"/>
    <p1510:client id="{F5602D85-924B-0B45-BB0F-0CD6E112E76F}" v="25" dt="2025-09-16T14:52:40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1"/>
    <p:restoredTop sz="94694"/>
  </p:normalViewPr>
  <p:slideViewPr>
    <p:cSldViewPr snapToGrid="0">
      <p:cViewPr varScale="1">
        <p:scale>
          <a:sx n="121" d="100"/>
          <a:sy n="121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E6B0-1711-1F58-0E9E-43147BC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287E-364E-D9D2-B5C3-4390F6E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88ED-AA7D-4FC1-959A-06192CE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342-383C-30B4-9BB0-11ED79C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873-4585-59BF-AEAF-137B866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A59-284C-EA1D-E276-5398495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A413-8467-8A66-F4AD-3DF1942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8C0-874F-E8B5-0797-1E806CD5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86F2-B2E8-49E6-52DD-1EE7AE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1B71-6A86-AE3F-5FED-1D844D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993DD-913E-BDE7-6076-FB8A6317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AE3E-77D1-3240-A1EB-DD25CE1C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A06-2B93-EBCB-73D1-D68CBED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32DE-E517-FD74-838B-BE46123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94AC-A9F6-ED70-A7B4-406B43C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E1E5-658D-7FF3-A1D1-DE3453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F30-A2C3-9036-7814-B1534AE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EB07-F1F9-25CD-015E-1311321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62B6-99A2-FF75-3AD4-4728CFBC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83E-C686-57F3-9180-C3D5846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7522-0EBF-A225-1BD1-1407CAB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F26D-716D-A02D-C61B-EE5C85B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8387-9C7F-F6D4-33F5-8E297C7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25D-0484-ED81-5C95-3C166083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7D3F-3F86-E6F1-6418-2DA07AB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F61-F447-AC15-1378-9621FFD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591-9EEC-F780-A220-FB14F1A3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A504-E9A5-EB44-2B2D-3190F2E4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085E-FD4C-7289-5B3E-5F0C2455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A4D2-8B46-AE3B-CFF4-9A7F4B9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16AD-641A-D7B1-A43C-A2ADC1B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3FA-6D6F-F225-B87D-5BB856D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A89-9988-5209-63D0-644B16EA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BD6-DC5E-47F2-9BB5-A944141F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ED65-2325-9616-4BEF-FEEF33121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52A6-05F4-26AC-16B0-B5E04A54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5EED-AA5C-C5FC-F264-037233E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A94A-2214-7DB8-6DD1-45885DD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FE0F8-B7E7-80CE-B6B1-4393F2D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5C-26F0-7782-DC96-A2476E4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0B6E-3C3D-9418-41FC-C172272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1CB7-A089-691C-FCDA-EE92775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DD9-264B-51DD-75D9-4D93D37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0407-C19B-89B8-07F3-E566DCC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6FF9-1B3E-2056-C027-ABB99F82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BF96-59D7-D4BE-6206-A48E509C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F19-6C36-571E-05E4-A001CE1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EAE-DE14-6FAD-6D3F-4D636A0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4E8-F55C-0B80-4E8C-C7EEAB98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B4CC-C113-C1DF-342B-0E73233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FACF-B777-69F4-81AB-A6D0EAA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7D65-1311-014D-B9C9-3C7542F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D9C-3352-A7F5-2ABF-9B5042B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FA51-47C7-FF21-F0F8-6D59784F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3BBD-5B7C-22A7-D507-E6EEDE47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F58-5034-1E75-2C9E-C49BB28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931A-493A-0CAB-A640-EF8EC4A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BD26-5904-809E-6E45-52C2A86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B563-FAC3-8290-2169-48C3EB2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CCEC-ABCB-A2ED-A1CF-291CE5C8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048-75ED-91E5-58A9-8D8048AA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51933-2356-D546-AE2F-A37653A164A2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7D4-786A-F291-AF4E-F802191B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F52-5AF7-D3DF-B9B7-6340F2C4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0E66-93E2-71EE-6D33-583034E5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Integration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12CA-E6C6-9334-8D14-4DD357FB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Tutorial for 3CP3 class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378F-929F-A2EC-0E6A-B88305F4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950"/>
            <a:ext cx="3441700" cy="3441700"/>
          </a:xfrm>
          <a:prstGeom prst="rect">
            <a:avLst/>
          </a:prstGeom>
        </p:spPr>
      </p:pic>
      <p:pic>
        <p:nvPicPr>
          <p:cNvPr id="1026" name="Picture 2" descr="McMaster University Logo">
            <a:extLst>
              <a:ext uri="{FF2B5EF4-FFF2-40B4-BE49-F238E27FC236}">
                <a16:creationId xmlns:a16="http://schemas.microsoft.com/office/drawing/2014/main" id="{A93AE589-F547-5BEB-10D3-194E0085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14" y="4195428"/>
            <a:ext cx="3829386" cy="2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3BCC54-3A16-D8A0-CBF1-7F96438F2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599" y="948644"/>
            <a:ext cx="7086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6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A4CAE-50F5-8473-425E-AA5F4F35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Simpson’s Rule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AE783-A053-8C40-D0BE-3F5455859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286" y="1649451"/>
            <a:ext cx="7772400" cy="470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0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C66F-2812-ADD5-D34E-C9D76A94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Exercise: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864CC-3996-C9E5-4D82-2BE329C9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494" y="1956254"/>
            <a:ext cx="16637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63E83-1B56-E0CD-B348-3E39AA877CB8}"/>
              </a:ext>
            </a:extLst>
          </p:cNvPr>
          <p:cNvSpPr txBox="1"/>
          <p:nvPr/>
        </p:nvSpPr>
        <p:spPr>
          <a:xfrm>
            <a:off x="859970" y="371679"/>
            <a:ext cx="111796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Numerical integration is used to approximate the definite integral of a function when an analytical solution is difficult or impossible to obtain. Given a function ( f(x) ), we want to approximate the integral of ( f(x) ) over the total interval, ([a, b]). The fundamental idea is to: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Discretize the interval [a, b] into a grid of n+1 points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Approximate the area under f(x) in each subinterval using simple shapes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Sum these approximations to estimate the total integral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957E3-191A-E17F-E5F7-AC249F202B95}"/>
              </a:ext>
            </a:extLst>
          </p:cNvPr>
          <p:cNvSpPr txBox="1"/>
          <p:nvPr/>
        </p:nvSpPr>
        <p:spPr>
          <a:xfrm>
            <a:off x="859970" y="328720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Key Concepts: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Interval: [a, b] - the range over which we integrate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Grid Points: x₀, x₁, ..., xₙ where x₀ = a and xₙ = b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Spacing: h = (b - a)/n (distance between grid points)</a:t>
            </a:r>
            <a:br>
              <a:rPr lang="en-CA" dirty="0"/>
            </a:b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Subintervals: [xᵢ, xᵢ₊₁] for </a:t>
            </a:r>
            <a:r>
              <a:rPr lang="en-CA" dirty="0" err="1"/>
              <a:t>i</a:t>
            </a:r>
            <a:r>
              <a:rPr lang="en-CA" dirty="0"/>
              <a:t> = 0, 1, ..., n-1 </a:t>
            </a:r>
          </a:p>
        </p:txBody>
      </p:sp>
    </p:spTree>
    <p:extLst>
      <p:ext uri="{BB962C8B-B14F-4D97-AF65-F5344CB8AC3E}">
        <p14:creationId xmlns:p14="http://schemas.microsoft.com/office/powerpoint/2010/main" val="76084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5CFF-9CFA-0970-9861-B4A745FB0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Midpoint Sum (Riemann Sum)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84476-3197-5BE6-5909-62F2B3AE8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think of the integral as computing an area, we can add up the areas of some rectangles (Riemann sum):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58694-6330-961D-2CF0-034C86E74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448" y="2686538"/>
            <a:ext cx="4563533" cy="349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F792C-37E9-813D-FCB9-CEDA5C515D40}"/>
              </a:ext>
            </a:extLst>
          </p:cNvPr>
          <p:cNvSpPr txBox="1"/>
          <p:nvPr/>
        </p:nvSpPr>
        <p:spPr>
          <a:xfrm>
            <a:off x="3850083" y="6123543"/>
            <a:ext cx="3548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a single rectangle. </a:t>
            </a:r>
          </a:p>
        </p:txBody>
      </p:sp>
    </p:spTree>
    <p:extLst>
      <p:ext uri="{BB962C8B-B14F-4D97-AF65-F5344CB8AC3E}">
        <p14:creationId xmlns:p14="http://schemas.microsoft.com/office/powerpoint/2010/main" val="234525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FFC3F6-7C27-E361-5517-7E262DC2B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27" y="4470827"/>
            <a:ext cx="6947546" cy="1901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DD0E2F-A349-E9C0-71D1-D083A00DD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667493"/>
            <a:ext cx="7772400" cy="321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1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CC561-FAEB-4363-2375-DD85387D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Trapezoid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B3F28-2D9F-0562-B4AD-874BBC635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approximate the area under a curve over a small interval as the area of a trapezoid.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70982-2E23-2D7E-4000-8BB9D17F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72" y="2949986"/>
            <a:ext cx="7772400" cy="33619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6F5269-5C4E-5CB1-5BE8-D53431BC5EA9}"/>
              </a:ext>
            </a:extLst>
          </p:cNvPr>
          <p:cNvSpPr txBox="1"/>
          <p:nvPr/>
        </p:nvSpPr>
        <p:spPr>
          <a:xfrm>
            <a:off x="2906486" y="6477000"/>
            <a:ext cx="1297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Rectangles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2580D-50B7-D550-4729-F727F903B365}"/>
              </a:ext>
            </a:extLst>
          </p:cNvPr>
          <p:cNvSpPr txBox="1"/>
          <p:nvPr/>
        </p:nvSpPr>
        <p:spPr>
          <a:xfrm>
            <a:off x="6923315" y="6473372"/>
            <a:ext cx="1297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Trapezoids</a:t>
            </a:r>
          </a:p>
        </p:txBody>
      </p:sp>
    </p:spTree>
    <p:extLst>
      <p:ext uri="{BB962C8B-B14F-4D97-AF65-F5344CB8AC3E}">
        <p14:creationId xmlns:p14="http://schemas.microsoft.com/office/powerpoint/2010/main" val="398875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848FD3-7EB0-4ABE-24AC-736E96F9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86" y="301584"/>
            <a:ext cx="7772400" cy="31274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ABCF22-2F6C-7149-D753-5E0F4102E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6" y="4000545"/>
            <a:ext cx="7772400" cy="21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887B-B22D-D9C5-3A72-2590B3C1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/>
              <a:t>Simpson's Rule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E0641-F260-3BBB-E622-F54975CF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If we can approximate a short piece of the curve with a parabola with equation </a:t>
            </a:r>
            <a:r>
              <a:rPr lang="en-CA" dirty="0">
                <a:effectLst/>
              </a:rPr>
              <a:t>y=ax^2+bx+c,</a:t>
            </a:r>
            <a:r>
              <a:rPr lang="en-CA" dirty="0"/>
              <a:t> we can easily compute the area under the parabola.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5F0B3-C386-D5A6-82E2-9D1F1E9EA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793" y="2993894"/>
            <a:ext cx="4407807" cy="34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8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E7BB7D-3AEC-5C64-2CE2-0DED83835D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229" y="3821679"/>
            <a:ext cx="9080500" cy="2514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91A35F-9C57-3D58-F6EC-E4C585E0F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207262"/>
            <a:ext cx="7772400" cy="323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4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C21F-CDFF-AD8B-B0E3-8E66C8BC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2800" dirty="0"/>
              <a:t>Approximate the following integral by computing the Trapezoid and Simpson approximations using 4 subintervals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81DD67-9094-0B62-7801-111842B11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243" y="1758887"/>
            <a:ext cx="1447800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58B5BC-F66E-D5A4-96F8-41AB4E59D5BA}"/>
              </a:ext>
            </a:extLst>
          </p:cNvPr>
          <p:cNvSpPr txBox="1"/>
          <p:nvPr/>
        </p:nvSpPr>
        <p:spPr>
          <a:xfrm>
            <a:off x="228599" y="3701144"/>
            <a:ext cx="1079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Start using the trapezoid rule for 4 points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4EC27-964A-64A7-6B00-4AE9C4E68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32504"/>
            <a:ext cx="5538529" cy="40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301</Words>
  <Application>Microsoft Macintosh PowerPoint</Application>
  <PresentationFormat>Widescreen</PresentationFormat>
  <Paragraphs>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Numerical Integration </vt:lpstr>
      <vt:lpstr>PowerPoint Presentation</vt:lpstr>
      <vt:lpstr>Midpoint Sum (Riemann Sum) </vt:lpstr>
      <vt:lpstr>PowerPoint Presentation</vt:lpstr>
      <vt:lpstr>Trapezoid Rule </vt:lpstr>
      <vt:lpstr>PowerPoint Presentation</vt:lpstr>
      <vt:lpstr>Simpson's Rule</vt:lpstr>
      <vt:lpstr>PowerPoint Presentation</vt:lpstr>
      <vt:lpstr>Approximate the following integral by computing the Trapezoid and Simpson approximations using 4 subintervals</vt:lpstr>
      <vt:lpstr>PowerPoint Presentation</vt:lpstr>
      <vt:lpstr>Simpson’s Rule </vt:lpstr>
      <vt:lpstr>Exercise: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Functions  </dc:title>
  <dc:creator>Alexandre de Camargo</dc:creator>
  <cp:lastModifiedBy>Alexandre de Camargo</cp:lastModifiedBy>
  <cp:revision>20</cp:revision>
  <dcterms:created xsi:type="dcterms:W3CDTF">2024-08-28T16:33:24Z</dcterms:created>
  <dcterms:modified xsi:type="dcterms:W3CDTF">2025-10-07T17:02:19Z</dcterms:modified>
</cp:coreProperties>
</file>