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3" r:id="rId2"/>
    <p:sldId id="264" r:id="rId3"/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8E6B0-1711-1F58-0E9E-43147BC548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BF287E-364E-D9D2-B5C3-4390F6EB64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B288ED-AA7D-4FC1-959A-06192CE2E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A98342-383C-30B4-9BB0-11ED79C8E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D8873-4585-59BF-AEAF-137B866D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081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38A59-284C-EA1D-E276-5398495730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17A413-8467-8A66-F4AD-3DF1942DEB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8818C0-874F-E8B5-0797-1E806CD558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F86F2-B2E8-49E6-52DD-1EE7AE3D8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11B71-6A86-AE3F-5FED-1D844D1EA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6465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8993DD-913E-BDE7-6076-FB8A6317A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8BAE3E-77D1-3240-A1EB-DD25CE1C62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C94A06-2B93-EBCB-73D1-D68CBEDE0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4832DE-E517-FD74-838B-BE4612357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D694AC-A9F6-ED70-A7B4-406B43C97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2659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7E1E5-658D-7FF3-A1D1-DE34539D9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4CF30-A2C3-9036-7814-B1534AE4C4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AEB07-F1F9-25CD-015E-1311321C6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362B6-99A2-FF75-3AD4-4728CFBC1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89B83E-C686-57F3-9180-C3D5846EB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499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7522-0EBF-A225-1BD1-1407CAB253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BF26D-716D-A02D-C61B-EE5C85B6E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C18387-9C7F-F6D4-33F5-8E297C74E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F7225D-0484-ED81-5C95-3C166083A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F7D3F-3F86-E6F1-6418-2DA07AB8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1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B7AF61-F447-AC15-1378-9621FFD7C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CF591-9EEC-F780-A220-FB14F1A369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F5A504-E9A5-EB44-2B2D-3190F2E46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A1085E-FD4C-7289-5B3E-5F0C2455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07A4D2-8B46-AE3B-CFF4-9A7F4B92B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9616AD-641A-D7B1-A43C-A2ADC1B78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611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D73FA-6D6F-F225-B87D-5BB856DD69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521A89-9988-5209-63D0-644B16EA4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FF3BD6-DC5E-47F2-9BB5-A944141F9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98ED65-2325-9616-4BEF-FEEF33121D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AA52A6-05F4-26AC-16B0-B5E04A5495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045EED-AA5C-C5FC-F264-037233EC2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37A94A-2214-7DB8-6DD1-45885DDCB1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EFE0F8-B7E7-80CE-B6B1-4393F2D22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61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D715C-26F0-7782-DC96-A2476E42A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F0B6E-3C3D-9418-41FC-C172272C9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11CB7-A089-691C-FCDA-EE92775D9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3CBDD9-264B-51DD-75D9-4D93D37C2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24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F40407-C19B-89B8-07F3-E566DCCB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496FF9-1B3E-2056-C027-ABB99F82D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DABF96-59D7-D4BE-6206-A48E509C2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7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D1F19-6C36-571E-05E4-A001CE18F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EB2EAE-DE14-6FAD-6D3F-4D636A0DA5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67F4E8-F55C-0B80-4E8C-C7EEAB98D5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EB4CC-C113-C1DF-342B-0E7323397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7FACF-B777-69F4-81AB-A6D0EAAE8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1D7D65-1311-014D-B9C9-3C7542F2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67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12D9C-3352-A7F5-2ABF-9B5042BC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FA51-47C7-FF21-F0F8-6D59784F78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FF3BBD-5B7C-22A7-D507-E6EEDE474A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64F58-5034-1E75-2C9E-C49BB2815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C6931A-493A-0CAB-A640-EF8EC4AD7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76BD26-5904-809E-6E45-52C2A86D2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957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23B563-FAC3-8290-2169-48C3EB2A2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74CCEC-ABCB-A2ED-A1CF-291CE5C838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E9048-75ED-91E5-58A9-8D8048AA2F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A51933-2356-D546-AE2F-A37653A164A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F17D4-786A-F291-AF4E-F802191B90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0AF52-5AF7-D3DF-B9B7-6340F2C4A3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A7DAFE-E24C-EA44-9006-55FA456633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363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mailto:decamara@mcmaster.c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10E66-93E2-71EE-6D33-583034E518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Basic Python Functions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712CA-E6C6-9334-8D14-4DD357FB09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First Tutorial for 3CP3 class 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EC378F-929F-A2EC-0E6A-B88305F42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536950"/>
            <a:ext cx="3441700" cy="3441700"/>
          </a:xfrm>
          <a:prstGeom prst="rect">
            <a:avLst/>
          </a:prstGeom>
        </p:spPr>
      </p:pic>
      <p:pic>
        <p:nvPicPr>
          <p:cNvPr id="1026" name="Picture 2" descr="McMaster University Logo">
            <a:extLst>
              <a:ext uri="{FF2B5EF4-FFF2-40B4-BE49-F238E27FC236}">
                <a16:creationId xmlns:a16="http://schemas.microsoft.com/office/drawing/2014/main" id="{A93AE589-F547-5BEB-10D3-194E00854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2614" y="4195428"/>
            <a:ext cx="3829386" cy="2124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2788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EAC13-92F9-CCAC-22A6-D3327042B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Tutorials will be held every Tuesday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888A1-CCD9-063A-3500-71B4BB4C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I strongly suggest that you show up to the tutorials if you have </a:t>
            </a:r>
            <a:r>
              <a:rPr lang="en-CA" u="sng" dirty="0"/>
              <a:t>ANY </a:t>
            </a:r>
            <a:r>
              <a:rPr lang="en-CA" dirty="0"/>
              <a:t>questions. </a:t>
            </a:r>
          </a:p>
          <a:p>
            <a:r>
              <a:rPr lang="en-CA" dirty="0"/>
              <a:t>I can’t read minds ... YET </a:t>
            </a:r>
          </a:p>
          <a:p>
            <a:r>
              <a:rPr lang="en-CA" dirty="0"/>
              <a:t>Suggestions on what topics to present are always welcome </a:t>
            </a:r>
          </a:p>
          <a:p>
            <a:r>
              <a:rPr lang="en-CA" dirty="0"/>
              <a:t>REMEMBER: Tutorials are made for YOU !!! </a:t>
            </a:r>
          </a:p>
          <a:p>
            <a:r>
              <a:rPr lang="en-CA" dirty="0"/>
              <a:t>You can also email me at </a:t>
            </a:r>
            <a:r>
              <a:rPr lang="en-CA" dirty="0">
                <a:hlinkClick r:id="rId2"/>
              </a:rPr>
              <a:t>decamara@mcmaster.ca</a:t>
            </a:r>
            <a:r>
              <a:rPr lang="en-CA" dirty="0"/>
              <a:t> </a:t>
            </a:r>
          </a:p>
          <a:p>
            <a:r>
              <a:rPr lang="en-CA" dirty="0"/>
              <a:t>Questions ? </a:t>
            </a:r>
          </a:p>
        </p:txBody>
      </p:sp>
      <p:pic>
        <p:nvPicPr>
          <p:cNvPr id="7" name="Picture 6" descr="A cartoon of a person in a suit&#10;&#10;Description automatically generated">
            <a:extLst>
              <a:ext uri="{FF2B5EF4-FFF2-40B4-BE49-F238E27FC236}">
                <a16:creationId xmlns:a16="http://schemas.microsoft.com/office/drawing/2014/main" id="{57905B20-4B5D-E7DB-8416-A47A47913C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7443" y="3215138"/>
            <a:ext cx="5512226" cy="3642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396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87A39AE4-D819-7866-CA02-09EAFD96E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7927" y="1737988"/>
            <a:ext cx="7553549" cy="2508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46E6B76-BEAE-67C3-442B-3C3772C9F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3575"/>
            <a:ext cx="7010400" cy="622354"/>
          </a:xfrm>
        </p:spPr>
        <p:txBody>
          <a:bodyPr>
            <a:normAutofit/>
          </a:bodyPr>
          <a:lstStyle/>
          <a:p>
            <a:r>
              <a:rPr lang="en-US" sz="3200" dirty="0"/>
              <a:t>Python Indentation and basic syntax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58AFB-B2FF-B663-FA5C-DE817D215847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uses whitespace and indentation to construct the code structure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3B20C34E-E782-6278-2853-D48AE3400B4F}"/>
              </a:ext>
            </a:extLst>
          </p:cNvPr>
          <p:cNvSpPr/>
          <p:nvPr/>
        </p:nvSpPr>
        <p:spPr>
          <a:xfrm>
            <a:off x="3221420" y="2586124"/>
            <a:ext cx="268014" cy="1044722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9FBC58E-93E2-5E9B-5B1D-8FDC3015CFEC}"/>
              </a:ext>
            </a:extLst>
          </p:cNvPr>
          <p:cNvSpPr txBox="1"/>
          <p:nvPr/>
        </p:nvSpPr>
        <p:spPr>
          <a:xfrm>
            <a:off x="1024759" y="2826960"/>
            <a:ext cx="25750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Whitespace to define the block of coding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3BB25C-EADF-58FC-E120-D968A804892A}"/>
              </a:ext>
            </a:extLst>
          </p:cNvPr>
          <p:cNvSpPr txBox="1"/>
          <p:nvPr/>
        </p:nvSpPr>
        <p:spPr>
          <a:xfrm>
            <a:off x="714703" y="4394939"/>
            <a:ext cx="31373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More readable and uniform 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BE1765-349F-EBF0-5D9A-49B065BF760D}"/>
              </a:ext>
            </a:extLst>
          </p:cNvPr>
          <p:cNvSpPr txBox="1"/>
          <p:nvPr/>
        </p:nvSpPr>
        <p:spPr>
          <a:xfrm>
            <a:off x="714703" y="5209611"/>
            <a:ext cx="8103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Python is case sensitive, so it encourages precision and clarity while coding.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192F4BD-7BBA-CE27-FC98-CA3A02E7A948}"/>
              </a:ext>
            </a:extLst>
          </p:cNvPr>
          <p:cNvCxnSpPr/>
          <p:nvPr/>
        </p:nvCxnSpPr>
        <p:spPr>
          <a:xfrm flipH="1">
            <a:off x="9249103" y="1166648"/>
            <a:ext cx="504497" cy="8408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41C9DBC-E026-6396-0A62-0241EC1564D3}"/>
              </a:ext>
            </a:extLst>
          </p:cNvPr>
          <p:cNvSpPr txBox="1"/>
          <p:nvPr/>
        </p:nvSpPr>
        <p:spPr>
          <a:xfrm>
            <a:off x="8818179" y="546538"/>
            <a:ext cx="20074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comment that is not executed</a:t>
            </a:r>
          </a:p>
        </p:txBody>
      </p:sp>
    </p:spTree>
    <p:extLst>
      <p:ext uri="{BB962C8B-B14F-4D97-AF65-F5344CB8AC3E}">
        <p14:creationId xmlns:p14="http://schemas.microsoft.com/office/powerpoint/2010/main" val="27832757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5A2A7AC-13DC-1BD0-1B41-1D1FDA143B8F}"/>
              </a:ext>
            </a:extLst>
          </p:cNvPr>
          <p:cNvSpPr txBox="1">
            <a:spLocks/>
          </p:cNvSpPr>
          <p:nvPr/>
        </p:nvSpPr>
        <p:spPr>
          <a:xfrm>
            <a:off x="231227" y="239492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Basic operations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AA6D9BB-F051-9263-CC84-A0F7BC1EA638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compute basic operations directly.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DD342B4-6D23-CE01-8EEA-6F2267CFEB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5145" y="1535980"/>
            <a:ext cx="1241972" cy="945592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DF45035-2F06-4012-FB96-067690EA6288}"/>
              </a:ext>
            </a:extLst>
          </p:cNvPr>
          <p:cNvCxnSpPr/>
          <p:nvPr/>
        </p:nvCxnSpPr>
        <p:spPr>
          <a:xfrm>
            <a:off x="3352800" y="1765738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E4D219-E56A-25CF-76F1-7093054C2DFE}"/>
              </a:ext>
            </a:extLst>
          </p:cNvPr>
          <p:cNvCxnSpPr/>
          <p:nvPr/>
        </p:nvCxnSpPr>
        <p:spPr>
          <a:xfrm>
            <a:off x="3352800" y="2296511"/>
            <a:ext cx="11123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D9CD66F-5A55-02B8-8F5F-97E55784913C}"/>
              </a:ext>
            </a:extLst>
          </p:cNvPr>
          <p:cNvSpPr txBox="1"/>
          <p:nvPr/>
        </p:nvSpPr>
        <p:spPr>
          <a:xfrm>
            <a:off x="977462" y="1535980"/>
            <a:ext cx="22912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Type on your </a:t>
            </a:r>
            <a:r>
              <a:rPr lang="en-US" sz="1200" dirty="0" err="1"/>
              <a:t>jupyter</a:t>
            </a:r>
            <a:r>
              <a:rPr lang="en-US" sz="1200" dirty="0"/>
              <a:t> notebook (Google </a:t>
            </a:r>
            <a:r>
              <a:rPr lang="en-US" sz="1200" dirty="0" err="1"/>
              <a:t>Colab</a:t>
            </a:r>
            <a:r>
              <a:rPr lang="en-US" sz="1200" dirty="0"/>
              <a:t>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15F80F-AD3F-D461-22B6-5BC88F8BE0F8}"/>
              </a:ext>
            </a:extLst>
          </p:cNvPr>
          <p:cNvSpPr txBox="1"/>
          <p:nvPr/>
        </p:nvSpPr>
        <p:spPr>
          <a:xfrm>
            <a:off x="1986455" y="2158011"/>
            <a:ext cx="22912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Get the answer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2DCF685-A9FF-316D-FEB7-78287CA55F50}"/>
              </a:ext>
            </a:extLst>
          </p:cNvPr>
          <p:cNvSpPr txBox="1"/>
          <p:nvPr/>
        </p:nvSpPr>
        <p:spPr>
          <a:xfrm>
            <a:off x="977461" y="2690649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But working with multiple variable is useful to assign each variable a name. 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C69E7A-70AA-9BD4-28CC-5A1F833AF1AF}"/>
              </a:ext>
            </a:extLst>
          </p:cNvPr>
          <p:cNvSpPr txBox="1"/>
          <p:nvPr/>
        </p:nvSpPr>
        <p:spPr>
          <a:xfrm>
            <a:off x="977460" y="4292471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And then you can print the variable that you stored the operation.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397BFAE-68C3-E271-3D90-52C726A0B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8972" y="5063854"/>
            <a:ext cx="1447800" cy="43180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93BA59C0-FC72-8329-E4E6-A77072593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59772" y="3180187"/>
            <a:ext cx="1397000" cy="8763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D8DDCEB9-CF01-013D-005C-EE71FE7A6058}"/>
              </a:ext>
            </a:extLst>
          </p:cNvPr>
          <p:cNvSpPr txBox="1"/>
          <p:nvPr/>
        </p:nvSpPr>
        <p:spPr>
          <a:xfrm>
            <a:off x="977459" y="5927976"/>
            <a:ext cx="8082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You can print multiple variables, strings, arrays... </a:t>
            </a:r>
          </a:p>
        </p:txBody>
      </p:sp>
    </p:spTree>
    <p:extLst>
      <p:ext uri="{BB962C8B-B14F-4D97-AF65-F5344CB8AC3E}">
        <p14:creationId xmlns:p14="http://schemas.microsoft.com/office/powerpoint/2010/main" val="3331207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950251-2E1E-27FB-2C8D-4507387905AE}"/>
              </a:ext>
            </a:extLst>
          </p:cNvPr>
          <p:cNvSpPr txBox="1">
            <a:spLocks/>
          </p:cNvSpPr>
          <p:nvPr/>
        </p:nvSpPr>
        <p:spPr>
          <a:xfrm>
            <a:off x="241738" y="23949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List and operations with lists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ED056A-ABCE-524C-42B2-2E41B7DA85E1}"/>
              </a:ext>
            </a:extLst>
          </p:cNvPr>
          <p:cNvSpPr txBox="1"/>
          <p:nvPr/>
        </p:nvSpPr>
        <p:spPr>
          <a:xfrm>
            <a:off x="714703" y="1166648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create lists and populate them with numbers and strings.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5941CC-C163-6881-C61F-3AF51CC0D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436" y="1591159"/>
            <a:ext cx="4330700" cy="7366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E7AF18-CA35-9DA7-CCCC-CC44EE0199A4}"/>
              </a:ext>
            </a:extLst>
          </p:cNvPr>
          <p:cNvSpPr txBox="1"/>
          <p:nvPr/>
        </p:nvSpPr>
        <p:spPr>
          <a:xfrm>
            <a:off x="714702" y="2716924"/>
            <a:ext cx="1043677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Lists are: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Ordered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Mutable 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CA" dirty="0"/>
              <a:t>Denoted by square brackets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7C2805-0C64-B52F-9C9F-5882886C0568}"/>
              </a:ext>
            </a:extLst>
          </p:cNvPr>
          <p:cNvSpPr txBox="1"/>
          <p:nvPr/>
        </p:nvSpPr>
        <p:spPr>
          <a:xfrm>
            <a:off x="714703" y="4306418"/>
            <a:ext cx="3783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check the length of a list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1025227-AF27-961E-753F-E6AE043B05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3144" y="5137330"/>
            <a:ext cx="2844800" cy="635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9A9B971-8C0C-B94A-BB3D-BE54491B4472}"/>
              </a:ext>
            </a:extLst>
          </p:cNvPr>
          <p:cNvSpPr txBox="1"/>
          <p:nvPr/>
        </p:nvSpPr>
        <p:spPr>
          <a:xfrm>
            <a:off x="5644273" y="4287829"/>
            <a:ext cx="55072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You can add more variables to your list by using the </a:t>
            </a:r>
            <a:r>
              <a:rPr lang="en-CA" i="1" dirty="0"/>
              <a:t>append</a:t>
            </a:r>
            <a:r>
              <a:rPr lang="en-CA" dirty="0"/>
              <a:t> command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229C61-46F4-3679-ED74-A31414FC5E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48955" y="5137330"/>
            <a:ext cx="2667000" cy="82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9235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AD9964B3-4406-7CB7-01AA-4B17646F9B24}"/>
              </a:ext>
            </a:extLst>
          </p:cNvPr>
          <p:cNvSpPr/>
          <p:nvPr/>
        </p:nvSpPr>
        <p:spPr>
          <a:xfrm>
            <a:off x="7367749" y="3571487"/>
            <a:ext cx="1639601" cy="369333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71FF795-D9AE-4F99-E3D0-462F9C9EF3C7}"/>
              </a:ext>
            </a:extLst>
          </p:cNvPr>
          <p:cNvSpPr/>
          <p:nvPr/>
        </p:nvSpPr>
        <p:spPr>
          <a:xfrm>
            <a:off x="1707928" y="5583971"/>
            <a:ext cx="1576552" cy="426186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57B0F9-6E2F-DF07-1C9D-F0BD727DF50C}"/>
              </a:ext>
            </a:extLst>
          </p:cNvPr>
          <p:cNvSpPr txBox="1"/>
          <p:nvPr/>
        </p:nvSpPr>
        <p:spPr>
          <a:xfrm>
            <a:off x="588579" y="393403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Given a list </a:t>
            </a:r>
            <a:r>
              <a:rPr lang="en-CA" i="1" dirty="0"/>
              <a:t>L = [1,2,3,4,5,6,7,8,9]  </a:t>
            </a:r>
            <a:r>
              <a:rPr lang="en-CA" dirty="0"/>
              <a:t>. We can access a specific position of the list using slicing. </a:t>
            </a:r>
            <a:endParaRPr lang="en-CA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4FE65C-FFA0-B866-14D6-9FEF214AD1BE}"/>
              </a:ext>
            </a:extLst>
          </p:cNvPr>
          <p:cNvSpPr txBox="1"/>
          <p:nvPr/>
        </p:nvSpPr>
        <p:spPr>
          <a:xfrm>
            <a:off x="588578" y="1039789"/>
            <a:ext cx="1043677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The whole list:  </a:t>
            </a:r>
            <a:r>
              <a:rPr lang="en-CA" i="1" dirty="0"/>
              <a:t>L[:]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index position </a:t>
            </a:r>
            <a:r>
              <a:rPr lang="en-CA" dirty="0" err="1"/>
              <a:t>i</a:t>
            </a:r>
            <a:r>
              <a:rPr lang="en-CA" dirty="0"/>
              <a:t> : </a:t>
            </a:r>
            <a:r>
              <a:rPr lang="en-CA" i="1" dirty="0"/>
              <a:t>L[</a:t>
            </a:r>
            <a:r>
              <a:rPr lang="en-CA" i="1" dirty="0" err="1"/>
              <a:t>i</a:t>
            </a:r>
            <a:r>
              <a:rPr lang="en-CA" i="1" dirty="0"/>
              <a:t>:]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index position </a:t>
            </a:r>
            <a:r>
              <a:rPr lang="en-CA" dirty="0" err="1"/>
              <a:t>i</a:t>
            </a:r>
            <a:r>
              <a:rPr lang="en-CA" dirty="0"/>
              <a:t>: </a:t>
            </a:r>
            <a:r>
              <a:rPr lang="en-CA" i="1" dirty="0"/>
              <a:t>L[:</a:t>
            </a:r>
            <a:r>
              <a:rPr lang="en-CA" i="1" dirty="0" err="1"/>
              <a:t>i</a:t>
            </a:r>
            <a:r>
              <a:rPr lang="en-CA" i="1" dirty="0"/>
              <a:t>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before the position j steps from the end: </a:t>
            </a:r>
            <a:r>
              <a:rPr lang="en-CA" i="1" dirty="0"/>
              <a:t>L[:-j]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Everything after (and including) the position j steps from the end: </a:t>
            </a:r>
            <a:r>
              <a:rPr lang="en-CA" i="1" dirty="0"/>
              <a:t>L[-j:]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6C838F-B9AD-9902-9C9B-A3F5121E5AF4}"/>
              </a:ext>
            </a:extLst>
          </p:cNvPr>
          <p:cNvSpPr txBox="1"/>
          <p:nvPr/>
        </p:nvSpPr>
        <p:spPr>
          <a:xfrm>
            <a:off x="2653862" y="4468479"/>
            <a:ext cx="58910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4000" i="1" dirty="0"/>
              <a:t>L = [1,2,3,4,5,6,7,8,9]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A67D51-2A1F-2D25-2121-3DDA04DC856B}"/>
              </a:ext>
            </a:extLst>
          </p:cNvPr>
          <p:cNvSpPr txBox="1"/>
          <p:nvPr/>
        </p:nvSpPr>
        <p:spPr>
          <a:xfrm>
            <a:off x="588578" y="3265355"/>
            <a:ext cx="104367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2FF2DFA-7982-E1ED-94EB-CD24DA1CBBFE}"/>
              </a:ext>
            </a:extLst>
          </p:cNvPr>
          <p:cNvCxnSpPr/>
          <p:nvPr/>
        </p:nvCxnSpPr>
        <p:spPr>
          <a:xfrm>
            <a:off x="3731170" y="5071262"/>
            <a:ext cx="0" cy="4361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6478543-3F2D-D127-867F-B8304645CC55}"/>
              </a:ext>
            </a:extLst>
          </p:cNvPr>
          <p:cNvSpPr txBox="1"/>
          <p:nvPr/>
        </p:nvSpPr>
        <p:spPr>
          <a:xfrm>
            <a:off x="3363311" y="5460860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ED086C8-935F-D860-2F0A-1CC294AD0F0B}"/>
              </a:ext>
            </a:extLst>
          </p:cNvPr>
          <p:cNvSpPr txBox="1"/>
          <p:nvPr/>
        </p:nvSpPr>
        <p:spPr>
          <a:xfrm>
            <a:off x="3810001" y="5745355"/>
            <a:ext cx="7357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D3C741D-A6B6-B59D-E913-864EA42A0201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4177860" y="5071262"/>
            <a:ext cx="0" cy="6740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EF839C8-B883-5AED-2373-216090F32B2F}"/>
              </a:ext>
            </a:extLst>
          </p:cNvPr>
          <p:cNvSpPr txBox="1"/>
          <p:nvPr/>
        </p:nvSpPr>
        <p:spPr>
          <a:xfrm>
            <a:off x="1707928" y="5583971"/>
            <a:ext cx="157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Positive Index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1276603-438D-6AF2-D4A2-E75BE8903106}"/>
              </a:ext>
            </a:extLst>
          </p:cNvPr>
          <p:cNvCxnSpPr/>
          <p:nvPr/>
        </p:nvCxnSpPr>
        <p:spPr>
          <a:xfrm>
            <a:off x="7047184" y="4162117"/>
            <a:ext cx="0" cy="43615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58618F7-BD8A-31DC-ECFB-4B9B2D56B58E}"/>
              </a:ext>
            </a:extLst>
          </p:cNvPr>
          <p:cNvSpPr txBox="1"/>
          <p:nvPr/>
        </p:nvSpPr>
        <p:spPr>
          <a:xfrm>
            <a:off x="6679325" y="3877622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1A5E8F-5582-40D0-535F-2A375BE0F9C0}"/>
              </a:ext>
            </a:extLst>
          </p:cNvPr>
          <p:cNvCxnSpPr>
            <a:cxnSpLocks/>
          </p:cNvCxnSpPr>
          <p:nvPr/>
        </p:nvCxnSpPr>
        <p:spPr>
          <a:xfrm>
            <a:off x="6600494" y="3762703"/>
            <a:ext cx="0" cy="835573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D51B2DE-1702-1FC4-8CBA-ADEC8DF84CD6}"/>
              </a:ext>
            </a:extLst>
          </p:cNvPr>
          <p:cNvSpPr txBox="1"/>
          <p:nvPr/>
        </p:nvSpPr>
        <p:spPr>
          <a:xfrm>
            <a:off x="6159062" y="3427597"/>
            <a:ext cx="88812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Index -2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28145-D668-AC6D-8DBD-27FB35FAD193}"/>
              </a:ext>
            </a:extLst>
          </p:cNvPr>
          <p:cNvSpPr txBox="1"/>
          <p:nvPr/>
        </p:nvSpPr>
        <p:spPr>
          <a:xfrm>
            <a:off x="7367749" y="3571489"/>
            <a:ext cx="1797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Negative Index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F8EB651-D5EC-EEDE-58D9-1E6615ECFF30}"/>
              </a:ext>
            </a:extLst>
          </p:cNvPr>
          <p:cNvSpPr/>
          <p:nvPr/>
        </p:nvSpPr>
        <p:spPr>
          <a:xfrm>
            <a:off x="8313683" y="945932"/>
            <a:ext cx="2711667" cy="147732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B49CB82-390B-7C64-0923-3CBE952FA005}"/>
              </a:ext>
            </a:extLst>
          </p:cNvPr>
          <p:cNvSpPr txBox="1"/>
          <p:nvPr/>
        </p:nvSpPr>
        <p:spPr>
          <a:xfrm>
            <a:off x="8429296" y="945931"/>
            <a:ext cx="248043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L[0] = [1]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L[2:] = [3,4,5,6,7,8,9]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L[:4] = [1,2,3,4]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L[-2:] = [8,9]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i="1" dirty="0"/>
              <a:t>L[:-6] = [1,2,3]</a:t>
            </a:r>
          </a:p>
        </p:txBody>
      </p:sp>
    </p:spTree>
    <p:extLst>
      <p:ext uri="{BB962C8B-B14F-4D97-AF65-F5344CB8AC3E}">
        <p14:creationId xmlns:p14="http://schemas.microsoft.com/office/powerpoint/2010/main" val="28682626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89E4DA5-38CC-9B9A-3F09-B98CBCB3B6B9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Functions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A9C36-996D-47F4-4C8B-41D1ABCDD711}"/>
              </a:ext>
            </a:extLst>
          </p:cNvPr>
          <p:cNvSpPr txBox="1"/>
          <p:nvPr/>
        </p:nvSpPr>
        <p:spPr>
          <a:xfrm>
            <a:off x="557048" y="974862"/>
            <a:ext cx="9858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 function in Python works the same as a function in math: you define an input and an output.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4E68A0-EFD7-F114-17A6-944731B12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2878" y="1446699"/>
            <a:ext cx="2720454" cy="74996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77F3F1A-A98E-F195-C505-B2931CD6FF2F}"/>
              </a:ext>
            </a:extLst>
          </p:cNvPr>
          <p:cNvSpPr txBox="1"/>
          <p:nvPr/>
        </p:nvSpPr>
        <p:spPr>
          <a:xfrm>
            <a:off x="1167332" y="2448175"/>
            <a:ext cx="72409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Functions in Python are defined by the def keyword.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And you put the list of outputs inside a parenthesis followed by  : </a:t>
            </a:r>
            <a:endParaRPr lang="en-US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9E0B717-D0BE-6256-0632-CAC6D044A4BE}"/>
              </a:ext>
            </a:extLst>
          </p:cNvPr>
          <p:cNvCxnSpPr/>
          <p:nvPr/>
        </p:nvCxnSpPr>
        <p:spPr>
          <a:xfrm flipH="1">
            <a:off x="3878317" y="1912883"/>
            <a:ext cx="11561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92057B5-99C3-0875-F6B4-14F9BC7F64E9}"/>
              </a:ext>
            </a:extLst>
          </p:cNvPr>
          <p:cNvSpPr txBox="1"/>
          <p:nvPr/>
        </p:nvSpPr>
        <p:spPr>
          <a:xfrm>
            <a:off x="2970376" y="1728217"/>
            <a:ext cx="14294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A2D23AD0-81DC-F0E7-F2DC-4B0C8E64AECF}"/>
              </a:ext>
            </a:extLst>
          </p:cNvPr>
          <p:cNvSpPr/>
          <p:nvPr/>
        </p:nvSpPr>
        <p:spPr>
          <a:xfrm>
            <a:off x="3878318" y="1629103"/>
            <a:ext cx="3913902" cy="2291238"/>
          </a:xfrm>
          <a:prstGeom prst="arc">
            <a:avLst/>
          </a:prstGeom>
          <a:ln w="57150" cap="flat" cmpd="sng" algn="ctr">
            <a:solidFill>
              <a:schemeClr val="accent2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4382D37-D625-98FA-CD12-8AB2E73DDD7E}"/>
              </a:ext>
            </a:extLst>
          </p:cNvPr>
          <p:cNvSpPr txBox="1"/>
          <p:nvPr/>
        </p:nvSpPr>
        <p:spPr>
          <a:xfrm>
            <a:off x="605547" y="3597193"/>
            <a:ext cx="98102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defines the function                                        and to evaluate the function in each input you do,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042D147-B343-D106-A735-19C510CFF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47392" y="3597193"/>
            <a:ext cx="1681655" cy="32316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C314F07-B475-D31F-FB94-8191079446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2337" y="4663746"/>
            <a:ext cx="1256077" cy="1011840"/>
          </a:xfrm>
          <a:prstGeom prst="rect">
            <a:avLst/>
          </a:prstGeom>
        </p:spPr>
      </p:pic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1372E17-2B3C-64F7-464B-853F9869E57F}"/>
              </a:ext>
            </a:extLst>
          </p:cNvPr>
          <p:cNvCxnSpPr>
            <a:cxnSpLocks/>
          </p:cNvCxnSpPr>
          <p:nvPr/>
        </p:nvCxnSpPr>
        <p:spPr>
          <a:xfrm flipH="1">
            <a:off x="1618593" y="5169666"/>
            <a:ext cx="851338" cy="0"/>
          </a:xfrm>
          <a:prstGeom prst="straightConnector1">
            <a:avLst/>
          </a:prstGeom>
          <a:ln w="38100">
            <a:solidFill>
              <a:schemeClr val="accent3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298A32A-DFB1-5AF2-7E17-7EEA0458C37E}"/>
              </a:ext>
            </a:extLst>
          </p:cNvPr>
          <p:cNvSpPr txBox="1"/>
          <p:nvPr/>
        </p:nvSpPr>
        <p:spPr>
          <a:xfrm>
            <a:off x="651550" y="4569501"/>
            <a:ext cx="11246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Call the function by its name</a:t>
            </a:r>
          </a:p>
        </p:txBody>
      </p:sp>
      <p:sp>
        <p:nvSpPr>
          <p:cNvPr id="25" name="Bent-Up Arrow 24">
            <a:extLst>
              <a:ext uri="{FF2B5EF4-FFF2-40B4-BE49-F238E27FC236}">
                <a16:creationId xmlns:a16="http://schemas.microsoft.com/office/drawing/2014/main" id="{792C2ADD-D5A8-CBE7-0E1D-8DF2522611D0}"/>
              </a:ext>
            </a:extLst>
          </p:cNvPr>
          <p:cNvSpPr/>
          <p:nvPr/>
        </p:nvSpPr>
        <p:spPr>
          <a:xfrm rot="5400000">
            <a:off x="3174124" y="5411229"/>
            <a:ext cx="546535" cy="717201"/>
          </a:xfrm>
          <a:prstGeom prst="bentUpArrow">
            <a:avLst>
              <a:gd name="adj1" fmla="val 25000"/>
              <a:gd name="adj2" fmla="val 24038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634EB64-B3AD-7721-7FD2-A89AAF1D7B06}"/>
              </a:ext>
            </a:extLst>
          </p:cNvPr>
          <p:cNvSpPr txBox="1"/>
          <p:nvPr/>
        </p:nvSpPr>
        <p:spPr>
          <a:xfrm>
            <a:off x="3878317" y="5517582"/>
            <a:ext cx="36891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Put the input inside the parenthesis. This is the value that you want to evaluate. 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F216A0F1-4320-DABE-54C5-DDB4FFB95B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2730" y="4750871"/>
            <a:ext cx="2371091" cy="654094"/>
          </a:xfrm>
          <a:prstGeom prst="rect">
            <a:avLst/>
          </a:prstGeom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A93CCFC-E0B9-74FE-CD96-A25436CA2F6B}"/>
              </a:ext>
            </a:extLst>
          </p:cNvPr>
          <p:cNvCxnSpPr>
            <a:cxnSpLocks/>
          </p:cNvCxnSpPr>
          <p:nvPr/>
        </p:nvCxnSpPr>
        <p:spPr>
          <a:xfrm flipV="1">
            <a:off x="7978413" y="4431363"/>
            <a:ext cx="1218139" cy="40288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E17BE9C-4B8A-D4F0-038E-45B1B8CB0CD5}"/>
              </a:ext>
            </a:extLst>
          </p:cNvPr>
          <p:cNvSpPr txBox="1"/>
          <p:nvPr/>
        </p:nvSpPr>
        <p:spPr>
          <a:xfrm>
            <a:off x="9163960" y="4246697"/>
            <a:ext cx="22702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Print the output</a:t>
            </a:r>
          </a:p>
        </p:txBody>
      </p:sp>
    </p:spTree>
    <p:extLst>
      <p:ext uri="{BB962C8B-B14F-4D97-AF65-F5344CB8AC3E}">
        <p14:creationId xmlns:p14="http://schemas.microsoft.com/office/powerpoint/2010/main" val="42176664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D1C2C13-4FC1-A717-A9A1-3581FF8EA276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Conditional Statements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498EC2-1DB5-3355-F67A-49749F2B2508}"/>
              </a:ext>
            </a:extLst>
          </p:cNvPr>
          <p:cNvSpPr txBox="1"/>
          <p:nvPr/>
        </p:nvSpPr>
        <p:spPr>
          <a:xfrm>
            <a:off x="557049" y="995883"/>
            <a:ext cx="108571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There are instances where we want to only execute a particular block of code if a certain condition is true.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CFA4C7D-AC1E-660F-1E52-CA3DAC6CD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753" y="1488741"/>
            <a:ext cx="4724400" cy="76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DCDD51B-0F48-E0F1-501F-F738D1D1E377}"/>
              </a:ext>
            </a:extLst>
          </p:cNvPr>
          <p:cNvSpPr txBox="1"/>
          <p:nvPr/>
        </p:nvSpPr>
        <p:spPr>
          <a:xfrm>
            <a:off x="557049" y="259369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For multiple conditions, the syntax is,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42C420F-BE41-FF8C-EF55-57B0E024C5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766" y="3120816"/>
            <a:ext cx="7772400" cy="14481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32F5D20-30A9-8E29-7FCA-F2DD9987D3FD}"/>
              </a:ext>
            </a:extLst>
          </p:cNvPr>
          <p:cNvSpPr txBox="1"/>
          <p:nvPr/>
        </p:nvSpPr>
        <p:spPr>
          <a:xfrm>
            <a:off x="693683" y="4728390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Comparison operations,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Equals x ==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Not Equal x !=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(strictly) x &lt;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(strictly) x &gt;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Less Than or Equal to x &lt;= 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Greater Than or Equal to x &gt;= y</a:t>
            </a:r>
          </a:p>
        </p:txBody>
      </p:sp>
    </p:spTree>
    <p:extLst>
      <p:ext uri="{BB962C8B-B14F-4D97-AF65-F5344CB8AC3E}">
        <p14:creationId xmlns:p14="http://schemas.microsoft.com/office/powerpoint/2010/main" val="862853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9C4679A-7609-2746-E3D3-F196D9DF04CC}"/>
              </a:ext>
            </a:extLst>
          </p:cNvPr>
          <p:cNvSpPr txBox="1">
            <a:spLocks/>
          </p:cNvSpPr>
          <p:nvPr/>
        </p:nvSpPr>
        <p:spPr>
          <a:xfrm>
            <a:off x="557049" y="250003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Loop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CED8A-B382-564E-B008-CC68BE34559A}"/>
              </a:ext>
            </a:extLst>
          </p:cNvPr>
          <p:cNvSpPr txBox="1"/>
          <p:nvPr/>
        </p:nvSpPr>
        <p:spPr>
          <a:xfrm>
            <a:off x="840827" y="992152"/>
            <a:ext cx="1046830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When programming, there are times when you need to repeatedly perform a specific operation/action while updating certain parameters. In these situations, we use loops,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937207-ED76-7C22-0AE0-4584D8B95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5781" y="1763928"/>
            <a:ext cx="4281045" cy="74996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0ACA1AE0-D3C5-AE0B-533B-A3802378ABF2}"/>
              </a:ext>
            </a:extLst>
          </p:cNvPr>
          <p:cNvSpPr txBox="1">
            <a:spLocks/>
          </p:cNvSpPr>
          <p:nvPr/>
        </p:nvSpPr>
        <p:spPr>
          <a:xfrm>
            <a:off x="557049" y="3839286"/>
            <a:ext cx="7010400" cy="6223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Exercise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542150-3D26-6C63-87A8-E3B41FD31D65}"/>
              </a:ext>
            </a:extLst>
          </p:cNvPr>
          <p:cNvSpPr txBox="1"/>
          <p:nvPr/>
        </p:nvSpPr>
        <p:spPr>
          <a:xfrm>
            <a:off x="840826" y="4714695"/>
            <a:ext cx="10468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Test the convergence of the alternating series, 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044A14F-615D-F7D6-3D45-E407887B4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3990" y="5158384"/>
            <a:ext cx="246380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74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</TotalTime>
  <Words>563</Words>
  <Application>Microsoft Macintosh PowerPoint</Application>
  <PresentationFormat>Widescreen</PresentationFormat>
  <Paragraphs>72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Basic Python Functions  </vt:lpstr>
      <vt:lpstr>Tutorials will be held every Tuesday </vt:lpstr>
      <vt:lpstr>Python Indentation and basic syntax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Python Functions  </dc:title>
  <dc:creator>Alexandre de Camargo</dc:creator>
  <cp:lastModifiedBy>Alexandre de Camargo</cp:lastModifiedBy>
  <cp:revision>2</cp:revision>
  <dcterms:created xsi:type="dcterms:W3CDTF">2024-08-28T16:33:24Z</dcterms:created>
  <dcterms:modified xsi:type="dcterms:W3CDTF">2025-09-09T16:21:11Z</dcterms:modified>
</cp:coreProperties>
</file>