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90" r:id="rId3"/>
    <p:sldId id="301" r:id="rId4"/>
    <p:sldId id="297" r:id="rId5"/>
    <p:sldId id="309" r:id="rId6"/>
    <p:sldId id="310" r:id="rId7"/>
    <p:sldId id="303" r:id="rId8"/>
    <p:sldId id="308" r:id="rId9"/>
    <p:sldId id="307" r:id="rId10"/>
    <p:sldId id="258" r:id="rId11"/>
  </p:sldIdLst>
  <p:sldSz cx="12192000" cy="6858000"/>
  <p:notesSz cx="6797675" cy="98567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33CC"/>
    <a:srgbClr val="003399"/>
    <a:srgbClr val="CC3399"/>
    <a:srgbClr val="0000CC"/>
    <a:srgbClr val="575756"/>
    <a:srgbClr val="FFFFFF"/>
    <a:srgbClr val="333333"/>
    <a:srgbClr val="E6E6E6"/>
    <a:srgbClr val="DF6D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5703" autoAdjust="0"/>
  </p:normalViewPr>
  <p:slideViewPr>
    <p:cSldViewPr>
      <p:cViewPr varScale="1">
        <p:scale>
          <a:sx n="107" d="100"/>
          <a:sy n="107" d="100"/>
        </p:scale>
        <p:origin x="13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22D906-12E9-42EA-8A02-A1A7582BC19D}" type="datetimeFigureOut">
              <a:rPr lang="de-DE" smtClean="0"/>
              <a:t>30.06.2022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" y="739775"/>
            <a:ext cx="6569075" cy="3695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681974"/>
            <a:ext cx="5438140" cy="4435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362238"/>
            <a:ext cx="2945659" cy="492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3BD42-9C78-4E0C-AEAC-2DC2060B56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96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tiff"/><Relationship Id="rId10" Type="http://schemas.openxmlformats.org/officeDocument/2006/relationships/image" Target="../media/image8.emf"/><Relationship Id="rId4" Type="http://schemas.openxmlformats.org/officeDocument/2006/relationships/image" Target="../media/image2.png"/><Relationship Id="rId9" Type="http://schemas.openxmlformats.org/officeDocument/2006/relationships/image" Target="../media/image7.tiff"/><Relationship Id="rId1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663952" y="1133999"/>
            <a:ext cx="6528048" cy="3332800"/>
          </a:xfrm>
        </p:spPr>
        <p:txBody>
          <a:bodyPr anchor="ctr"/>
          <a:lstStyle>
            <a:lvl1pPr>
              <a:defRPr lang="de-DE" sz="2800" kern="1200">
                <a:solidFill>
                  <a:srgbClr val="DF6D07"/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663952" y="4493853"/>
            <a:ext cx="6528048" cy="144000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de-DE" sz="2000" kern="1200" smtClean="0">
                <a:solidFill>
                  <a:srgbClr val="575756"/>
                </a:solidFill>
                <a:latin typeface="Arial" charset="0"/>
                <a:ea typeface="ＭＳ Ｐゴシック" charset="0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/>
              <a:t>Master-Untertitelformat bearbeiten</a:t>
            </a:r>
            <a:endParaRPr lang="en-US" noProof="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938A86B-3E09-4560-BF95-5ACF3C5FEC9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54000"/>
            <a:ext cx="3804035" cy="1080000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1ED4453-6D94-47FE-91F1-82B7443D8BC5}"/>
              </a:ext>
            </a:extLst>
          </p:cNvPr>
          <p:cNvGrpSpPr/>
          <p:nvPr userDrawn="1"/>
        </p:nvGrpSpPr>
        <p:grpSpPr>
          <a:xfrm>
            <a:off x="0" y="3947414"/>
            <a:ext cx="5663952" cy="1929858"/>
            <a:chOff x="0" y="4950000"/>
            <a:chExt cx="5663952" cy="1929858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A63DA0AD-E536-428B-959F-0EF52B3BB110}"/>
                </a:ext>
              </a:extLst>
            </p:cNvPr>
            <p:cNvSpPr/>
            <p:nvPr userDrawn="1"/>
          </p:nvSpPr>
          <p:spPr>
            <a:xfrm>
              <a:off x="0" y="4950000"/>
              <a:ext cx="5663952" cy="540000"/>
            </a:xfrm>
            <a:prstGeom prst="rect">
              <a:avLst/>
            </a:prstGeom>
            <a:solidFill>
              <a:srgbClr val="57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noProof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multi-phase reactions &amp; reactors</a:t>
              </a:r>
            </a:p>
          </p:txBody>
        </p:sp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46AC0206-E656-4BAD-9CEA-7021AF68EF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89999"/>
              <a:ext cx="3145630" cy="1368001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A1B1F893-6F0B-43EB-B4FA-3EBF7B4F2A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82787" y="5490000"/>
              <a:ext cx="2581165" cy="1389858"/>
            </a:xfrm>
            <a:prstGeom prst="rect">
              <a:avLst/>
            </a:prstGeom>
          </p:spPr>
        </p:pic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37F7BF5-7E60-40E7-9FF3-9161852A5F08}"/>
              </a:ext>
            </a:extLst>
          </p:cNvPr>
          <p:cNvGrpSpPr/>
          <p:nvPr userDrawn="1"/>
        </p:nvGrpSpPr>
        <p:grpSpPr>
          <a:xfrm>
            <a:off x="0" y="-4148"/>
            <a:ext cx="5663952" cy="1929858"/>
            <a:chOff x="0" y="1134000"/>
            <a:chExt cx="5663952" cy="1929858"/>
          </a:xfrm>
        </p:grpSpPr>
        <p:pic>
          <p:nvPicPr>
            <p:cNvPr id="32" name="Grafik 31" descr="Ein Bild, das Essen enthält.&#10;&#10;Automatisch generierte Beschreibung">
              <a:extLst>
                <a:ext uri="{FF2B5EF4-FFF2-40B4-BE49-F238E27FC236}">
                  <a16:creationId xmlns:a16="http://schemas.microsoft.com/office/drawing/2014/main" id="{98C24E7E-85D2-4352-A382-CF78CC2C7D2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3" t="13580" r="21356" b="17998"/>
            <a:stretch/>
          </p:blipFill>
          <p:spPr>
            <a:xfrm>
              <a:off x="1518782" y="1665514"/>
              <a:ext cx="1389857" cy="1389857"/>
            </a:xfrm>
            <a:prstGeom prst="rect">
              <a:avLst/>
            </a:prstGeom>
          </p:spPr>
        </p:pic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0EFD4168-01B7-46E4-A6FE-1409051501AB}"/>
                </a:ext>
              </a:extLst>
            </p:cNvPr>
            <p:cNvSpPr/>
            <p:nvPr userDrawn="1"/>
          </p:nvSpPr>
          <p:spPr>
            <a:xfrm>
              <a:off x="0" y="1134000"/>
              <a:ext cx="5663952" cy="540000"/>
            </a:xfrm>
            <a:prstGeom prst="rect">
              <a:avLst/>
            </a:prstGeom>
            <a:solidFill>
              <a:srgbClr val="57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0" noProof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nanostructured, bi-functional catalysts</a:t>
              </a:r>
            </a:p>
          </p:txBody>
        </p:sp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E84DDBC3-7915-453A-9721-5D7E1362EF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/>
            <a:srcRect l="2291" t="1484" r="2291" b="2744"/>
            <a:stretch/>
          </p:blipFill>
          <p:spPr>
            <a:xfrm>
              <a:off x="1379" y="1674000"/>
              <a:ext cx="1597210" cy="1384249"/>
            </a:xfrm>
            <a:prstGeom prst="rect">
              <a:avLst/>
            </a:prstGeom>
          </p:spPr>
        </p:pic>
        <p:pic>
          <p:nvPicPr>
            <p:cNvPr id="30" name="Grafik 29">
              <a:extLst>
                <a:ext uri="{FF2B5EF4-FFF2-40B4-BE49-F238E27FC236}">
                  <a16:creationId xmlns:a16="http://schemas.microsoft.com/office/drawing/2014/main" id="{CD88957F-9011-4DD3-804F-C8064FC2BFC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/>
            <a:srcRect l="2469" t="2332" r="2469" b="4979"/>
            <a:stretch/>
          </p:blipFill>
          <p:spPr>
            <a:xfrm>
              <a:off x="4081952" y="1679609"/>
              <a:ext cx="1581999" cy="1384249"/>
            </a:xfrm>
            <a:prstGeom prst="rect">
              <a:avLst/>
            </a:prstGeom>
          </p:spPr>
        </p:pic>
        <p:pic>
          <p:nvPicPr>
            <p:cNvPr id="33" name="Grafik 32" descr="Ein Bild, das Schrank enthält.&#10;&#10;Automatisch generierte Beschreibung">
              <a:extLst>
                <a:ext uri="{FF2B5EF4-FFF2-40B4-BE49-F238E27FC236}">
                  <a16:creationId xmlns:a16="http://schemas.microsoft.com/office/drawing/2014/main" id="{40E5B97F-B135-4CBE-B7FD-19C1979790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4401" y="1676618"/>
              <a:ext cx="1257549" cy="1381631"/>
            </a:xfrm>
            <a:prstGeom prst="rect">
              <a:avLst/>
            </a:prstGeom>
          </p:spPr>
        </p:pic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76AD956C-3F8B-4D2F-9EB6-3ACA924B76A7}"/>
              </a:ext>
            </a:extLst>
          </p:cNvPr>
          <p:cNvGrpSpPr/>
          <p:nvPr userDrawn="1"/>
        </p:nvGrpSpPr>
        <p:grpSpPr>
          <a:xfrm>
            <a:off x="-1" y="1988840"/>
            <a:ext cx="5663953" cy="1897071"/>
            <a:chOff x="-1" y="3063858"/>
            <a:chExt cx="5663953" cy="1897071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1613DFCC-B54F-47FA-88AC-803735AE6E53}"/>
                </a:ext>
              </a:extLst>
            </p:cNvPr>
            <p:cNvSpPr/>
            <p:nvPr userDrawn="1"/>
          </p:nvSpPr>
          <p:spPr>
            <a:xfrm>
              <a:off x="0" y="3063858"/>
              <a:ext cx="5663952" cy="540000"/>
            </a:xfrm>
            <a:prstGeom prst="rect">
              <a:avLst/>
            </a:prstGeom>
            <a:solidFill>
              <a:srgbClr val="5757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noProof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dynamic reactor operation</a:t>
              </a:r>
            </a:p>
          </p:txBody>
        </p:sp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FBDDA22F-D654-4537-8713-E4FD596930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4322889" y="3610929"/>
              <a:ext cx="1341062" cy="1332000"/>
            </a:xfrm>
            <a:prstGeom prst="rect">
              <a:avLst/>
            </a:prstGeom>
          </p:spPr>
        </p:pic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AFD360D7-B06A-4A7E-80C4-F91DCCC8077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/>
            <a:srcRect t="9371" b="6808"/>
            <a:stretch/>
          </p:blipFill>
          <p:spPr>
            <a:xfrm>
              <a:off x="1391894" y="3608223"/>
              <a:ext cx="1780388" cy="1319919"/>
            </a:xfrm>
            <a:prstGeom prst="rect">
              <a:avLst/>
            </a:prstGeom>
          </p:spPr>
        </p:pic>
        <p:pic>
          <p:nvPicPr>
            <p:cNvPr id="55" name="Grafik 54">
              <a:extLst>
                <a:ext uri="{FF2B5EF4-FFF2-40B4-BE49-F238E27FC236}">
                  <a16:creationId xmlns:a16="http://schemas.microsoft.com/office/drawing/2014/main" id="{EA539917-AF59-4973-8F95-0FA488F45F2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00" t="10502" r="6668" b="28620"/>
            <a:stretch/>
          </p:blipFill>
          <p:spPr>
            <a:xfrm>
              <a:off x="3323378" y="3592929"/>
              <a:ext cx="896586" cy="1368000"/>
            </a:xfrm>
            <a:prstGeom prst="rect">
              <a:avLst/>
            </a:prstGeom>
          </p:spPr>
        </p:pic>
        <p:pic>
          <p:nvPicPr>
            <p:cNvPr id="56" name="Grafik 55">
              <a:extLst>
                <a:ext uri="{FF2B5EF4-FFF2-40B4-BE49-F238E27FC236}">
                  <a16:creationId xmlns:a16="http://schemas.microsoft.com/office/drawing/2014/main" id="{7B073412-E121-4EB9-A73B-8AC753EB83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3610929"/>
              <a:ext cx="1332000" cy="1332000"/>
            </a:xfrm>
            <a:prstGeom prst="rect">
              <a:avLst/>
            </a:prstGeom>
          </p:spPr>
        </p:pic>
        <p:pic>
          <p:nvPicPr>
            <p:cNvPr id="57" name="Grafik 56">
              <a:extLst>
                <a:ext uri="{FF2B5EF4-FFF2-40B4-BE49-F238E27FC236}">
                  <a16:creationId xmlns:a16="http://schemas.microsoft.com/office/drawing/2014/main" id="{3AB5D57D-DAB7-4ED2-AE96-BC2918DA35F5}"/>
                </a:ext>
              </a:extLst>
            </p:cNvPr>
            <p:cNvPicPr>
              <a:picLocks noChangeAspect="1"/>
            </p:cNvPicPr>
            <p:nvPr userDrawn="1">
              <p:custDataLst>
                <p:tags r:id="rId1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689" y="3660441"/>
              <a:ext cx="2880000" cy="410992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</p:spPr>
        </p:pic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D2DACA63-E712-4A97-948C-A159116D5958}"/>
              </a:ext>
            </a:extLst>
          </p:cNvPr>
          <p:cNvSpPr/>
          <p:nvPr userDrawn="1"/>
        </p:nvSpPr>
        <p:spPr>
          <a:xfrm>
            <a:off x="0" y="5960907"/>
            <a:ext cx="12192001" cy="900000"/>
          </a:xfrm>
          <a:prstGeom prst="rect">
            <a:avLst/>
          </a:prstGeom>
          <a:solidFill>
            <a:srgbClr val="5757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Chemical Reaction Engineering Lab | Institute of Chemical Engineering | Ulm University</a:t>
            </a:r>
          </a:p>
        </p:txBody>
      </p:sp>
    </p:spTree>
    <p:extLst>
      <p:ext uri="{BB962C8B-B14F-4D97-AF65-F5344CB8AC3E}">
        <p14:creationId xmlns:p14="http://schemas.microsoft.com/office/powerpoint/2010/main" val="94042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DF6D07"/>
                </a:solidFill>
              </a:defRPr>
            </a:lvl1pPr>
          </a:lstStyle>
          <a:p>
            <a:r>
              <a:rPr lang="de-DE" noProof="0" dirty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DF6D07"/>
              </a:buClr>
              <a:defRPr/>
            </a:lvl1pPr>
            <a:lvl2pPr>
              <a:buClr>
                <a:srgbClr val="DF6D07"/>
              </a:buClr>
              <a:defRPr/>
            </a:lvl2pPr>
            <a:lvl3pPr>
              <a:buClr>
                <a:srgbClr val="DF6D07"/>
              </a:buClr>
              <a:defRPr/>
            </a:lvl3pPr>
            <a:lvl4pPr>
              <a:buClr>
                <a:srgbClr val="DF6D07"/>
              </a:buClr>
              <a:defRPr/>
            </a:lvl4pPr>
            <a:lvl5pPr>
              <a:buClr>
                <a:srgbClr val="DF6D07"/>
              </a:buClr>
              <a:defRPr/>
            </a:lvl5pPr>
          </a:lstStyle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Line 20"/>
          <p:cNvSpPr>
            <a:spLocks noChangeShapeType="1"/>
          </p:cNvSpPr>
          <p:nvPr userDrawn="1"/>
        </p:nvSpPr>
        <p:spPr bwMode="auto">
          <a:xfrm>
            <a:off x="0" y="182563"/>
            <a:ext cx="11268000" cy="0"/>
          </a:xfrm>
          <a:prstGeom prst="line">
            <a:avLst/>
          </a:prstGeom>
          <a:noFill/>
          <a:ln w="9525">
            <a:solidFill>
              <a:srgbClr val="DF6D0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1800"/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>
            <a:off x="0" y="179389"/>
            <a:ext cx="958851" cy="179387"/>
          </a:xfrm>
          <a:prstGeom prst="rect">
            <a:avLst/>
          </a:prstGeom>
          <a:solidFill>
            <a:srgbClr val="DF6D07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de-DE" sz="1800">
              <a:solidFill>
                <a:srgbClr val="BD4505"/>
              </a:solidFill>
              <a:latin typeface="Times" charset="0"/>
            </a:endParaRPr>
          </a:p>
        </p:txBody>
      </p:sp>
      <p:sp>
        <p:nvSpPr>
          <p:cNvPr id="9" name="Text Box 23"/>
          <p:cNvSpPr txBox="1">
            <a:spLocks noChangeArrowheads="1"/>
          </p:cNvSpPr>
          <p:nvPr userDrawn="1"/>
        </p:nvSpPr>
        <p:spPr bwMode="auto">
          <a:xfrm>
            <a:off x="1195917" y="198438"/>
            <a:ext cx="804968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000" noProof="0" dirty="0">
                <a:solidFill>
                  <a:srgbClr val="DF6D07"/>
                </a:solidFill>
              </a:rPr>
              <a:t>Theresa Kunz | Institute of Chemical Engineering</a:t>
            </a:r>
            <a:endParaRPr lang="en-US" sz="1000" b="1" noProof="0" dirty="0">
              <a:solidFill>
                <a:srgbClr val="DF6D07"/>
              </a:solidFill>
            </a:endParaRPr>
          </a:p>
        </p:txBody>
      </p:sp>
      <p:sp>
        <p:nvSpPr>
          <p:cNvPr id="10" name="Text Box 25"/>
          <p:cNvSpPr txBox="1">
            <a:spLocks noChangeArrowheads="1"/>
          </p:cNvSpPr>
          <p:nvPr userDrawn="1"/>
        </p:nvSpPr>
        <p:spPr bwMode="auto">
          <a:xfrm>
            <a:off x="239184" y="192088"/>
            <a:ext cx="75353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 dirty="0">
                <a:solidFill>
                  <a:schemeClr val="bg1"/>
                </a:solidFill>
              </a:rPr>
              <a:t>Seite </a:t>
            </a:r>
            <a:fld id="{72B15E79-9594-554D-993D-A2428A8EC461}" type="slidenum">
              <a:rPr lang="de-DE" sz="1000">
                <a:solidFill>
                  <a:schemeClr val="bg1"/>
                </a:solidFill>
              </a:rPr>
              <a:pPr>
                <a:spcBef>
                  <a:spcPct val="50000"/>
                </a:spcBef>
              </a:pPr>
              <a:t>‹Nr.›</a:t>
            </a:fld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7B78706-6FB0-41BA-A68C-672E2B168A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00" y="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25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716669"/>
            <a:ext cx="12192000" cy="1440160"/>
          </a:xfrm>
        </p:spPr>
        <p:txBody>
          <a:bodyPr anchor="ctr"/>
          <a:lstStyle>
            <a:lvl1pPr algn="ctr">
              <a:defRPr sz="2800">
                <a:solidFill>
                  <a:srgbClr val="DF6D07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7" name="Line 20"/>
          <p:cNvSpPr>
            <a:spLocks noChangeShapeType="1"/>
          </p:cNvSpPr>
          <p:nvPr userDrawn="1"/>
        </p:nvSpPr>
        <p:spPr bwMode="auto">
          <a:xfrm>
            <a:off x="0" y="182563"/>
            <a:ext cx="11268000" cy="0"/>
          </a:xfrm>
          <a:prstGeom prst="line">
            <a:avLst/>
          </a:prstGeom>
          <a:noFill/>
          <a:ln w="9525">
            <a:solidFill>
              <a:srgbClr val="DF6D0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 sz="1800"/>
          </a:p>
        </p:txBody>
      </p:sp>
      <p:sp>
        <p:nvSpPr>
          <p:cNvPr id="8" name="Rectangle 24"/>
          <p:cNvSpPr>
            <a:spLocks noChangeArrowheads="1"/>
          </p:cNvSpPr>
          <p:nvPr userDrawn="1"/>
        </p:nvSpPr>
        <p:spPr bwMode="auto">
          <a:xfrm>
            <a:off x="0" y="179389"/>
            <a:ext cx="958851" cy="179387"/>
          </a:xfrm>
          <a:prstGeom prst="rect">
            <a:avLst/>
          </a:prstGeom>
          <a:solidFill>
            <a:srgbClr val="DF6D07"/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de-DE" sz="1800">
              <a:solidFill>
                <a:srgbClr val="BD4505"/>
              </a:solidFill>
              <a:latin typeface="Times" charset="0"/>
            </a:endParaRPr>
          </a:p>
        </p:txBody>
      </p:sp>
      <p:sp>
        <p:nvSpPr>
          <p:cNvPr id="9" name="Text Box 23"/>
          <p:cNvSpPr txBox="1">
            <a:spLocks noChangeArrowheads="1"/>
          </p:cNvSpPr>
          <p:nvPr userDrawn="1"/>
        </p:nvSpPr>
        <p:spPr bwMode="auto">
          <a:xfrm>
            <a:off x="1195917" y="198438"/>
            <a:ext cx="804968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000" noProof="0" dirty="0">
                <a:solidFill>
                  <a:srgbClr val="DF6D07"/>
                </a:solidFill>
              </a:rPr>
              <a:t>Theresa Kunz | Institute of Chemical Engineering</a:t>
            </a:r>
            <a:endParaRPr lang="en-US" sz="1000" b="1" noProof="0" dirty="0">
              <a:solidFill>
                <a:srgbClr val="DF6D07"/>
              </a:solidFill>
            </a:endParaRPr>
          </a:p>
        </p:txBody>
      </p:sp>
      <p:sp>
        <p:nvSpPr>
          <p:cNvPr id="10" name="Text Box 25"/>
          <p:cNvSpPr txBox="1">
            <a:spLocks noChangeArrowheads="1"/>
          </p:cNvSpPr>
          <p:nvPr userDrawn="1"/>
        </p:nvSpPr>
        <p:spPr bwMode="auto">
          <a:xfrm>
            <a:off x="239184" y="192088"/>
            <a:ext cx="75353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 dirty="0">
                <a:solidFill>
                  <a:schemeClr val="bg1"/>
                </a:solidFill>
              </a:rPr>
              <a:t>Seite </a:t>
            </a:r>
            <a:fld id="{72B15E79-9594-554D-993D-A2428A8EC461}" type="slidenum">
              <a:rPr lang="de-DE" sz="1000">
                <a:solidFill>
                  <a:schemeClr val="bg1"/>
                </a:solidFill>
              </a:rPr>
              <a:pPr>
                <a:spcBef>
                  <a:spcPct val="50000"/>
                </a:spcBef>
              </a:pPr>
              <a:t>‹Nr.›</a:t>
            </a:fld>
            <a:endParaRPr lang="de-DE" sz="1000" dirty="0">
              <a:solidFill>
                <a:schemeClr val="bg1"/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0C7FA73-13A2-46CB-B457-48AF3A5E01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00" y="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49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3392" y="476672"/>
            <a:ext cx="11568608" cy="57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 fontAlgn="base">
              <a:spcAft>
                <a:spcPct val="0"/>
              </a:spcAft>
            </a:pPr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392" y="1052672"/>
            <a:ext cx="11568608" cy="5398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23390" y="6492876"/>
            <a:ext cx="115686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033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lang="de-DE" sz="2400" b="0" kern="1200" dirty="0" smtClean="0">
          <a:solidFill>
            <a:srgbClr val="DF6D07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DF6D07"/>
        </a:buClr>
        <a:buFont typeface="Symbol" pitchFamily="18" charset="2"/>
        <a:buChar char="-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6575" indent="-268288" algn="l" defTabSz="914400" rtl="0" eaLnBrk="1" latinLnBrk="0" hangingPunct="1">
        <a:spcBef>
          <a:spcPct val="20000"/>
        </a:spcBef>
        <a:buClr>
          <a:srgbClr val="DF6D07"/>
        </a:buClr>
        <a:buFont typeface="Symbol" pitchFamily="18" charset="2"/>
        <a:buChar char="-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DF6D07"/>
        </a:buClr>
        <a:buFont typeface="Symbol" pitchFamily="18" charset="2"/>
        <a:buChar char="-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DF6D07"/>
        </a:buClr>
        <a:buFont typeface="Symbol" pitchFamily="18" charset="2"/>
        <a:buChar char="-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DF6D07"/>
        </a:buClr>
        <a:buFont typeface="Symbol" pitchFamily="18" charset="2"/>
        <a:buChar char="-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anaf.nist.gov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book.nist.gov/chemistry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Thermodynamisches</a:t>
            </a:r>
            <a:r>
              <a:rPr lang="en-US" dirty="0"/>
              <a:t> Modell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663952" y="4293096"/>
            <a:ext cx="6528048" cy="1620000"/>
          </a:xfrm>
        </p:spPr>
        <p:txBody>
          <a:bodyPr>
            <a:normAutofit/>
          </a:bodyPr>
          <a:lstStyle/>
          <a:p>
            <a:r>
              <a:rPr lang="en-US" dirty="0"/>
              <a:t>Theresa Kunz</a:t>
            </a:r>
          </a:p>
          <a:p>
            <a:r>
              <a:rPr lang="en-US" dirty="0"/>
              <a:t>30.06.2022</a:t>
            </a:r>
          </a:p>
        </p:txBody>
      </p:sp>
    </p:spTree>
    <p:extLst>
      <p:ext uri="{BB962C8B-B14F-4D97-AF65-F5344CB8AC3E}">
        <p14:creationId xmlns:p14="http://schemas.microsoft.com/office/powerpoint/2010/main" val="2346681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Vielen</a:t>
            </a:r>
            <a:r>
              <a:rPr lang="en-US" dirty="0"/>
              <a:t> Dank für </a:t>
            </a:r>
            <a:r>
              <a:rPr lang="en-US" dirty="0" err="1"/>
              <a:t>eure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>
              <a:tabLst>
                <a:tab pos="1255713" algn="l"/>
              </a:tabLst>
            </a:pPr>
            <a:r>
              <a:rPr lang="en-US" dirty="0"/>
              <a:t>30.06.2022</a:t>
            </a:r>
          </a:p>
          <a:p>
            <a:pPr algn="l">
              <a:tabLst>
                <a:tab pos="1255713" algn="l"/>
              </a:tabLst>
            </a:pPr>
            <a:endParaRPr lang="en-US" dirty="0"/>
          </a:p>
          <a:p>
            <a:pPr algn="l">
              <a:tabLst>
                <a:tab pos="1255713" algn="l"/>
              </a:tabLst>
            </a:pPr>
            <a:r>
              <a:rPr lang="en-US" dirty="0"/>
              <a:t>Theresa Kunz</a:t>
            </a:r>
          </a:p>
        </p:txBody>
      </p:sp>
    </p:spTree>
    <p:extLst>
      <p:ext uri="{BB962C8B-B14F-4D97-AF65-F5344CB8AC3E}">
        <p14:creationId xmlns:p14="http://schemas.microsoft.com/office/powerpoint/2010/main" val="417397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Zielsetzung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3392" y="1052672"/>
            <a:ext cx="10945216" cy="4968616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Berechnung der Gleichgewichtszusammensetzung eines beliebigen Reaktionssystems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de-DE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b="1" dirty="0"/>
              <a:t>Stöchiometrische Methode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dirty="0"/>
              <a:t>über Gleichgewichtskonstanten und Materialbilanzen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dirty="0"/>
              <a:t>Nachteil: alle Reaktionen müssen bekannt sein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dirty="0"/>
              <a:t>Problematik mit Feststoffen oder Flüssigkeiten (z.B. C)</a:t>
            </a:r>
          </a:p>
          <a:p>
            <a:pPr marL="914400" lvl="2" indent="0">
              <a:buNone/>
            </a:pPr>
            <a:endParaRPr lang="de-D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de-DE" b="1" dirty="0"/>
              <a:t>Nicht-stöchiometrische Methode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dirty="0"/>
              <a:t>Minimierung der freien Enthalpie des Systems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dirty="0"/>
              <a:t>Reaktionen müssen nicht bekannt sein, sondern nur die Komponenten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de-DE" dirty="0"/>
              <a:t>nicht gasförmige Stoffe können berücksichtigt werden</a:t>
            </a:r>
          </a:p>
          <a:p>
            <a:pPr marL="914400" lvl="2" indent="0">
              <a:buNone/>
            </a:pPr>
            <a:r>
              <a:rPr lang="de-DE" dirty="0"/>
              <a:t>	Insbesondere geeignet für beliebig komplexe Systeme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de-DE" dirty="0"/>
          </a:p>
          <a:p>
            <a:pPr lvl="1">
              <a:buFont typeface="Courier New" panose="02070309020205020404" pitchFamily="49" charset="0"/>
              <a:buChar char="o"/>
            </a:pPr>
            <a:endParaRPr lang="de-DE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de-DE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FCA26E-CC45-EE6D-92A7-4983A1190D1D}"/>
              </a:ext>
            </a:extLst>
          </p:cNvPr>
          <p:cNvSpPr txBox="1"/>
          <p:nvPr/>
        </p:nvSpPr>
        <p:spPr>
          <a:xfrm>
            <a:off x="623392" y="6320428"/>
            <a:ext cx="109452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0" i="0" u="none" strike="noStrike" baseline="0" dirty="0">
                <a:latin typeface="Calibri" panose="020F0502020204030204" pitchFamily="34" charset="0"/>
              </a:rPr>
              <a:t>Massa, Fiorella; Coppola, Antonio; Scala, Fabrizio (2020): A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thermodynamic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study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of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sorption-enhanced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CO2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methanation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at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low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pressure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. In: </a:t>
            </a:r>
            <a:r>
              <a:rPr lang="de-DE" sz="900" b="0" i="1" u="none" strike="noStrike" baseline="0" dirty="0">
                <a:latin typeface="Calibri" panose="020F0502020204030204" pitchFamily="34" charset="0"/>
              </a:rPr>
              <a:t>Journal </a:t>
            </a:r>
            <a:r>
              <a:rPr lang="de-DE" sz="900" b="0" i="1" u="none" strike="noStrike" baseline="0" dirty="0" err="1">
                <a:latin typeface="Calibri" panose="020F0502020204030204" pitchFamily="34" charset="0"/>
              </a:rPr>
              <a:t>of</a:t>
            </a:r>
            <a:r>
              <a:rPr lang="de-DE" sz="900" b="0" i="1" u="none" strike="noStrike" baseline="0" dirty="0">
                <a:latin typeface="Calibri" panose="020F0502020204030204" pitchFamily="34" charset="0"/>
              </a:rPr>
              <a:t> CO2 </a:t>
            </a:r>
            <a:r>
              <a:rPr lang="de-DE" sz="900" b="0" i="1" u="none" strike="noStrike" baseline="0" dirty="0" err="1">
                <a:latin typeface="Calibri" panose="020F0502020204030204" pitchFamily="34" charset="0"/>
              </a:rPr>
              <a:t>Utilization</a:t>
            </a:r>
            <a:r>
              <a:rPr lang="de-DE" sz="900" b="0" i="1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35, S. 176–184. DOI: 10.1016/j.jcou.2019.09.014.</a:t>
            </a:r>
          </a:p>
          <a:p>
            <a:r>
              <a:rPr lang="de-DE" sz="900" b="0" i="0" u="none" strike="noStrike" baseline="0" dirty="0">
                <a:latin typeface="Calibri" panose="020F0502020204030204" pitchFamily="34" charset="0"/>
              </a:rPr>
              <a:t>Gao,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Jiajian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; Wang,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Yingli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; Ping, Yuan; Hu,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Dacheng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; Xu,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Guangwen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;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Gu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,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Fangna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; Su,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Fabing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(2012): A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thermodynamic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analysis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of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methanation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reactions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of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carbon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oxides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for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the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production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of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synthetic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natural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gas. In: </a:t>
            </a:r>
            <a:r>
              <a:rPr lang="de-DE" sz="900" b="0" i="1" u="none" strike="noStrike" baseline="0" dirty="0">
                <a:latin typeface="Calibri" panose="020F0502020204030204" pitchFamily="34" charset="0"/>
              </a:rPr>
              <a:t>RSC Adv. 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2 (6), S. 2358. DOI: 10.1039/c2ra00632d.</a:t>
            </a:r>
            <a:endParaRPr lang="de-DE" sz="900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2DB00FC6-C849-50D6-A5E1-0DDA6E1FF752}"/>
              </a:ext>
            </a:extLst>
          </p:cNvPr>
          <p:cNvSpPr/>
          <p:nvPr/>
        </p:nvSpPr>
        <p:spPr>
          <a:xfrm>
            <a:off x="1991544" y="5157192"/>
            <a:ext cx="432048" cy="268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69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Minimierung</a:t>
            </a:r>
            <a:r>
              <a:rPr lang="en-US" dirty="0"/>
              <a:t> der </a:t>
            </a:r>
            <a:r>
              <a:rPr lang="en-US" dirty="0" err="1"/>
              <a:t>freien</a:t>
            </a:r>
            <a:r>
              <a:rPr lang="en-US" dirty="0"/>
              <a:t> </a:t>
            </a:r>
            <a:r>
              <a:rPr lang="en-US" dirty="0" err="1"/>
              <a:t>Enthalpie</a:t>
            </a:r>
            <a:r>
              <a:rPr lang="en-US" dirty="0"/>
              <a:t> – Gibbs free energy minimization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Inhaltsplatzhalter 2">
                <a:extLst>
                  <a:ext uri="{FF2B5EF4-FFF2-40B4-BE49-F238E27FC236}">
                    <a16:creationId xmlns:a16="http://schemas.microsoft.com/office/drawing/2014/main" id="{B5C113C1-AA8A-AC7F-C5E8-625D6E61BB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3392" y="1052672"/>
                <a:ext cx="11377264" cy="4968616"/>
              </a:xfrm>
            </p:spPr>
            <p:txBody>
              <a:bodyPr>
                <a:noAutofit/>
              </a:bodyPr>
              <a:lstStyle/>
              <a:p>
                <a:r>
                  <a:rPr lang="de-DE" dirty="0"/>
                  <a:t>Hintergrund: im chemischen Gleichgewicht ist die freie Enthalpie des Systems </a:t>
                </a:r>
                <a:r>
                  <a:rPr lang="de-DE" i="1" dirty="0" err="1"/>
                  <a:t>G</a:t>
                </a:r>
                <a:r>
                  <a:rPr lang="de-DE" baseline="-25000" dirty="0" err="1"/>
                  <a:t>t</a:t>
                </a:r>
                <a:r>
                  <a:rPr lang="de-DE" dirty="0"/>
                  <a:t> minimal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x-IV_mathan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x-IV_matha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x-IV_mathan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x-IV_matha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IV_mathan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sSub>
                            <m:sSubPr>
                              <m:ctrlPr>
                                <a:rPr lang="x-IV_matha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x-IV_mathan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x-IV_mathan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dirty="0"/>
              </a:p>
              <a:p>
                <a:r>
                  <a:rPr lang="en-US" dirty="0" err="1"/>
                  <a:t>Chemisches</a:t>
                </a:r>
                <a:r>
                  <a:rPr lang="en-US" dirty="0"/>
                  <a:t> Potential: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IV_mathan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d>
                        <m:dPr>
                          <m:ctrlPr>
                            <a:rPr lang="x-IV_matha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x-IV_mathan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x-IV_mathan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x-IV_mathan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x-IV_mathan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x-IV_mathan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x-IV_matha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x-IV_mathan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x-IV_mathan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rein</m:t>
                          </m:r>
                          <m:r>
                            <a:rPr lang="x-IV_mathan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x-IV_mathan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iG</m:t>
                          </m:r>
                        </m:sup>
                      </m:sSubSup>
                      <m:d>
                        <m:dPr>
                          <m:ctrlPr>
                            <a:rPr lang="x-IV_matha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x-IV_mathan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x-IV_mathan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x-IV_mathan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°</m:t>
                          </m:r>
                        </m:e>
                      </m:d>
                      <m:r>
                        <a:rPr lang="x-IV_mathan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x-IV_mathan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𝑅𝑇</m:t>
                      </m:r>
                      <m:func>
                        <m:funcPr>
                          <m:ctrlPr>
                            <a:rPr lang="x-IV_matha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x-IV_matha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x-IV_mathan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x-IV_mathan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x-IV_mathan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x-IV_mathan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°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x-IV_mathan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x-IV_mathan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𝑅𝑇</m:t>
                      </m:r>
                      <m:func>
                        <m:funcPr>
                          <m:ctrlPr>
                            <a:rPr lang="x-IV_matha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x-IV_matha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x-IV_mathan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IV_mathan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x-IV_mathan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x-IV_mathan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𝑅𝑇</m:t>
                      </m:r>
                      <m:func>
                        <m:funcPr>
                          <m:ctrlPr>
                            <a:rPr lang="x-IV_mathan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x-IV_mathan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x-IV_mathan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x-IV_mathan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DE" b="0" i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rein</m:t>
                          </m:r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iG</m:t>
                          </m:r>
                        </m:sup>
                      </m:sSubSup>
                      <m:d>
                        <m:d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x-IV_matha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x-IV_mathan">
                              <a:latin typeface="Cambria Math" panose="02040503050406030204" pitchFamily="18" charset="0"/>
                            </a:rPr>
                            <m:t>°</m:t>
                          </m:r>
                        </m:e>
                      </m:d>
                      <m:r>
                        <a:rPr lang="x-IV_mathan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x-IV_mathan">
                          <a:latin typeface="Cambria Math" panose="02040503050406030204" pitchFamily="18" charset="0"/>
                        </a:rPr>
                        <m:t>𝑅𝑇</m:t>
                      </m:r>
                      <m:func>
                        <m:funcPr>
                          <m:ctrlPr>
                            <a:rPr lang="x-IV_matha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x-IV_mathan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x-IV_matha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x-IV_matha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x-IV_matha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x-IV_mathan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de-DE" b="0" i="0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</m:sub>
                                  </m:sSub>
                                  <m:r>
                                    <a:rPr lang="x-IV_matha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x-IV_matha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x-IV_mathan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de-DE" b="0" i="0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</m:sub>
                                  </m:sSub>
                                  <m:r>
                                    <a:rPr lang="x-IV_matha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x-IV_mathan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x-IV_mathan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x-IV_mathan">
                                      <a:latin typeface="Cambria Math" panose="02040503050406030204" pitchFamily="18" charset="0"/>
                                    </a:rPr>
                                    <m:t>°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268287" lvl="1" indent="0">
                  <a:buNone/>
                </a:pPr>
                <a:endParaRPr lang="x-IV_mathan" i="1" dirty="0">
                  <a:latin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x-IV_matha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x-IV_mathan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x-IV_matha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x-IV_mathan">
                            <a:latin typeface="Cambria Math" panose="02040503050406030204" pitchFamily="18" charset="0"/>
                          </a:rPr>
                          <m:t>rein</m:t>
                        </m:r>
                        <m:r>
                          <a:rPr lang="x-IV_matha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x-IV_matha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x-IV_mathan">
                            <a:latin typeface="Cambria Math" panose="02040503050406030204" pitchFamily="18" charset="0"/>
                          </a:rPr>
                          <m:t>iG</m:t>
                        </m:r>
                      </m:sup>
                    </m:sSubSup>
                    <m:d>
                      <m:dPr>
                        <m:ctrlPr>
                          <a:rPr lang="x-IV_matha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x-IV_mathan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x-IV_matha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x-IV_mathan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x-IV_mathan">
                            <a:latin typeface="Cambria Math" panose="02040503050406030204" pitchFamily="18" charset="0"/>
                          </a:rPr>
                          <m:t>°</m:t>
                        </m:r>
                      </m:e>
                    </m:d>
                    <m:r>
                      <a:rPr lang="de-DE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diese</a:t>
                </a:r>
                <a:r>
                  <a:rPr lang="en-US" dirty="0"/>
                  <a:t> </a:t>
                </a:r>
                <a:r>
                  <a:rPr lang="en-US" dirty="0" err="1"/>
                  <a:t>Werte</a:t>
                </a:r>
                <a:r>
                  <a:rPr lang="en-US" dirty="0"/>
                  <a:t> </a:t>
                </a:r>
                <a:r>
                  <a:rPr lang="en-US" dirty="0" err="1"/>
                  <a:t>sind</a:t>
                </a:r>
                <a:r>
                  <a:rPr lang="en-US" dirty="0"/>
                  <a:t> </a:t>
                </a:r>
                <a:r>
                  <a:rPr lang="en-US" dirty="0" err="1"/>
                  <a:t>tabelliert</a:t>
                </a:r>
                <a:r>
                  <a:rPr lang="en-US" dirty="0"/>
                  <a:t> (NIST-JANAF)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err="1"/>
                  <a:t>Reinstoffe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de-DE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 err="1"/>
                  <a:t>Feststoffe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IV_mathan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x-IV_matha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x-IV_matha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x-IV_matha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x-IV_matha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x-IV_matha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x-IV_matha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x-IV_mathan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x-IV_matha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x-IV_mathan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dirty="0"/>
              </a:p>
              <a:p>
                <a:pPr marL="268287" lvl="1" indent="0">
                  <a:buNone/>
                </a:pPr>
                <a:endParaRPr lang="en-US" dirty="0"/>
              </a:p>
              <a:p>
                <a:r>
                  <a:rPr lang="en-US" dirty="0" err="1"/>
                  <a:t>Zielfunktion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x-IV_mathan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x-IV_matha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x-IV_matha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x-IV_matha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x-IV_mathan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x-IV_matha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x-IV_mathan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x-IV_mathan"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  <m:sSub>
                          <m:sSubPr>
                            <m:ctrlPr>
                              <a:rPr lang="x-IV_matha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x-IV_mathan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x-IV_mathan">
                            <a:latin typeface="Cambria Math" panose="02040503050406030204" pitchFamily="18" charset="0"/>
                          </a:rPr>
                          <m:t>°</m:t>
                        </m:r>
                      </m:e>
                    </m:nary>
                    <m:r>
                      <a:rPr lang="x-IV_mathan">
                        <a:latin typeface="Cambria Math" panose="02040503050406030204" pitchFamily="18" charset="0"/>
                      </a:rPr>
                      <m:t>+</m:t>
                    </m:r>
                    <m:r>
                      <a:rPr lang="x-IV_mathan">
                        <a:latin typeface="Cambria Math" panose="02040503050406030204" pitchFamily="18" charset="0"/>
                      </a:rPr>
                      <m:t>𝑅𝑇</m:t>
                    </m:r>
                    <m:r>
                      <a:rPr lang="x-IV_mathan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x-IV_matha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x-IV_matha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  <m:func>
                          <m:funcPr>
                            <m:ctrlPr>
                              <a:rPr lang="x-IV_matha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x-IV_matha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x-IV_matha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x-IV_matha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x-IV_matha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x-IV_mathan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x-IV_matha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x-IV_mathan">
                                            <a:latin typeface="Cambria Math" panose="02040503050406030204" pitchFamily="18" charset="0"/>
                                          </a:rPr>
                                          <m:t>φ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x-IV_mathan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  <m:r>
                                      <a:rPr lang="x-IV_mathan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num>
                                  <m:den>
                                    <m:r>
                                      <a:rPr lang="x-IV_mathan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x-IV_mathan">
                                        <a:latin typeface="Cambria Math" panose="02040503050406030204" pitchFamily="18" charset="0"/>
                                      </a:rPr>
                                      <m:t>°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dirty="0"/>
                  <a:t>	</a:t>
                </a:r>
                <a:r>
                  <a:rPr lang="en-US" sz="1200" dirty="0"/>
                  <a:t>(</a:t>
                </a:r>
                <a:r>
                  <a:rPr lang="en-US" sz="1200" i="1" dirty="0" err="1"/>
                  <a:t>i</a:t>
                </a:r>
                <a:r>
                  <a:rPr lang="en-US" sz="1200" dirty="0"/>
                  <a:t>: alle </a:t>
                </a:r>
                <a:r>
                  <a:rPr lang="en-US" sz="1200" dirty="0" err="1"/>
                  <a:t>Komponenten</a:t>
                </a:r>
                <a:r>
                  <a:rPr lang="en-US" sz="1200" dirty="0"/>
                  <a:t>, </a:t>
                </a:r>
                <a:r>
                  <a:rPr lang="en-US" sz="1200" i="1" dirty="0"/>
                  <a:t>m</a:t>
                </a:r>
                <a:r>
                  <a:rPr lang="en-US" sz="1200" dirty="0"/>
                  <a:t>: </a:t>
                </a:r>
                <a:r>
                  <a:rPr lang="en-US" sz="1200" dirty="0" err="1"/>
                  <a:t>gasförmige</a:t>
                </a:r>
                <a:r>
                  <a:rPr lang="en-US" sz="1200" dirty="0"/>
                  <a:t> </a:t>
                </a:r>
                <a:r>
                  <a:rPr lang="en-US" sz="1200" dirty="0" err="1"/>
                  <a:t>Komponenten</a:t>
                </a:r>
                <a:r>
                  <a:rPr lang="en-US" sz="1200" dirty="0"/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10" name="Inhaltsplatzhalter 2">
                <a:extLst>
                  <a:ext uri="{FF2B5EF4-FFF2-40B4-BE49-F238E27FC236}">
                    <a16:creationId xmlns:a16="http://schemas.microsoft.com/office/drawing/2014/main" id="{B5C113C1-AA8A-AC7F-C5E8-625D6E61BB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052672"/>
                <a:ext cx="11377264" cy="4968616"/>
              </a:xfrm>
              <a:blipFill>
                <a:blip r:embed="rId2"/>
                <a:stretch>
                  <a:fillRect l="-589" t="-859" b="-12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803EDC2C-1BFD-BFD5-5EC0-B2C028FAA9F8}"/>
              </a:ext>
            </a:extLst>
          </p:cNvPr>
          <p:cNvSpPr txBox="1"/>
          <p:nvPr/>
        </p:nvSpPr>
        <p:spPr>
          <a:xfrm>
            <a:off x="623392" y="6210630"/>
            <a:ext cx="10945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0" i="0" u="none" strike="noStrike" baseline="0" dirty="0">
                <a:latin typeface="Calibri" panose="020F0502020204030204" pitchFamily="34" charset="0"/>
              </a:rPr>
              <a:t>Massa, Fiorella; Coppola, Antonio; Scala, Fabrizio (2020): A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thermodynamic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study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of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sorption-enhanced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CO2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methanation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at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low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pressure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. In: </a:t>
            </a:r>
            <a:r>
              <a:rPr lang="de-DE" sz="900" b="0" i="1" u="none" strike="noStrike" baseline="0" dirty="0">
                <a:latin typeface="Calibri" panose="020F0502020204030204" pitchFamily="34" charset="0"/>
              </a:rPr>
              <a:t>Journal </a:t>
            </a:r>
            <a:r>
              <a:rPr lang="de-DE" sz="900" b="0" i="1" u="none" strike="noStrike" baseline="0" dirty="0" err="1">
                <a:latin typeface="Calibri" panose="020F0502020204030204" pitchFamily="34" charset="0"/>
              </a:rPr>
              <a:t>of</a:t>
            </a:r>
            <a:r>
              <a:rPr lang="de-DE" sz="900" b="0" i="1" u="none" strike="noStrike" baseline="0" dirty="0">
                <a:latin typeface="Calibri" panose="020F0502020204030204" pitchFamily="34" charset="0"/>
              </a:rPr>
              <a:t> CO2 </a:t>
            </a:r>
            <a:r>
              <a:rPr lang="de-DE" sz="900" b="0" i="1" u="none" strike="noStrike" baseline="0" dirty="0" err="1">
                <a:latin typeface="Calibri" panose="020F0502020204030204" pitchFamily="34" charset="0"/>
              </a:rPr>
              <a:t>Utilization</a:t>
            </a:r>
            <a:r>
              <a:rPr lang="de-DE" sz="900" b="0" i="1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35, S. 176–184. DOI: 10.1016/j.jcou.2019.09.014.</a:t>
            </a:r>
          </a:p>
          <a:p>
            <a:r>
              <a:rPr lang="de-DE" sz="900" b="0" i="0" u="none" strike="noStrike" baseline="0" dirty="0">
                <a:latin typeface="Calibri" panose="020F0502020204030204" pitchFamily="34" charset="0"/>
              </a:rPr>
              <a:t>Gao,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Jiajian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; Wang,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Yingli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; Ping, Yuan; Hu,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Dacheng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; Xu,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Guangwen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;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Gu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,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Fangna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; Su,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Fabing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(2012): A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thermodynamic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analysis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of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methanation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reactions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of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carbon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oxides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for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the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production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of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synthetic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natural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gas. In: </a:t>
            </a:r>
            <a:r>
              <a:rPr lang="de-DE" sz="900" b="0" i="1" u="none" strike="noStrike" baseline="0" dirty="0">
                <a:latin typeface="Calibri" panose="020F0502020204030204" pitchFamily="34" charset="0"/>
              </a:rPr>
              <a:t>RSC Adv. 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2 (6), S. 2358. DOI: 10.1039/c2ra00632d.</a:t>
            </a:r>
          </a:p>
          <a:p>
            <a:r>
              <a:rPr lang="en-US" sz="900" dirty="0"/>
              <a:t>Green, Don W.; Perry, Robert H. (2003): Perry's chemical engineers' handbook. 7th ed., </a:t>
            </a:r>
            <a:r>
              <a:rPr lang="en-US" sz="900" dirty="0" err="1"/>
              <a:t>internat.</a:t>
            </a:r>
            <a:r>
              <a:rPr lang="en-US" sz="900" dirty="0"/>
              <a:t> ed., [</a:t>
            </a:r>
            <a:r>
              <a:rPr lang="en-US" sz="900" dirty="0" err="1"/>
              <a:t>Nachdr</a:t>
            </a:r>
            <a:r>
              <a:rPr lang="en-US" sz="900" dirty="0"/>
              <a:t>.]. New York: McGraw-Hill.</a:t>
            </a:r>
            <a:endParaRPr lang="de-DE" sz="900" dirty="0"/>
          </a:p>
        </p:txBody>
      </p:sp>
      <p:sp>
        <p:nvSpPr>
          <p:cNvPr id="3" name="Geschweifte Klammer links 2">
            <a:extLst>
              <a:ext uri="{FF2B5EF4-FFF2-40B4-BE49-F238E27FC236}">
                <a16:creationId xmlns:a16="http://schemas.microsoft.com/office/drawing/2014/main" id="{EEEE167E-CF0B-09F4-36CF-F620FAF5DE7A}"/>
              </a:ext>
            </a:extLst>
          </p:cNvPr>
          <p:cNvSpPr/>
          <p:nvPr/>
        </p:nvSpPr>
        <p:spPr>
          <a:xfrm rot="16200000">
            <a:off x="4349822" y="2636912"/>
            <a:ext cx="324004" cy="1152128"/>
          </a:xfrm>
          <a:prstGeom prst="lef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5023A34B-136F-001B-AD2A-B59931FE56AE}"/>
              </a:ext>
            </a:extLst>
          </p:cNvPr>
          <p:cNvSpPr/>
          <p:nvPr/>
        </p:nvSpPr>
        <p:spPr>
          <a:xfrm rot="16200000">
            <a:off x="5820297" y="2672915"/>
            <a:ext cx="324004" cy="1080120"/>
          </a:xfrm>
          <a:prstGeom prst="lef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9CEC58C3-A92B-D9B4-7707-86099806635C}"/>
              </a:ext>
            </a:extLst>
          </p:cNvPr>
          <p:cNvSpPr/>
          <p:nvPr/>
        </p:nvSpPr>
        <p:spPr>
          <a:xfrm rot="16200000">
            <a:off x="7194138" y="2672914"/>
            <a:ext cx="324004" cy="1080120"/>
          </a:xfrm>
          <a:prstGeom prst="lef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C5CC5A4-85AA-7D4C-EB11-291E8651A687}"/>
              </a:ext>
            </a:extLst>
          </p:cNvPr>
          <p:cNvSpPr txBox="1"/>
          <p:nvPr/>
        </p:nvSpPr>
        <p:spPr>
          <a:xfrm>
            <a:off x="3719736" y="331721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2"/>
                </a:solidFill>
              </a:rPr>
              <a:t>Druckkorrektur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5F8B9A6-5F30-EDC9-F420-FB4439098DC7}"/>
              </a:ext>
            </a:extLst>
          </p:cNvPr>
          <p:cNvSpPr txBox="1"/>
          <p:nvPr/>
        </p:nvSpPr>
        <p:spPr>
          <a:xfrm>
            <a:off x="5447928" y="331721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Mischung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B667107-03E9-73AD-ACBD-33E094158FDA}"/>
              </a:ext>
            </a:extLst>
          </p:cNvPr>
          <p:cNvSpPr txBox="1"/>
          <p:nvPr/>
        </p:nvSpPr>
        <p:spPr>
          <a:xfrm>
            <a:off x="6744072" y="331721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reales Gas</a:t>
            </a: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324553B0-E88A-3AC2-F8AA-E01F9A1A26A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08168" y="2312905"/>
            <a:ext cx="648072" cy="324006"/>
          </a:xfrm>
          <a:prstGeom prst="bentConnector3">
            <a:avLst>
              <a:gd name="adj1" fmla="val 99798"/>
            </a:avLst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AAEB5C3E-8222-2D8D-728F-030F2E203FF9}"/>
              </a:ext>
            </a:extLst>
          </p:cNvPr>
          <p:cNvSpPr txBox="1"/>
          <p:nvPr/>
        </p:nvSpPr>
        <p:spPr>
          <a:xfrm>
            <a:off x="8256240" y="212356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3"/>
                </a:solidFill>
              </a:rPr>
              <a:t>Fugazitätskoeffizient</a:t>
            </a:r>
          </a:p>
        </p:txBody>
      </p:sp>
    </p:spTree>
    <p:extLst>
      <p:ext uri="{BB962C8B-B14F-4D97-AF65-F5344CB8AC3E}">
        <p14:creationId xmlns:p14="http://schemas.microsoft.com/office/powerpoint/2010/main" val="75784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Implementierung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23392" y="1052672"/>
                <a:ext cx="10945216" cy="5398528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de-DE" dirty="0"/>
                  <a:t>Python 3.9</a:t>
                </a:r>
              </a:p>
              <a:p>
                <a:pPr>
                  <a:spcAft>
                    <a:spcPts val="600"/>
                  </a:spcAft>
                </a:pPr>
                <a:r>
                  <a:rPr lang="de-DE" dirty="0"/>
                  <a:t>Funktionen:</a:t>
                </a:r>
              </a:p>
              <a:p>
                <a:pPr lvl="1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de-DE" dirty="0"/>
                  <a:t>Bestimmung der freien Standardbildungsenthalpie aller Komponenten @ </a:t>
                </a:r>
                <a:r>
                  <a:rPr lang="de-DE" i="1" dirty="0"/>
                  <a:t>T</a:t>
                </a:r>
              </a:p>
              <a:p>
                <a:pPr lvl="2"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de-DE" dirty="0"/>
                  <a:t>Polynomischer Fit an tabellierte Werte zur Interpolation (0 – 6000 K)</a:t>
                </a:r>
              </a:p>
              <a:p>
                <a:pPr lvl="1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de-DE" dirty="0"/>
                  <a:t>Bestimmung der Fugazitätskoeffizienten aller gasförmigen Komponenten @ </a:t>
                </a:r>
                <a:r>
                  <a:rPr lang="de-DE" i="1" dirty="0"/>
                  <a:t>T</a:t>
                </a:r>
                <a:r>
                  <a:rPr lang="de-DE" dirty="0"/>
                  <a:t>, </a:t>
                </a:r>
                <a:r>
                  <a:rPr lang="de-DE" i="1" dirty="0"/>
                  <a:t>p</a:t>
                </a:r>
                <a:r>
                  <a:rPr lang="de-DE" dirty="0"/>
                  <a:t>, </a:t>
                </a:r>
                <a:r>
                  <a:rPr lang="de-DE" i="1" dirty="0"/>
                  <a:t>x</a:t>
                </a:r>
              </a:p>
              <a:p>
                <a:pPr lvl="2"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de-DE" dirty="0"/>
                  <a:t>Soave-Redlich-</a:t>
                </a:r>
                <a:r>
                  <a:rPr lang="de-DE" dirty="0" err="1"/>
                  <a:t>Kwong</a:t>
                </a:r>
                <a:r>
                  <a:rPr lang="de-DE" dirty="0"/>
                  <a:t>-Zustandsgleichung</a:t>
                </a:r>
              </a:p>
              <a:p>
                <a:pPr lvl="2"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de-DE" dirty="0"/>
                  <a:t>bei Berechnung für ideales Gas: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IV_mathan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de-DE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de-DE" dirty="0"/>
              </a:p>
              <a:p>
                <a:pPr lvl="1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de-DE" dirty="0"/>
                  <a:t>Bestimmung der freien Enthalpie des Systems </a:t>
                </a:r>
              </a:p>
              <a:p>
                <a:pPr>
                  <a:spcAft>
                    <a:spcPts val="600"/>
                  </a:spcAft>
                </a:pPr>
                <a:r>
                  <a:rPr lang="de-DE" dirty="0"/>
                  <a:t>Solver: </a:t>
                </a:r>
                <a:r>
                  <a:rPr lang="de-DE" i="1" dirty="0" err="1"/>
                  <a:t>scipy.optimize.minimize</a:t>
                </a:r>
                <a:endParaRPr lang="de-DE" i="1" dirty="0"/>
              </a:p>
              <a:p>
                <a:pPr>
                  <a:spcAft>
                    <a:spcPts val="600"/>
                  </a:spcAft>
                </a:pPr>
                <a:r>
                  <a:rPr lang="de-DE" dirty="0"/>
                  <a:t>Eingabe: </a:t>
                </a:r>
                <a:r>
                  <a:rPr lang="de-DE" i="1" dirty="0"/>
                  <a:t>T</a:t>
                </a:r>
                <a:r>
                  <a:rPr lang="de-DE" dirty="0"/>
                  <a:t>, </a:t>
                </a:r>
                <a:r>
                  <a:rPr lang="de-DE" i="1" dirty="0"/>
                  <a:t>p</a:t>
                </a:r>
                <a:r>
                  <a:rPr lang="de-DE" dirty="0"/>
                  <a:t>, </a:t>
                </a:r>
                <a:r>
                  <a:rPr lang="de-DE" i="1" dirty="0"/>
                  <a:t>x</a:t>
                </a:r>
                <a:r>
                  <a:rPr lang="de-DE" baseline="-25000" dirty="0"/>
                  <a:t>i,0</a:t>
                </a:r>
                <a:r>
                  <a:rPr lang="de-DE" dirty="0"/>
                  <a:t>, </a:t>
                </a:r>
                <a:r>
                  <a:rPr lang="de-DE" i="1" dirty="0"/>
                  <a:t>type</a:t>
                </a:r>
                <a:r>
                  <a:rPr lang="de-DE" dirty="0"/>
                  <a:t> (ideales oder reales Gas)</a:t>
                </a:r>
              </a:p>
              <a:p>
                <a:pPr>
                  <a:spcAft>
                    <a:spcPts val="600"/>
                  </a:spcAft>
                </a:pPr>
                <a:r>
                  <a:rPr lang="de-DE" dirty="0"/>
                  <a:t>Ergebnis: Stoffmengen aller Komponenten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052672"/>
                <a:ext cx="10945216" cy="5398528"/>
              </a:xfrm>
              <a:blipFill>
                <a:blip r:embed="rId2"/>
                <a:stretch>
                  <a:fillRect l="-612" t="-7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3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Solvereinstellungen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23392" y="1052672"/>
                <a:ext cx="10945216" cy="5398528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de-DE" dirty="0"/>
                  <a:t>Methode: SLSQP (</a:t>
                </a:r>
                <a:r>
                  <a:rPr lang="de-DE" dirty="0" err="1"/>
                  <a:t>Sequential</a:t>
                </a:r>
                <a:r>
                  <a:rPr lang="de-DE" dirty="0"/>
                  <a:t> Least </a:t>
                </a:r>
                <a:r>
                  <a:rPr lang="de-DE" dirty="0" err="1"/>
                  <a:t>Squares</a:t>
                </a:r>
                <a:r>
                  <a:rPr lang="de-DE" dirty="0"/>
                  <a:t> </a:t>
                </a:r>
                <a:r>
                  <a:rPr lang="de-DE" dirty="0" err="1"/>
                  <a:t>Programming</a:t>
                </a:r>
                <a:r>
                  <a:rPr lang="de-DE" dirty="0"/>
                  <a:t>, </a:t>
                </a:r>
                <a:r>
                  <a:rPr lang="de-DE" i="1" dirty="0" err="1"/>
                  <a:t>bounds</a:t>
                </a:r>
                <a:r>
                  <a:rPr lang="de-DE" dirty="0"/>
                  <a:t> und </a:t>
                </a:r>
                <a:r>
                  <a:rPr lang="de-DE" i="1" dirty="0" err="1"/>
                  <a:t>constraints</a:t>
                </a:r>
                <a:r>
                  <a:rPr lang="de-DE" dirty="0"/>
                  <a:t> möglich)</a:t>
                </a:r>
              </a:p>
              <a:p>
                <a:pPr lvl="1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de-DE" i="1" dirty="0" err="1"/>
                  <a:t>bounds</a:t>
                </a:r>
                <a:r>
                  <a:rPr lang="de-DE" dirty="0"/>
                  <a:t>:</a:t>
                </a:r>
              </a:p>
              <a:p>
                <a:pPr lvl="2"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de-DE" dirty="0"/>
                  <a:t>0</a:t>
                </a:r>
              </a:p>
              <a:p>
                <a:pPr lvl="2"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de-DE" dirty="0"/>
                  <a:t>maximal mögliche Stoffmenge jeder Komponente</a:t>
                </a:r>
              </a:p>
              <a:p>
                <a:pPr lvl="1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de-DE" i="1" dirty="0" err="1"/>
                  <a:t>constraints</a:t>
                </a:r>
                <a:r>
                  <a:rPr lang="de-DE" dirty="0"/>
                  <a:t>: </a:t>
                </a:r>
                <a:r>
                  <a:rPr lang="de-DE" dirty="0" err="1"/>
                  <a:t>Elementenbilanz</a:t>
                </a:r>
                <a:r>
                  <a:rPr lang="de-DE" dirty="0"/>
                  <a:t> muss erfüllt sein</a:t>
                </a:r>
              </a:p>
              <a:p>
                <a:pPr lvl="1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de-DE" dirty="0"/>
                  <a:t>maximal 1000 Iterationen</a:t>
                </a:r>
              </a:p>
              <a:p>
                <a:pPr lvl="1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de-DE" dirty="0"/>
                  <a:t>Toleranz: 10</a:t>
                </a:r>
                <a:r>
                  <a:rPr lang="de-DE" baseline="30000" dirty="0"/>
                  <a:t>-12</a:t>
                </a:r>
                <a:endParaRPr lang="de-DE" dirty="0"/>
              </a:p>
              <a:p>
                <a:pPr lvl="1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de-DE" dirty="0"/>
                  <a:t>Startwerte: </a:t>
                </a:r>
              </a:p>
              <a:p>
                <a:pPr lvl="2"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de-DE" i="1" dirty="0" err="1"/>
                  <a:t>n</a:t>
                </a:r>
                <a:r>
                  <a:rPr lang="de-DE" baseline="-25000" dirty="0" err="1"/>
                  <a:t>i</a:t>
                </a:r>
                <a:r>
                  <a:rPr lang="de-DE" dirty="0"/>
                  <a:t> = 1 </a:t>
                </a:r>
                <a:r>
                  <a:rPr lang="de-DE" dirty="0" err="1"/>
                  <a:t>mol</a:t>
                </a:r>
                <a:endParaRPr lang="de-DE" dirty="0"/>
              </a:p>
              <a:p>
                <a:pPr lvl="2"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de-DE" dirty="0"/>
                  <a:t>Falls keine erfolgreiche Lösung, Stoffmengenanteile der letzten Simulation als Startwerte</a:t>
                </a:r>
              </a:p>
              <a:p>
                <a:pPr lvl="1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de-DE" dirty="0"/>
                  <a:t>Fehlermeldungen bei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052672"/>
                <a:ext cx="10945216" cy="5398528"/>
              </a:xfrm>
              <a:blipFill>
                <a:blip r:embed="rId2"/>
                <a:stretch>
                  <a:fillRect l="-612" t="-791" r="-56" b="-870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859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Beispiel</a:t>
            </a:r>
            <a:r>
              <a:rPr lang="en-US" dirty="0"/>
              <a:t> </a:t>
            </a:r>
            <a:r>
              <a:rPr lang="en-US" dirty="0" err="1"/>
              <a:t>Methanisierung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23392" y="1052672"/>
                <a:ext cx="10945216" cy="5398528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de-DE" dirty="0"/>
                  <a:t>gasförmige Komponenten: CO</a:t>
                </a:r>
                <a:r>
                  <a:rPr lang="de-DE" baseline="-25000" dirty="0"/>
                  <a:t>2</a:t>
                </a:r>
                <a:r>
                  <a:rPr lang="de-DE" dirty="0"/>
                  <a:t>, H</a:t>
                </a:r>
                <a:r>
                  <a:rPr lang="de-DE" baseline="-25000" dirty="0"/>
                  <a:t>2</a:t>
                </a:r>
                <a:r>
                  <a:rPr lang="de-DE" dirty="0"/>
                  <a:t>, CH</a:t>
                </a:r>
                <a:r>
                  <a:rPr lang="de-DE" baseline="-25000" dirty="0"/>
                  <a:t>4</a:t>
                </a:r>
                <a:r>
                  <a:rPr lang="de-DE" dirty="0"/>
                  <a:t>, H</a:t>
                </a:r>
                <a:r>
                  <a:rPr lang="de-DE" baseline="-25000" dirty="0"/>
                  <a:t>2</a:t>
                </a:r>
                <a:r>
                  <a:rPr lang="de-DE" dirty="0"/>
                  <a:t>O, CO, He, Ar</a:t>
                </a:r>
              </a:p>
              <a:p>
                <a:pPr>
                  <a:spcAft>
                    <a:spcPts val="600"/>
                  </a:spcAft>
                </a:pPr>
                <a:r>
                  <a:rPr lang="de-DE" dirty="0"/>
                  <a:t>feste Komponente: C</a:t>
                </a:r>
                <a:r>
                  <a:rPr lang="de-DE" baseline="-25000" dirty="0"/>
                  <a:t>(s)</a:t>
                </a:r>
              </a:p>
              <a:p>
                <a:pPr>
                  <a:spcAft>
                    <a:spcPts val="600"/>
                  </a:spcAft>
                </a:pPr>
                <a:r>
                  <a:rPr lang="de-DE" dirty="0"/>
                  <a:t>reales Gas</a:t>
                </a:r>
              </a:p>
              <a:p>
                <a:pPr>
                  <a:spcAft>
                    <a:spcPts val="600"/>
                  </a:spcAft>
                </a:pPr>
                <a:r>
                  <a:rPr lang="de-DE" dirty="0"/>
                  <a:t>benötigte Stoffdaten: </a:t>
                </a:r>
              </a:p>
              <a:p>
                <a:pPr lvl="1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° 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: NIST-JANAF-Tabellen</a:t>
                </a:r>
              </a:p>
              <a:p>
                <a:pPr lvl="1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de-DE" dirty="0"/>
                  <a:t>: NIST Chemistry </a:t>
                </a:r>
                <a:r>
                  <a:rPr lang="de-DE" dirty="0" err="1"/>
                  <a:t>Webbook</a:t>
                </a:r>
                <a:endParaRPr lang="de-DE" dirty="0"/>
              </a:p>
              <a:p>
                <a:pPr lvl="1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de-DE" dirty="0"/>
                  <a:t>: NIST Chemistry </a:t>
                </a:r>
                <a:r>
                  <a:rPr lang="de-DE" dirty="0" err="1"/>
                  <a:t>Webbook</a:t>
                </a:r>
                <a:endParaRPr lang="de-DE" dirty="0"/>
              </a:p>
              <a:p>
                <a:pPr lvl="1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de-DE" dirty="0"/>
                  <a:t>: Perry‘s </a:t>
                </a:r>
              </a:p>
              <a:p>
                <a:pPr lvl="1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de-DE" dirty="0"/>
                  <a:t>: schwer zu finden, daher zunächst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de-D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052672"/>
                <a:ext cx="10945216" cy="5398528"/>
              </a:xfrm>
              <a:blipFill>
                <a:blip r:embed="rId2"/>
                <a:stretch>
                  <a:fillRect l="-612" t="-7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B079CB4-FA68-4B90-E0A1-696CD1155F59}"/>
              </a:ext>
            </a:extLst>
          </p:cNvPr>
          <p:cNvSpPr txBox="1"/>
          <p:nvPr/>
        </p:nvSpPr>
        <p:spPr>
          <a:xfrm>
            <a:off x="623392" y="6350169"/>
            <a:ext cx="1094521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0" i="0" u="none" strike="noStrike" baseline="0" dirty="0">
                <a:latin typeface="Calibri" panose="020F0502020204030204" pitchFamily="34" charset="0"/>
                <a:hlinkClick r:id="rId3"/>
              </a:rPr>
              <a:t>https://janaf.nist.gov/</a:t>
            </a:r>
            <a:endParaRPr lang="de-DE" sz="900" b="0" i="0" u="none" strike="noStrike" baseline="0" dirty="0">
              <a:latin typeface="Calibri" panose="020F0502020204030204" pitchFamily="34" charset="0"/>
            </a:endParaRPr>
          </a:p>
          <a:p>
            <a:r>
              <a:rPr lang="de-DE" sz="900" dirty="0">
                <a:hlinkClick r:id="rId4"/>
              </a:rPr>
              <a:t>https://webbook.nist.gov/chemistry/</a:t>
            </a:r>
            <a:endParaRPr lang="de-DE" sz="900" dirty="0"/>
          </a:p>
          <a:p>
            <a:r>
              <a:rPr lang="en-US" sz="900" dirty="0"/>
              <a:t>Green, Don W.; Perry, Robert H. (2003): Perry's chemical engineers' handbook. 7th ed., </a:t>
            </a:r>
            <a:r>
              <a:rPr lang="en-US" sz="900" dirty="0" err="1"/>
              <a:t>internat.</a:t>
            </a:r>
            <a:r>
              <a:rPr lang="en-US" sz="900" dirty="0"/>
              <a:t> ed., [</a:t>
            </a:r>
            <a:r>
              <a:rPr lang="en-US" sz="900" dirty="0" err="1"/>
              <a:t>Nachdr</a:t>
            </a:r>
            <a:r>
              <a:rPr lang="en-US" sz="900" dirty="0"/>
              <a:t>.]. New York: McGraw-Hill.</a:t>
            </a:r>
            <a:endParaRPr lang="de-DE" sz="900" dirty="0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0DDEEF37-E010-DEB4-078B-5EB3ECCDA689}"/>
              </a:ext>
            </a:extLst>
          </p:cNvPr>
          <p:cNvSpPr/>
          <p:nvPr/>
        </p:nvSpPr>
        <p:spPr>
          <a:xfrm>
            <a:off x="6384032" y="3356992"/>
            <a:ext cx="504056" cy="1656184"/>
          </a:xfrm>
          <a:prstGeom prst="rightBrac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EFB544B-2B9A-EA2C-FA38-D35475F121B1}"/>
              </a:ext>
            </a:extLst>
          </p:cNvPr>
          <p:cNvSpPr txBox="1"/>
          <p:nvPr/>
        </p:nvSpPr>
        <p:spPr>
          <a:xfrm>
            <a:off x="6960096" y="4000418"/>
            <a:ext cx="195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3"/>
                </a:solidFill>
              </a:rPr>
              <a:t>nur bei realem Gas</a:t>
            </a:r>
          </a:p>
        </p:txBody>
      </p:sp>
    </p:spTree>
    <p:extLst>
      <p:ext uri="{BB962C8B-B14F-4D97-AF65-F5344CB8AC3E}">
        <p14:creationId xmlns:p14="http://schemas.microsoft.com/office/powerpoint/2010/main" val="2851426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Validierung</a:t>
            </a:r>
            <a:r>
              <a:rPr lang="en-US" dirty="0"/>
              <a:t> – CO-</a:t>
            </a:r>
            <a:r>
              <a:rPr lang="en-US" dirty="0" err="1"/>
              <a:t>Methanisierung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AC4B9FD-1EDD-8546-8215-0620F4BCE06F}"/>
              </a:ext>
            </a:extLst>
          </p:cNvPr>
          <p:cNvSpPr txBox="1"/>
          <p:nvPr/>
        </p:nvSpPr>
        <p:spPr>
          <a:xfrm>
            <a:off x="623392" y="6488668"/>
            <a:ext cx="1094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0" i="0" u="none" strike="noStrike" baseline="0" dirty="0">
                <a:latin typeface="Calibri" panose="020F0502020204030204" pitchFamily="34" charset="0"/>
              </a:rPr>
              <a:t>Gao,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Jiajian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; Wang,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Yingli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; Ping, Yuan; Hu,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Dacheng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; Xu,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Guangwen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;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Gu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,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Fangna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; Su,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Fabing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(2012): A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thermodynamic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analysis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of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methanation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reactions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of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carbon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oxides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for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the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production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of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synthetic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natural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gas. In: </a:t>
            </a:r>
            <a:r>
              <a:rPr lang="de-DE" sz="900" b="0" i="1" u="none" strike="noStrike" baseline="0" dirty="0">
                <a:latin typeface="Calibri" panose="020F0502020204030204" pitchFamily="34" charset="0"/>
              </a:rPr>
              <a:t>RSC Adv. 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2 (6), S. 2358. DOI: 10.1039/c2ra00632d.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AB91CA1-E177-9673-3517-0F39F5E78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429" y="1052672"/>
            <a:ext cx="6958534" cy="521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0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Validierung</a:t>
            </a:r>
            <a:r>
              <a:rPr lang="en-US" dirty="0"/>
              <a:t> – CO</a:t>
            </a:r>
            <a:r>
              <a:rPr lang="en-US" baseline="-25000" dirty="0"/>
              <a:t>2</a:t>
            </a:r>
            <a:r>
              <a:rPr lang="en-US" dirty="0"/>
              <a:t>-Methanisierung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AC4B9FD-1EDD-8546-8215-0620F4BCE06F}"/>
              </a:ext>
            </a:extLst>
          </p:cNvPr>
          <p:cNvSpPr txBox="1"/>
          <p:nvPr/>
        </p:nvSpPr>
        <p:spPr>
          <a:xfrm>
            <a:off x="623392" y="6488668"/>
            <a:ext cx="1094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b="0" i="0" u="none" strike="noStrike" baseline="0" dirty="0">
                <a:latin typeface="Calibri" panose="020F0502020204030204" pitchFamily="34" charset="0"/>
              </a:rPr>
              <a:t>Gao,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Jiajian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; Wang,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Yingli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; Ping, Yuan; Hu,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Dacheng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; Xu,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Guangwen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;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Gu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,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Fangna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; Su,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Fabing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(2012): A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thermodynamic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analysis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of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methanation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reactions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of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carbon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oxides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for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the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production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of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synthetic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900" b="0" i="0" u="none" strike="noStrike" baseline="0" dirty="0" err="1">
                <a:latin typeface="Calibri" panose="020F0502020204030204" pitchFamily="34" charset="0"/>
              </a:rPr>
              <a:t>natural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 gas. In: </a:t>
            </a:r>
            <a:r>
              <a:rPr lang="de-DE" sz="900" b="0" i="1" u="none" strike="noStrike" baseline="0" dirty="0">
                <a:latin typeface="Calibri" panose="020F0502020204030204" pitchFamily="34" charset="0"/>
              </a:rPr>
              <a:t>RSC Adv. </a:t>
            </a:r>
            <a:r>
              <a:rPr lang="de-DE" sz="900" b="0" i="0" u="none" strike="noStrike" baseline="0" dirty="0">
                <a:latin typeface="Calibri" panose="020F0502020204030204" pitchFamily="34" charset="0"/>
              </a:rPr>
              <a:t>2 (6), S. 2358. DOI: 10.1039/c2ra00632d.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AB91CA1-E177-9673-3517-0F39F5E78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8429" y="1052672"/>
            <a:ext cx="6958534" cy="521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4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Berechnung</a:t>
            </a:r>
            <a:r>
              <a:rPr lang="en-US" dirty="0"/>
              <a:t> der </a:t>
            </a:r>
            <a:r>
              <a:rPr lang="en-US" dirty="0" err="1"/>
              <a:t>Fugazitätskoeffizienten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SRK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23392" y="1052672"/>
                <a:ext cx="10945216" cy="5398528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de-DE" dirty="0"/>
                  <a:t>Zustandsgleichung (Soave-Redlich-</a:t>
                </a:r>
                <a:r>
                  <a:rPr lang="de-DE" dirty="0" err="1"/>
                  <a:t>Kwong</a:t>
                </a:r>
                <a:r>
                  <a:rPr lang="de-DE" dirty="0"/>
                  <a:t>): </a:t>
                </a:r>
                <a14:m>
                  <m:oMath xmlns:m="http://schemas.openxmlformats.org/officeDocument/2006/math">
                    <m:r>
                      <a:rPr lang="x-IV_mathan" sz="1800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x-IV_mathan" sz="180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x-IV_mathan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x-IV_mathan" sz="1800">
                                <a:effectLst/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x-IV_mathan" sz="1800">
                        <a:effectLst/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x-IV_mathan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x-IV_mathan" sz="180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DE" dirty="0"/>
              </a:p>
              <a:p>
                <a:pPr>
                  <a:spcAft>
                    <a:spcPts val="600"/>
                  </a:spcAft>
                </a:pPr>
                <a:r>
                  <a:rPr lang="de-DE" dirty="0"/>
                  <a:t>Fugazitätskoeffizient: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IV_mathan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x-IV_mathan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x-IV_mathan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x-IV_matha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x-IV_mathan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x-IV_matha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x-IV_matha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x-IV_mathan" sz="18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x-IV_mathan" sz="18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x-IV_matha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x-IV_mathan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18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x-IV_mathan" sz="18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x-IV_mathan" sz="18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  <m:r>
                              <a:rPr lang="x-IV_mathan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x-IV_matha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x-IV_mathan" sz="18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x-IV_mathan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x-IV_mathan" sz="18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r>
                                      <a:rPr lang="x-IV_mathan" sz="18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x-IV_mathan" sz="18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x-IV_mathan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x-IV_matha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x-IV_mathan" sz="18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num>
                              <m:den>
                                <m:r>
                                  <a:rPr lang="x-IV_mathan" sz="18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x-IV_matha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x-IV_mathan" sz="18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>
                                  <m:fPr>
                                    <m:ctrlPr>
                                      <a:rPr lang="x-IV_mathan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x-IV_mathan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>
                                          <m:sSubPr>
                                            <m:ctrlPr>
                                              <a:rPr lang="x-IV_mathan" sz="1800" i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x-IV_mathan" sz="180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x-IV_mathan" sz="180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rad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x-IV_mathan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x-IV_mathan" sz="18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x-IV_mathan" sz="18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x-IV_mathan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x-IV_mathan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18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x-IV_mathan" sz="18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x-IV_mathan" sz="18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d>
                            <m:func>
                              <m:funcPr>
                                <m:ctrlPr>
                                  <a:rPr lang="x-IV_mathan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x-IV_mathan" sz="18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x-IV_mathan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x-IV_mathan" sz="18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x-IV_mathan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x-IV_mathan" sz="18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num>
                                      <m:den>
                                        <m:r>
                                          <a:rPr lang="x-IV_mathan" sz="180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de-DE" dirty="0"/>
              </a:p>
              <a:p>
                <a:pPr lvl="1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x-IV_mathan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x-IV_mathan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x-IV_mathan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x-IV_matha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x-IV_mathan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x-IV_mathan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x-IV_mathan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x-IV_mathan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x-IV_matha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x-IV_mathan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x-IV_mathan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x-IV_mathan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x-IV_mathan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x-IV_matha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x-IV_mathan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x-IV_mathan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x-IV_mathan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x-IV_mathan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x-IV_mathan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  <a:p>
                <a:pPr lvl="1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de-DE" sz="1800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sz="180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>
                            <a:effectLst/>
                            <a:latin typeface="Cambria Math" panose="02040503050406030204" pitchFamily="18" charset="0"/>
                          </a:rPr>
                          <m:t>𝑎𝑝</m:t>
                        </m:r>
                      </m:num>
                      <m:den>
                        <m:sSup>
                          <m:sSupPr>
                            <m:ctrlPr>
                              <a:rPr lang="de-D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>
                                    <a:effectLst/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de-DE" sz="1800">
                                    <a:effectLst/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sub>
                            </m:sSub>
                          </m:e>
                          <m:sup>
                            <m:r>
                              <a:rPr lang="de-DE" sz="180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de-D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800">
                                <a:effectLst/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de-DE" sz="180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de-DE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, 	</a:t>
                </a:r>
                <a14:m>
                  <m:oMath xmlns:m="http://schemas.openxmlformats.org/officeDocument/2006/math">
                    <m:r>
                      <a:rPr lang="de-DE" sz="1800">
                        <a:effectLst/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sz="180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>
                            <a:effectLst/>
                            <a:latin typeface="Cambria Math" panose="02040503050406030204" pitchFamily="18" charset="0"/>
                          </a:rPr>
                          <m:t>𝑏𝑝</m:t>
                        </m:r>
                      </m:num>
                      <m:den>
                        <m:sSub>
                          <m:sSubPr>
                            <m:ctrlPr>
                              <a:rPr lang="de-D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>
                                <a:effectLst/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1800">
                                <a:effectLst/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de-DE" sz="180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de-DE" dirty="0"/>
                  <a:t> 	   mit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a</m:t>
                    </m:r>
                    <m:r>
                      <a:rPr lang="de-DE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de-DE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de-DE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de-DE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de-D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de-DE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de-D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de-D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de-DE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d>
                    <m:rad>
                      <m:radPr>
                        <m:degHide m:val="on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rad>
                  </m:oMath>
                </a14:m>
                <a:r>
                  <a:rPr lang="de-DE" dirty="0"/>
                  <a:t>, 	</a:t>
                </a:r>
                <a14:m>
                  <m:oMath xmlns:m="http://schemas.openxmlformats.org/officeDocument/2006/math">
                    <m:r>
                      <a:rPr lang="de-DE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endParaRPr lang="de-DE" dirty="0"/>
              </a:p>
              <a:p>
                <a:pPr lvl="1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de-DE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80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f>
                      <m:fPr>
                        <m:ctrlPr>
                          <a:rPr lang="de-DE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0.42747</m:t>
                        </m:r>
                        <m:r>
                          <a:rPr lang="de-DE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de-DE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de-DE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8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de-DE" sz="18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sub>
                            </m:sSub>
                          </m:e>
                          <m:sup>
                            <m:r>
                              <a:rPr lang="de-DE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de-DE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de-DE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de-DE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  <m:sup>
                            <m:r>
                              <a:rPr lang="de-DE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de-DE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de-DE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de-DE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den>
                    </m:f>
                  </m:oMath>
                </a14:m>
                <a:r>
                  <a:rPr lang="de-DE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,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800" i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de-DE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0.08664</m:t>
                        </m:r>
                        <m:r>
                          <a:rPr lang="de-DE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de-DE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de-DE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de-DE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de-DE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de-DE" sz="18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den>
                    </m:f>
                  </m:oMath>
                </a14:m>
                <a:r>
                  <a:rPr lang="de-DE" dirty="0"/>
                  <a:t> 	mit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x-IV_mathan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x-IV_mathan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x-IV_matha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x-IV_matha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x-IV_mathan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x-IV_mathan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x-IV_matha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x-IV_mathan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x-IV_mathan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x-IV_matha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x-IV_mathan">
                                            <a:latin typeface="Cambria Math" panose="02040503050406030204" pitchFamily="18" charset="0"/>
                                          </a:rPr>
                                          <m:t>r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de-DE" b="0" i="0" smtClean="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</m:d>
                          </m:e>
                        </m:d>
                      </m:e>
                      <m:sup>
                        <m:r>
                          <a:rPr lang="x-IV_matha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:pPr lvl="1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x-IV_mathan" sz="18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x-IV_mathan" sz="18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=0.48+1.574</m:t>
                    </m:r>
                    <m:r>
                      <a:rPr lang="x-IV_matha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x-IV_mathan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x-IV_mathan" sz="18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−0.176</m:t>
                    </m:r>
                    <m:r>
                      <a:rPr lang="x-IV_mathan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de-DE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x-IV_mathan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8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x-IV_mathan" sz="18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de-DE" dirty="0"/>
              </a:p>
              <a:p>
                <a:pPr lvl="1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de-DE" dirty="0"/>
                  <a:t>benötigte Stoffdaten: kritische Temperatur </a:t>
                </a:r>
                <a:r>
                  <a:rPr lang="de-DE" i="1" dirty="0" err="1"/>
                  <a:t>T</a:t>
                </a:r>
                <a:r>
                  <a:rPr lang="de-DE" baseline="-25000" dirty="0" err="1"/>
                  <a:t>c,i</a:t>
                </a:r>
                <a:r>
                  <a:rPr lang="de-DE" dirty="0"/>
                  <a:t>, kritischer Druck </a:t>
                </a:r>
                <a:r>
                  <a:rPr lang="de-DE" i="1" dirty="0" err="1"/>
                  <a:t>p</a:t>
                </a:r>
                <a:r>
                  <a:rPr lang="de-DE" baseline="-25000" dirty="0" err="1"/>
                  <a:t>c,i</a:t>
                </a:r>
                <a:r>
                  <a:rPr lang="de-DE" dirty="0"/>
                  <a:t>, azentrischer Faktor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x-IV_mathan" sz="2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000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de-DE" dirty="0"/>
                  <a:t>, binäre Interaktionskoeffizienten </a:t>
                </a:r>
                <a:r>
                  <a:rPr lang="de-DE" i="1" dirty="0" err="1"/>
                  <a:t>k</a:t>
                </a:r>
                <a:r>
                  <a:rPr lang="de-DE" baseline="-25000" dirty="0" err="1"/>
                  <a:t>i,j</a:t>
                </a:r>
                <a:endParaRPr lang="de-DE" dirty="0"/>
              </a:p>
              <a:p>
                <a:pPr>
                  <a:spcAft>
                    <a:spcPts val="600"/>
                  </a:spcAft>
                </a:pPr>
                <a:endParaRPr lang="de-DE" dirty="0"/>
              </a:p>
              <a:p>
                <a:pPr>
                  <a:spcAft>
                    <a:spcPts val="600"/>
                  </a:spcAft>
                </a:pPr>
                <a:r>
                  <a:rPr lang="de-DE" dirty="0"/>
                  <a:t>nicht gasförmige Komponenten: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IV_mathan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IV_mathan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de-DE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de-DE" dirty="0"/>
                  <a:t> der Kompatibilität wegen, wird aber nicht benutzt</a:t>
                </a:r>
              </a:p>
              <a:p>
                <a:pPr>
                  <a:spcAft>
                    <a:spcPts val="600"/>
                  </a:spcAft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92" y="1052672"/>
                <a:ext cx="10945216" cy="5398528"/>
              </a:xfrm>
              <a:blipFill>
                <a:blip r:embed="rId2"/>
                <a:stretch>
                  <a:fillRect l="-612" t="-3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AA9D3B94-5115-D7BF-54E1-688D0959C67A}"/>
              </a:ext>
            </a:extLst>
          </p:cNvPr>
          <p:cNvSpPr txBox="1"/>
          <p:nvPr/>
        </p:nvSpPr>
        <p:spPr>
          <a:xfrm>
            <a:off x="623392" y="6627168"/>
            <a:ext cx="109452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u="none" strike="noStrike" baseline="0" dirty="0">
                <a:latin typeface="Calibri" panose="020F0502020204030204" pitchFamily="34" charset="0"/>
              </a:rPr>
              <a:t>Soave, Giorgio (1972): Equilibrium constants from a modified Redlich-</a:t>
            </a:r>
            <a:r>
              <a:rPr lang="en-US" sz="900" b="0" i="0" u="none" strike="noStrike" baseline="0" dirty="0" err="1">
                <a:latin typeface="Calibri" panose="020F0502020204030204" pitchFamily="34" charset="0"/>
              </a:rPr>
              <a:t>Kwong</a:t>
            </a:r>
            <a:r>
              <a:rPr lang="en-US" sz="900" b="0" i="0" u="none" strike="noStrike" baseline="0" dirty="0">
                <a:latin typeface="Calibri" panose="020F0502020204030204" pitchFamily="34" charset="0"/>
              </a:rPr>
              <a:t> equation of state. In: Chemical Engineering Science 27 (6), S. 1197–1203. DOI: 10.1016/0009-2509(72)80096-4.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37260539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06,4179"/>
  <p:tag name="ORIGINALWIDTH" val="1453,926"/>
  <p:tag name="LATEXADDIN" val="\documentclass{article}&#10;\usepackage{amsmath}&#10;\pagestyle{empty}&#10;\begin{document}&#10;&#10;$&#10;\frac{\partial c_\mathrm{i}}{\partial t} = &#10;- \frac{\partial}{\partial z}u\,c_\mathrm{i}&#10;+ D_\mathrm{ax}\frac{\partial^2 c_\mathrm{i}}{\partial z^2}&#10;+ \sum\limits_\mathrm{j}\nu_\mathrm{ij}r_\mathrm{j}&#10;$&#10;&#10;&#10;\end{document}"/>
  <p:tag name="IGUANATEXSIZE" val="20"/>
  <p:tag name="IGUANATEXCURSOR" val="234"/>
</p:tagLst>
</file>

<file path=ppt/theme/theme1.xml><?xml version="1.0" encoding="utf-8"?>
<a:theme xmlns:a="http://schemas.openxmlformats.org/drawingml/2006/main" name="Larissa">
  <a:themeElements>
    <a:clrScheme name="Benutzerdefiniert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D9AAA"/>
      </a:accent1>
      <a:accent2>
        <a:srgbClr val="A9A28D"/>
      </a:accent2>
      <a:accent3>
        <a:srgbClr val="DF6D07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W_2021.potx" id="{48A6A496-16E4-485B-BE24-B0902835FAF6}" vid="{FF9A407F-886E-4341-A600-5328BCDF84C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CIW_2021</Template>
  <TotalTime>0</TotalTime>
  <Words>989</Words>
  <Application>Microsoft Office PowerPoint</Application>
  <PresentationFormat>Breitbild</PresentationFormat>
  <Paragraphs>98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Courier New</vt:lpstr>
      <vt:lpstr>Symbol</vt:lpstr>
      <vt:lpstr>Times</vt:lpstr>
      <vt:lpstr>Wingdings</vt:lpstr>
      <vt:lpstr>Larissa</vt:lpstr>
      <vt:lpstr>Thermodynamisches Modell</vt:lpstr>
      <vt:lpstr>Zielsetzung</vt:lpstr>
      <vt:lpstr>Minimierung der freien Enthalpie – Gibbs free energy minimization</vt:lpstr>
      <vt:lpstr>Implementierung</vt:lpstr>
      <vt:lpstr>Solvereinstellungen</vt:lpstr>
      <vt:lpstr>Beispiel Methanisierung</vt:lpstr>
      <vt:lpstr>Validierung – CO-Methanisierung</vt:lpstr>
      <vt:lpstr>Validierung – CO2-Methanisierung</vt:lpstr>
      <vt:lpstr>Berechnung der Fugazitätskoeffizienten über SRK</vt:lpstr>
      <vt:lpstr>Vielen Dank für eure Aufmerksamkeit 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1 Title 2</dc:title>
  <dc:creator>Theresa Kunz</dc:creator>
  <cp:lastModifiedBy>Theresa Kunz</cp:lastModifiedBy>
  <cp:revision>105</cp:revision>
  <cp:lastPrinted>2015-02-13T10:13:39Z</cp:lastPrinted>
  <dcterms:created xsi:type="dcterms:W3CDTF">2021-10-07T12:16:04Z</dcterms:created>
  <dcterms:modified xsi:type="dcterms:W3CDTF">2022-06-30T09:21:24Z</dcterms:modified>
</cp:coreProperties>
</file>