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8.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15.png" ContentType="image/png"/>
  <Override PartName="/ppt/media/image14.png" ContentType="image/pn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1.jpeg" ContentType="image/jpeg"/>
  <Override PartName="/ppt/media/image7.png" ContentType="image/png"/>
  <Override PartName="/ppt/media/image12.png" ContentType="image/png"/>
  <Override PartName="/ppt/media/image8.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31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31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31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32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32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030FA968-87A9-4205-9BFE-E22C7803896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www.youtube.com/watch?v=Zq1QDAkoRzU" TargetMode="External"/><Relationship Id="rId2" Type="http://schemas.openxmlformats.org/officeDocument/2006/relationships/hyperlink" Target="file://quantium.com.au.local/quantiumgroup/Company%20Reference/Brand%20&amp;%20Design/Brand%20videos/Q%20Privacy.mp4" TargetMode="External"/><Relationship Id="rId3" Type="http://schemas.openxmlformats.org/officeDocument/2006/relationships/slide" Target="../slides/slide2.xml"/><Relationship Id="rId4"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685800" y="1143000"/>
            <a:ext cx="5485320" cy="3085200"/>
          </a:xfrm>
          <a:prstGeom prst="rect">
            <a:avLst/>
          </a:prstGeom>
        </p:spPr>
      </p:sp>
      <p:sp>
        <p:nvSpPr>
          <p:cNvPr id="376" name="PlaceHolder 2"/>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
        <p:nvSpPr>
          <p:cNvPr id="377"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0C34DE8-B176-46CE-8BB3-798CCC3F1E0A}" type="slidenum">
              <a:rPr b="0" lang="en-AU"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685800" y="1143000"/>
            <a:ext cx="5485320" cy="3085200"/>
          </a:xfrm>
          <a:prstGeom prst="rect">
            <a:avLst/>
          </a:prstGeom>
        </p:spPr>
      </p:sp>
      <p:sp>
        <p:nvSpPr>
          <p:cNvPr id="373"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640">
              <a:lnSpc>
                <a:spcPct val="100000"/>
              </a:lnSpc>
              <a:tabLst>
                <a:tab algn="l" pos="0"/>
              </a:tabLst>
            </a:pPr>
            <a:r>
              <a:rPr b="0" lang="en-AU" sz="1200" spc="-1" strike="noStrike">
                <a:solidFill>
                  <a:srgbClr val="000005"/>
                </a:solidFill>
                <a:latin typeface="Roboto Light"/>
                <a:ea typeface="Roboto Light"/>
              </a:rPr>
              <a:t>To view Privacy video explaining how important data privacy is to Quantium, please click here: </a:t>
            </a:r>
            <a:r>
              <a:rPr b="0" lang="en-AU" sz="1200" spc="-1" strike="noStrike" u="sng">
                <a:solidFill>
                  <a:srgbClr val="000000"/>
                </a:solidFill>
                <a:uFillTx/>
                <a:latin typeface="Roboto Light"/>
                <a:ea typeface="Roboto Light"/>
                <a:hlinkClick r:id="rId1"/>
              </a:rPr>
              <a:t>https://www.youtube.com/watch?v=Zq1QDAkoRzU</a:t>
            </a:r>
            <a:endParaRPr b="0" lang="en-US" sz="1200" spc="-1" strike="noStrike">
              <a:latin typeface="Arial"/>
            </a:endParaRPr>
          </a:p>
          <a:p>
            <a:pPr marL="216000" indent="-215640">
              <a:lnSpc>
                <a:spcPct val="100000"/>
              </a:lnSpc>
              <a:tabLst>
                <a:tab algn="l" pos="0"/>
              </a:tabLst>
            </a:pPr>
            <a:r>
              <a:rPr b="0" lang="en-AU" sz="1200" spc="-1" strike="noStrike">
                <a:solidFill>
                  <a:srgbClr val="000005"/>
                </a:solidFill>
                <a:latin typeface="Roboto Light"/>
                <a:ea typeface="Roboto Light"/>
              </a:rPr>
              <a:t>or here </a:t>
            </a:r>
            <a:r>
              <a:rPr b="0" lang="en-AU" sz="1200" spc="-1" strike="noStrike" u="sng">
                <a:solidFill>
                  <a:srgbClr val="000000"/>
                </a:solidFill>
                <a:uFillTx/>
                <a:latin typeface="Roboto Light"/>
                <a:ea typeface="Roboto Light"/>
                <a:hlinkClick r:id="rId2"/>
              </a:rPr>
              <a:t>Q:\Company Reference\Brand &amp; Design\Brand videos\Q Privacy.mp4</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0" lang="en-AU" sz="1200" spc="-1" strike="noStrike">
                <a:solidFill>
                  <a:srgbClr val="000000"/>
                </a:solidFill>
                <a:latin typeface="+mn-lt"/>
                <a:ea typeface="+mn-ea"/>
              </a:rPr>
              <a:t>At Quantium, we believe that data is the behavioural footprint of humanity and that it has to be treated with the utmost care and responsibility. </a:t>
            </a:r>
            <a:endParaRPr b="0" lang="en-US" sz="1200" spc="-1" strike="noStrike">
              <a:latin typeface="Arial"/>
            </a:endParaRPr>
          </a:p>
          <a:p>
            <a:pPr marL="216000" indent="-215640">
              <a:lnSpc>
                <a:spcPct val="100000"/>
              </a:lnSpc>
              <a:tabLst>
                <a:tab algn="l" pos="0"/>
              </a:tabLst>
            </a:pPr>
            <a:r>
              <a:rPr b="0" lang="en-AU" sz="1200" spc="-1" strike="noStrike">
                <a:solidFill>
                  <a:srgbClr val="000000"/>
                </a:solidFill>
                <a:latin typeface="+mn-lt"/>
                <a:ea typeface="+mn-ea"/>
              </a:rPr>
              <a:t>Histories, attitudes, indeed lives are stored within it in ways that aren’t always apparent – and that’s what makes its potential so powerful. </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0" lang="en-AU" sz="1200" spc="-1" strike="noStrike">
                <a:solidFill>
                  <a:srgbClr val="000000"/>
                </a:solidFill>
                <a:latin typeface="+mn-lt"/>
                <a:ea typeface="+mn-ea"/>
              </a:rPr>
              <a:t>To work with it responsibly, sensitively, we set ourselves the highest data privacy protection and governance standards. </a:t>
            </a:r>
            <a:endParaRPr b="0" lang="en-US" sz="1200" spc="-1" strike="noStrike">
              <a:latin typeface="Arial"/>
            </a:endParaRPr>
          </a:p>
          <a:p>
            <a:pPr marL="216000" indent="-215640">
              <a:lnSpc>
                <a:spcPct val="100000"/>
              </a:lnSpc>
              <a:tabLst>
                <a:tab algn="l" pos="0"/>
              </a:tabLst>
            </a:pPr>
            <a:r>
              <a:rPr b="0" lang="en-AU" sz="1200" spc="-1" strike="noStrike">
                <a:solidFill>
                  <a:srgbClr val="000000"/>
                </a:solidFill>
                <a:latin typeface="+mn-lt"/>
                <a:ea typeface="+mn-ea"/>
              </a:rPr>
              <a:t>We have spent 17 years perfecting privacy-by-design and secure-by-design principles. Central to this is not holding any personally identifiable information about people – </a:t>
            </a:r>
            <a:endParaRPr b="0" lang="en-US" sz="1200" spc="-1" strike="noStrike">
              <a:latin typeface="Arial"/>
            </a:endParaRPr>
          </a:p>
          <a:p>
            <a:pPr marL="216000" indent="-215640">
              <a:lnSpc>
                <a:spcPct val="100000"/>
              </a:lnSpc>
              <a:tabLst>
                <a:tab algn="l" pos="0"/>
              </a:tabLst>
            </a:pPr>
            <a:r>
              <a:rPr b="0" lang="en-AU" sz="1200" spc="-1" strike="noStrike">
                <a:solidFill>
                  <a:srgbClr val="000000"/>
                </a:solidFill>
                <a:latin typeface="+mn-lt"/>
                <a:ea typeface="+mn-ea"/>
              </a:rPr>
              <a:t>we neither receive it, and put the necessary protections in place to be unable to decipher it. </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0" lang="en-AU" sz="1200" spc="-1" strike="noStrike">
                <a:solidFill>
                  <a:srgbClr val="000000"/>
                </a:solidFill>
                <a:latin typeface="+mn-lt"/>
                <a:ea typeface="+mn-ea"/>
              </a:rPr>
              <a:t>Every aspect of handling data is safeguarded: from its de-identification, to its encryption – data security is paramount and of the highest grade. </a:t>
            </a:r>
            <a:endParaRPr b="0" lang="en-US" sz="1200" spc="-1" strike="noStrike">
              <a:latin typeface="Arial"/>
            </a:endParaRPr>
          </a:p>
          <a:p>
            <a:pPr marL="216000" indent="-215640">
              <a:lnSpc>
                <a:spcPct val="100000"/>
              </a:lnSpc>
              <a:tabLst>
                <a:tab algn="l" pos="0"/>
              </a:tabLst>
            </a:pPr>
            <a:r>
              <a:rPr b="0" lang="en-AU" sz="1200" spc="-1" strike="noStrike">
                <a:solidFill>
                  <a:srgbClr val="000000"/>
                </a:solidFill>
                <a:latin typeface="+mn-lt"/>
                <a:ea typeface="+mn-ea"/>
              </a:rPr>
              <a:t>We pride ourselves on gaining the trust of iconic organisations around the world through years of securely working with their data, </a:t>
            </a:r>
            <a:endParaRPr b="0" lang="en-US" sz="1200" spc="-1" strike="noStrike">
              <a:latin typeface="Arial"/>
            </a:endParaRPr>
          </a:p>
          <a:p>
            <a:pPr marL="216000" indent="-215640">
              <a:lnSpc>
                <a:spcPct val="100000"/>
              </a:lnSpc>
              <a:tabLst>
                <a:tab algn="l" pos="0"/>
              </a:tabLst>
            </a:pPr>
            <a:r>
              <a:rPr b="0" lang="en-AU" sz="1200" spc="-1" strike="noStrike">
                <a:solidFill>
                  <a:srgbClr val="000000"/>
                </a:solidFill>
                <a:latin typeface="+mn-lt"/>
                <a:ea typeface="+mn-ea"/>
              </a:rPr>
              <a:t>and in turn the trust that builds with their stakeholders.</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p:txBody>
      </p:sp>
      <p:sp>
        <p:nvSpPr>
          <p:cNvPr id="374"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38CB8721-2F2C-4F78-9044-CFBC7B9CB06C}" type="slidenum">
              <a:rPr b="0" lang="en-AU" sz="1200" spc="-1" strike="noStrike">
                <a:solidFill>
                  <a:srgbClr val="000000"/>
                </a:solidFill>
                <a:latin typeface="Roboto Ligh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3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3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3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9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9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9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9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4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4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5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5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5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5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5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0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1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1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1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1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1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73980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127080" y="6239520"/>
            <a:ext cx="456120" cy="36396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691A10F0-44BC-43BD-86FE-4EC563909257}" type="slidenum">
              <a:rPr b="0" lang="en-AU" sz="1400" spc="-1" strike="noStrike">
                <a:solidFill>
                  <a:srgbClr val="ffffff"/>
                </a:solidFill>
                <a:latin typeface="Roboto"/>
                <a:ea typeface="Roboto"/>
              </a:rPr>
              <a:t>7</a:t>
            </a:fld>
            <a:endParaRPr b="0" lang="en-US" sz="1400" spc="-1" strike="noStrike">
              <a:latin typeface="Arial"/>
            </a:endParaRPr>
          </a:p>
        </p:txBody>
      </p:sp>
      <p:sp>
        <p:nvSpPr>
          <p:cNvPr id="2" name="CustomShape 3"/>
          <p:cNvSpPr/>
          <p:nvPr/>
        </p:nvSpPr>
        <p:spPr>
          <a:xfrm>
            <a:off x="-394560" y="473760"/>
            <a:ext cx="228600" cy="22860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394560" y="783720"/>
            <a:ext cx="228600" cy="22860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394560" y="1093680"/>
            <a:ext cx="228600" cy="22860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394560" y="1404000"/>
            <a:ext cx="228600" cy="22860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6" name="CustomShape 7"/>
          <p:cNvSpPr/>
          <p:nvPr/>
        </p:nvSpPr>
        <p:spPr>
          <a:xfrm>
            <a:off x="-394560" y="2333880"/>
            <a:ext cx="228600" cy="22860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a:off x="-394560" y="1713960"/>
            <a:ext cx="228600" cy="22860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8" name="CustomShape 9"/>
          <p:cNvSpPr/>
          <p:nvPr/>
        </p:nvSpPr>
        <p:spPr>
          <a:xfrm>
            <a:off x="-394560" y="2023920"/>
            <a:ext cx="228600" cy="22860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9" name="CustomShape 10"/>
          <p:cNvSpPr/>
          <p:nvPr/>
        </p:nvSpPr>
        <p:spPr>
          <a:xfrm>
            <a:off x="-394560" y="2644200"/>
            <a:ext cx="228600" cy="22860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10" name="CustomShape 11"/>
          <p:cNvSpPr/>
          <p:nvPr/>
        </p:nvSpPr>
        <p:spPr>
          <a:xfrm>
            <a:off x="-394560" y="3803040"/>
            <a:ext cx="229320" cy="22932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11" name="CustomShape 12"/>
          <p:cNvSpPr/>
          <p:nvPr/>
        </p:nvSpPr>
        <p:spPr>
          <a:xfrm>
            <a:off x="-394560" y="4113720"/>
            <a:ext cx="229320" cy="22932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12" name="CustomShape 13"/>
          <p:cNvSpPr/>
          <p:nvPr/>
        </p:nvSpPr>
        <p:spPr>
          <a:xfrm>
            <a:off x="-394560" y="4424760"/>
            <a:ext cx="229320" cy="22932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13" name="CustomShape 14"/>
          <p:cNvSpPr/>
          <p:nvPr/>
        </p:nvSpPr>
        <p:spPr>
          <a:xfrm>
            <a:off x="-394560" y="4735440"/>
            <a:ext cx="229320" cy="22932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14" name="CustomShape 15"/>
          <p:cNvSpPr/>
          <p:nvPr/>
        </p:nvSpPr>
        <p:spPr>
          <a:xfrm>
            <a:off x="-394560" y="5046480"/>
            <a:ext cx="229320" cy="22932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15" name="CustomShape 16"/>
          <p:cNvSpPr/>
          <p:nvPr/>
        </p:nvSpPr>
        <p:spPr>
          <a:xfrm>
            <a:off x="-394560" y="5357160"/>
            <a:ext cx="229320" cy="22932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16" name="CustomShape 17"/>
          <p:cNvSpPr/>
          <p:nvPr/>
        </p:nvSpPr>
        <p:spPr>
          <a:xfrm>
            <a:off x="-394560" y="5668200"/>
            <a:ext cx="229320" cy="22932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17" name="CustomShape 18"/>
          <p:cNvSpPr/>
          <p:nvPr/>
        </p:nvSpPr>
        <p:spPr>
          <a:xfrm>
            <a:off x="-394560" y="5978880"/>
            <a:ext cx="229320" cy="22932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18" name="CustomShape 19"/>
          <p:cNvSpPr/>
          <p:nvPr/>
        </p:nvSpPr>
        <p:spPr>
          <a:xfrm>
            <a:off x="-394560" y="6289920"/>
            <a:ext cx="229320" cy="22932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19" name="CustomShape 20"/>
          <p:cNvSpPr/>
          <p:nvPr/>
        </p:nvSpPr>
        <p:spPr>
          <a:xfrm>
            <a:off x="1206360" y="6209280"/>
            <a:ext cx="1421280" cy="35892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20" name="CustomShape 21"/>
          <p:cNvSpPr/>
          <p:nvPr/>
        </p:nvSpPr>
        <p:spPr>
          <a:xfrm>
            <a:off x="5263200" y="6595560"/>
            <a:ext cx="1664640" cy="26136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AU" sz="1000" spc="-1" strike="noStrike">
                <a:solidFill>
                  <a:srgbClr val="000000"/>
                </a:solidFill>
                <a:latin typeface="Calibri"/>
                <a:ea typeface="Roboto Light"/>
              </a:rPr>
              <a:t>Classification: Confidential</a:t>
            </a:r>
            <a:endParaRPr b="0" lang="en-US" sz="1000" spc="-1" strike="noStrike">
              <a:latin typeface="Arial"/>
            </a:endParaRPr>
          </a:p>
        </p:txBody>
      </p:sp>
      <p:sp>
        <p:nvSpPr>
          <p:cNvPr id="21" name="CustomShape 22"/>
          <p:cNvSpPr/>
          <p:nvPr/>
        </p:nvSpPr>
        <p:spPr>
          <a:xfrm>
            <a:off x="169560" y="6202800"/>
            <a:ext cx="375840" cy="375840"/>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p:style>
      </p:sp>
      <p:sp>
        <p:nvSpPr>
          <p:cNvPr id="22" name="CustomShape 23"/>
          <p:cNvSpPr/>
          <p:nvPr/>
        </p:nvSpPr>
        <p:spPr>
          <a:xfrm>
            <a:off x="7580520" y="0"/>
            <a:ext cx="4610520" cy="6856920"/>
          </a:xfrm>
          <a:prstGeom prst="rect">
            <a:avLst/>
          </a:prstGeom>
          <a:blipFill rotWithShape="0">
            <a:blip r:embed="rId2"/>
            <a:stretch>
              <a:fillRect l="0" t="-290138" r="0" b="-290138"/>
            </a:stretch>
          </a:blipFill>
          <a:ln>
            <a:noFill/>
          </a:ln>
        </p:spPr>
        <p:style>
          <a:lnRef idx="2">
            <a:schemeClr val="accent1">
              <a:shade val="50000"/>
            </a:schemeClr>
          </a:lnRef>
          <a:fillRef idx="1">
            <a:schemeClr val="accent1"/>
          </a:fillRef>
          <a:effectRef idx="0">
            <a:schemeClr val="accent1"/>
          </a:effectRef>
          <a:fontRef idx="minor"/>
        </p:style>
      </p:sp>
      <p:sp>
        <p:nvSpPr>
          <p:cNvPr id="23" name="PlaceHolder 2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4" name="PlaceHolder 2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CustomShape 1"/>
          <p:cNvSpPr/>
          <p:nvPr/>
        </p:nvSpPr>
        <p:spPr>
          <a:xfrm>
            <a:off x="0" y="0"/>
            <a:ext cx="73980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2" name="CustomShape 2"/>
          <p:cNvSpPr/>
          <p:nvPr/>
        </p:nvSpPr>
        <p:spPr>
          <a:xfrm>
            <a:off x="127080" y="6239520"/>
            <a:ext cx="456120" cy="36396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539D5B44-C404-4449-8823-6391BC61F5E6}" type="slidenum">
              <a:rPr b="0" lang="en-AU" sz="1400" spc="-1" strike="noStrike">
                <a:solidFill>
                  <a:srgbClr val="ffffff"/>
                </a:solidFill>
                <a:latin typeface="Roboto"/>
                <a:ea typeface="Roboto"/>
              </a:rPr>
              <a:t>&lt;number&gt;</a:t>
            </a:fld>
            <a:endParaRPr b="0" lang="en-US" sz="1400" spc="-1" strike="noStrike">
              <a:latin typeface="Arial"/>
            </a:endParaRPr>
          </a:p>
        </p:txBody>
      </p:sp>
      <p:sp>
        <p:nvSpPr>
          <p:cNvPr id="63" name="CustomShape 3"/>
          <p:cNvSpPr/>
          <p:nvPr/>
        </p:nvSpPr>
        <p:spPr>
          <a:xfrm>
            <a:off x="-394560" y="473760"/>
            <a:ext cx="228600" cy="22860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64" name="CustomShape 4"/>
          <p:cNvSpPr/>
          <p:nvPr/>
        </p:nvSpPr>
        <p:spPr>
          <a:xfrm>
            <a:off x="-394560" y="783720"/>
            <a:ext cx="228600" cy="22860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65" name="CustomShape 5"/>
          <p:cNvSpPr/>
          <p:nvPr/>
        </p:nvSpPr>
        <p:spPr>
          <a:xfrm>
            <a:off x="-394560" y="1093680"/>
            <a:ext cx="228600" cy="22860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66" name="CustomShape 6"/>
          <p:cNvSpPr/>
          <p:nvPr/>
        </p:nvSpPr>
        <p:spPr>
          <a:xfrm>
            <a:off x="-394560" y="1404000"/>
            <a:ext cx="228600" cy="22860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67" name="CustomShape 7"/>
          <p:cNvSpPr/>
          <p:nvPr/>
        </p:nvSpPr>
        <p:spPr>
          <a:xfrm>
            <a:off x="-394560" y="2333880"/>
            <a:ext cx="228600" cy="22860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68" name="CustomShape 8"/>
          <p:cNvSpPr/>
          <p:nvPr/>
        </p:nvSpPr>
        <p:spPr>
          <a:xfrm>
            <a:off x="-394560" y="1713960"/>
            <a:ext cx="228600" cy="22860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69" name="CustomShape 9"/>
          <p:cNvSpPr/>
          <p:nvPr/>
        </p:nvSpPr>
        <p:spPr>
          <a:xfrm>
            <a:off x="-394560" y="2023920"/>
            <a:ext cx="228600" cy="22860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70" name="CustomShape 10"/>
          <p:cNvSpPr/>
          <p:nvPr/>
        </p:nvSpPr>
        <p:spPr>
          <a:xfrm>
            <a:off x="-394560" y="2644200"/>
            <a:ext cx="228600" cy="22860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71" name="CustomShape 11"/>
          <p:cNvSpPr/>
          <p:nvPr/>
        </p:nvSpPr>
        <p:spPr>
          <a:xfrm>
            <a:off x="-394560" y="3803040"/>
            <a:ext cx="229320" cy="22932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72" name="CustomShape 12"/>
          <p:cNvSpPr/>
          <p:nvPr/>
        </p:nvSpPr>
        <p:spPr>
          <a:xfrm>
            <a:off x="-394560" y="4113720"/>
            <a:ext cx="229320" cy="22932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73" name="CustomShape 13"/>
          <p:cNvSpPr/>
          <p:nvPr/>
        </p:nvSpPr>
        <p:spPr>
          <a:xfrm>
            <a:off x="-394560" y="4424760"/>
            <a:ext cx="229320" cy="22932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74" name="CustomShape 14"/>
          <p:cNvSpPr/>
          <p:nvPr/>
        </p:nvSpPr>
        <p:spPr>
          <a:xfrm>
            <a:off x="-394560" y="4735440"/>
            <a:ext cx="229320" cy="22932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75" name="CustomShape 15"/>
          <p:cNvSpPr/>
          <p:nvPr/>
        </p:nvSpPr>
        <p:spPr>
          <a:xfrm>
            <a:off x="-394560" y="5046480"/>
            <a:ext cx="229320" cy="22932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76" name="CustomShape 16"/>
          <p:cNvSpPr/>
          <p:nvPr/>
        </p:nvSpPr>
        <p:spPr>
          <a:xfrm>
            <a:off x="-394560" y="5357160"/>
            <a:ext cx="229320" cy="22932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77" name="CustomShape 17"/>
          <p:cNvSpPr/>
          <p:nvPr/>
        </p:nvSpPr>
        <p:spPr>
          <a:xfrm>
            <a:off x="-394560" y="5668200"/>
            <a:ext cx="229320" cy="22932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78" name="CustomShape 18"/>
          <p:cNvSpPr/>
          <p:nvPr/>
        </p:nvSpPr>
        <p:spPr>
          <a:xfrm>
            <a:off x="-394560" y="5978880"/>
            <a:ext cx="229320" cy="22932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79" name="CustomShape 19"/>
          <p:cNvSpPr/>
          <p:nvPr/>
        </p:nvSpPr>
        <p:spPr>
          <a:xfrm>
            <a:off x="-394560" y="6289920"/>
            <a:ext cx="229320" cy="22932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80" name="CustomShape 20"/>
          <p:cNvSpPr/>
          <p:nvPr/>
        </p:nvSpPr>
        <p:spPr>
          <a:xfrm>
            <a:off x="1206360" y="6209280"/>
            <a:ext cx="1421280" cy="35892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81" name="CustomShape 21"/>
          <p:cNvSpPr/>
          <p:nvPr/>
        </p:nvSpPr>
        <p:spPr>
          <a:xfrm>
            <a:off x="5263200" y="6595560"/>
            <a:ext cx="1664640" cy="26136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AU" sz="1000" spc="-1" strike="noStrike">
                <a:solidFill>
                  <a:srgbClr val="000000"/>
                </a:solidFill>
                <a:latin typeface="Calibri"/>
                <a:ea typeface="Roboto Light"/>
              </a:rPr>
              <a:t>Classification: Confidential</a:t>
            </a:r>
            <a:endParaRPr b="0" lang="en-US" sz="1000" spc="-1" strike="noStrike">
              <a:latin typeface="Arial"/>
            </a:endParaRPr>
          </a:p>
        </p:txBody>
      </p:sp>
      <p:sp>
        <p:nvSpPr>
          <p:cNvPr id="82" name="CustomShape 22"/>
          <p:cNvSpPr/>
          <p:nvPr/>
        </p:nvSpPr>
        <p:spPr>
          <a:xfrm>
            <a:off x="740520" y="1777680"/>
            <a:ext cx="11450520" cy="5079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83" name="CustomShape 23"/>
          <p:cNvSpPr/>
          <p:nvPr/>
        </p:nvSpPr>
        <p:spPr>
          <a:xfrm>
            <a:off x="9004320" y="0"/>
            <a:ext cx="318672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4" name="CustomShape 24"/>
          <p:cNvSpPr/>
          <p:nvPr/>
        </p:nvSpPr>
        <p:spPr>
          <a:xfrm>
            <a:off x="11677680" y="500040"/>
            <a:ext cx="1072080" cy="1072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5" name="CustomShape 25"/>
          <p:cNvSpPr/>
          <p:nvPr/>
        </p:nvSpPr>
        <p:spPr>
          <a:xfrm>
            <a:off x="1206360" y="6209280"/>
            <a:ext cx="1421280" cy="35892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86" name="CustomShape 26"/>
          <p:cNvSpPr/>
          <p:nvPr/>
        </p:nvSpPr>
        <p:spPr>
          <a:xfrm>
            <a:off x="1197000" y="400320"/>
            <a:ext cx="7445160" cy="823320"/>
          </a:xfrm>
          <a:prstGeom prst="rect">
            <a:avLst/>
          </a:prstGeom>
          <a:noFill/>
          <a:ln>
            <a:noFill/>
          </a:ln>
        </p:spPr>
        <p:style>
          <a:lnRef idx="0"/>
          <a:fillRef idx="0"/>
          <a:effectRef idx="0"/>
          <a:fontRef idx="minor"/>
        </p:style>
        <p:txBody>
          <a:bodyPr lIns="0" rIns="0" tIns="0" bIns="0" anchor="ctr">
            <a:noAutofit/>
          </a:bodyPr>
          <a:p>
            <a:pPr>
              <a:lnSpc>
                <a:spcPct val="100000"/>
              </a:lnSpc>
              <a:spcBef>
                <a:spcPts val="1001"/>
              </a:spcBef>
              <a:tabLst>
                <a:tab algn="l" pos="0"/>
              </a:tabLst>
            </a:pPr>
            <a:r>
              <a:rPr b="0" lang="en-AU" sz="2400" spc="-1" strike="noStrike">
                <a:solidFill>
                  <a:srgbClr val="000005"/>
                </a:solidFill>
                <a:latin typeface="Roboto"/>
                <a:ea typeface="Roboto"/>
              </a:rPr>
              <a:t>Our 17 year history assures best practice in privacy, security and the ethical use of data</a:t>
            </a:r>
            <a:endParaRPr b="0" lang="en-US" sz="2400" spc="-1" strike="noStrike">
              <a:latin typeface="Arial"/>
            </a:endParaRPr>
          </a:p>
        </p:txBody>
      </p:sp>
      <p:sp>
        <p:nvSpPr>
          <p:cNvPr id="87" name="CustomShape 27"/>
          <p:cNvSpPr/>
          <p:nvPr/>
        </p:nvSpPr>
        <p:spPr>
          <a:xfrm>
            <a:off x="9407520" y="2417760"/>
            <a:ext cx="2337840" cy="2179440"/>
          </a:xfrm>
          <a:prstGeom prst="rect">
            <a:avLst/>
          </a:prstGeom>
          <a:noFill/>
          <a:ln>
            <a:noFill/>
          </a:ln>
        </p:spPr>
        <p:style>
          <a:lnRef idx="0"/>
          <a:fillRef idx="0"/>
          <a:effectRef idx="0"/>
          <a:fontRef idx="minor"/>
        </p:style>
        <p:txBody>
          <a:bodyPr lIns="0" rIns="0" tIns="0" bIns="0" anchor="ctr">
            <a:noAutofit/>
          </a:bodyPr>
          <a:p>
            <a:pPr>
              <a:lnSpc>
                <a:spcPct val="90000"/>
              </a:lnSpc>
              <a:spcBef>
                <a:spcPts val="1001"/>
              </a:spcBef>
              <a:tabLst>
                <a:tab algn="l" pos="0"/>
              </a:tabLst>
            </a:pPr>
            <a:r>
              <a:rPr b="0" lang="en-AU" sz="1800" spc="-1" strike="noStrike">
                <a:solidFill>
                  <a:srgbClr val="ffffff"/>
                </a:solidFill>
                <a:latin typeface="Roboto Light"/>
                <a:ea typeface="Roboto"/>
              </a:rPr>
              <a:t>Quantium believes </a:t>
            </a:r>
            <a:br/>
            <a:r>
              <a:rPr b="0" lang="en-AU" sz="1800" spc="-1" strike="noStrike">
                <a:solidFill>
                  <a:srgbClr val="ffffff"/>
                </a:solidFill>
                <a:latin typeface="Roboto Light"/>
                <a:ea typeface="Roboto"/>
              </a:rPr>
              <a:t>in using data for progress, with great care and responsibility. As such please respect the commercial in confidence nature </a:t>
            </a:r>
            <a:br/>
            <a:r>
              <a:rPr b="0" lang="en-AU" sz="1800" spc="-1" strike="noStrike">
                <a:solidFill>
                  <a:srgbClr val="ffffff"/>
                </a:solidFill>
                <a:latin typeface="Roboto Light"/>
                <a:ea typeface="Roboto"/>
              </a:rPr>
              <a:t>of this document.</a:t>
            </a:r>
            <a:endParaRPr b="0" lang="en-US" sz="1800" spc="-1" strike="noStrike">
              <a:latin typeface="Arial"/>
            </a:endParaRPr>
          </a:p>
        </p:txBody>
      </p:sp>
      <p:sp>
        <p:nvSpPr>
          <p:cNvPr id="88" name="CustomShape 28"/>
          <p:cNvSpPr/>
          <p:nvPr/>
        </p:nvSpPr>
        <p:spPr>
          <a:xfrm>
            <a:off x="9407520" y="500040"/>
            <a:ext cx="2206080" cy="1072080"/>
          </a:xfrm>
          <a:prstGeom prst="rect">
            <a:avLst/>
          </a:prstGeom>
          <a:noFill/>
          <a:ln>
            <a:noFill/>
          </a:ln>
        </p:spPr>
        <p:style>
          <a:lnRef idx="0"/>
          <a:fillRef idx="0"/>
          <a:effectRef idx="0"/>
          <a:fontRef idx="minor"/>
        </p:style>
        <p:txBody>
          <a:bodyPr lIns="0" rIns="0" tIns="0" bIns="0">
            <a:noAutofit/>
          </a:bodyPr>
          <a:p>
            <a:pPr>
              <a:lnSpc>
                <a:spcPct val="90000"/>
              </a:lnSpc>
              <a:spcBef>
                <a:spcPts val="1001"/>
              </a:spcBef>
              <a:tabLst>
                <a:tab algn="l" pos="0"/>
              </a:tabLst>
            </a:pPr>
            <a:r>
              <a:rPr b="0" lang="en-AU" sz="2400" spc="-1" strike="noStrike">
                <a:solidFill>
                  <a:srgbClr val="ffffff"/>
                </a:solidFill>
                <a:latin typeface="Roboto"/>
                <a:ea typeface="Roboto"/>
              </a:rPr>
              <a:t>We all have a responsibility</a:t>
            </a:r>
            <a:br/>
            <a:r>
              <a:rPr b="0" lang="en-AU" sz="2400" spc="-1" strike="noStrike">
                <a:solidFill>
                  <a:srgbClr val="ffffff"/>
                </a:solidFill>
                <a:latin typeface="Roboto"/>
                <a:ea typeface="Roboto"/>
              </a:rPr>
              <a:t>to use data</a:t>
            </a:r>
            <a:br/>
            <a:r>
              <a:rPr b="0" lang="en-AU" sz="2400" spc="-1" strike="noStrike">
                <a:solidFill>
                  <a:srgbClr val="ffffff"/>
                </a:solidFill>
                <a:latin typeface="Roboto"/>
                <a:ea typeface="Roboto"/>
              </a:rPr>
              <a:t>for good</a:t>
            </a:r>
            <a:endParaRPr b="0" lang="en-US" sz="2400" spc="-1" strike="noStrike">
              <a:latin typeface="Arial"/>
            </a:endParaRPr>
          </a:p>
        </p:txBody>
      </p:sp>
      <p:sp>
        <p:nvSpPr>
          <p:cNvPr id="89" name="CustomShape 29"/>
          <p:cNvSpPr/>
          <p:nvPr/>
        </p:nvSpPr>
        <p:spPr>
          <a:xfrm>
            <a:off x="1197000" y="1974240"/>
            <a:ext cx="2310120" cy="303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a:lnSpc>
                <a:spcPct val="100000"/>
              </a:lnSpc>
              <a:tabLst>
                <a:tab algn="l" pos="0"/>
              </a:tabLst>
            </a:pPr>
            <a:r>
              <a:rPr b="0" lang="en-AU" sz="1400" spc="-1" strike="noStrike">
                <a:solidFill>
                  <a:srgbClr val="000005"/>
                </a:solidFill>
                <a:latin typeface="Roboto Medium"/>
                <a:ea typeface="Roboto Medium"/>
              </a:rPr>
              <a:t>Privacy</a:t>
            </a:r>
            <a:endParaRPr b="0" lang="en-US" sz="1400" spc="-1" strike="noStrike">
              <a:latin typeface="Arial"/>
            </a:endParaRPr>
          </a:p>
        </p:txBody>
      </p:sp>
      <p:sp>
        <p:nvSpPr>
          <p:cNvPr id="90" name="CustomShape 30"/>
          <p:cNvSpPr/>
          <p:nvPr/>
        </p:nvSpPr>
        <p:spPr>
          <a:xfrm>
            <a:off x="1197000" y="2254680"/>
            <a:ext cx="2310120" cy="2418480"/>
          </a:xfrm>
          <a:prstGeom prst="rect">
            <a:avLst/>
          </a:prstGeom>
          <a:noFill/>
          <a:ln>
            <a:noFill/>
          </a:ln>
        </p:spPr>
        <p:style>
          <a:lnRef idx="0"/>
          <a:fillRef idx="0"/>
          <a:effectRef idx="0"/>
          <a:fontRef idx="minor"/>
        </p:style>
        <p:txBody>
          <a:bodyPr lIns="0" rIns="0" tIns="45000" bIns="45000">
            <a:spAutoFit/>
          </a:bodyPr>
          <a:p>
            <a:pPr marL="180000" indent="-178920">
              <a:lnSpc>
                <a:spcPct val="100000"/>
              </a:lnSpc>
              <a:spcAft>
                <a:spcPts val="601"/>
              </a:spcAft>
              <a:buClr>
                <a:srgbClr val="000005"/>
              </a:buClr>
              <a:buFont typeface="Roboto Light"/>
              <a:buChar char="•"/>
            </a:pPr>
            <a:r>
              <a:rPr b="0" lang="en-AU" sz="1100" spc="-1" strike="noStrike">
                <a:solidFill>
                  <a:srgbClr val="000005"/>
                </a:solidFill>
                <a:latin typeface="Roboto Light"/>
                <a:ea typeface="Roboto Light"/>
              </a:rPr>
              <a:t>We have built our business based on privacy by design principles </a:t>
            </a:r>
            <a:br/>
            <a:r>
              <a:rPr b="0" lang="en-AU" sz="1100" spc="-1" strike="noStrike">
                <a:solidFill>
                  <a:srgbClr val="000005"/>
                </a:solidFill>
                <a:latin typeface="Roboto Light"/>
                <a:ea typeface="Roboto Light"/>
              </a:rPr>
              <a:t>for the past 17 years</a:t>
            </a:r>
            <a:endParaRPr b="0" lang="en-US" sz="1100" spc="-1" strike="noStrike">
              <a:latin typeface="Arial"/>
            </a:endParaRPr>
          </a:p>
          <a:p>
            <a:pPr marL="180000" indent="-178920">
              <a:lnSpc>
                <a:spcPct val="100000"/>
              </a:lnSpc>
              <a:spcAft>
                <a:spcPts val="601"/>
              </a:spcAft>
              <a:buClr>
                <a:srgbClr val="000005"/>
              </a:buClr>
              <a:buFont typeface="Roboto Light"/>
              <a:buChar char="•"/>
            </a:pPr>
            <a:r>
              <a:rPr b="0" lang="en-AU" sz="1100" spc="-1" strike="noStrike">
                <a:solidFill>
                  <a:srgbClr val="000005"/>
                </a:solidFill>
                <a:latin typeface="Roboto Light"/>
                <a:ea typeface="Roboto Light"/>
              </a:rPr>
              <a:t>Quantium has strict protocols</a:t>
            </a:r>
            <a:br/>
            <a:r>
              <a:rPr b="0" lang="en-AU" sz="1100" spc="-1" strike="noStrike">
                <a:solidFill>
                  <a:srgbClr val="000005"/>
                </a:solidFill>
                <a:latin typeface="Roboto Light"/>
                <a:ea typeface="Roboto Light"/>
              </a:rPr>
              <a:t>around the receipt and storage </a:t>
            </a:r>
            <a:br/>
            <a:r>
              <a:rPr b="0" lang="en-AU" sz="1100" spc="-1" strike="noStrike">
                <a:solidFill>
                  <a:srgbClr val="000005"/>
                </a:solidFill>
                <a:latin typeface="Roboto Light"/>
                <a:ea typeface="Roboto Light"/>
              </a:rPr>
              <a:t>of personal information</a:t>
            </a:r>
            <a:endParaRPr b="0" lang="en-US" sz="1100" spc="-1" strike="noStrike">
              <a:latin typeface="Arial"/>
            </a:endParaRPr>
          </a:p>
          <a:p>
            <a:pPr marL="180000" indent="-178920">
              <a:lnSpc>
                <a:spcPct val="100000"/>
              </a:lnSpc>
              <a:spcAft>
                <a:spcPts val="601"/>
              </a:spcAft>
              <a:buClr>
                <a:srgbClr val="000005"/>
              </a:buClr>
              <a:buFont typeface="Roboto Light"/>
              <a:buChar char="•"/>
            </a:pPr>
            <a:r>
              <a:rPr b="0" lang="en-AU" sz="1100" spc="-1" strike="noStrike">
                <a:solidFill>
                  <a:srgbClr val="000005"/>
                </a:solidFill>
                <a:latin typeface="Roboto Light"/>
                <a:ea typeface="Roboto Light"/>
              </a:rPr>
              <a:t>All information is de-identified using an irreversible tokenisation process with no ability to</a:t>
            </a:r>
            <a:br/>
            <a:r>
              <a:rPr b="0" lang="en-AU" sz="1100" spc="-1" strike="noStrike">
                <a:solidFill>
                  <a:srgbClr val="000005"/>
                </a:solidFill>
                <a:latin typeface="Roboto Light"/>
                <a:ea typeface="Roboto Light"/>
              </a:rPr>
              <a:t>re-identify individuals.</a:t>
            </a:r>
            <a:endParaRPr b="0" lang="en-US" sz="1100" spc="-1" strike="noStrike">
              <a:latin typeface="Arial"/>
            </a:endParaRPr>
          </a:p>
        </p:txBody>
      </p:sp>
      <p:sp>
        <p:nvSpPr>
          <p:cNvPr id="91" name="CustomShape 31"/>
          <p:cNvSpPr/>
          <p:nvPr/>
        </p:nvSpPr>
        <p:spPr>
          <a:xfrm>
            <a:off x="3957480" y="1974240"/>
            <a:ext cx="2310120" cy="303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a:lnSpc>
                <a:spcPct val="100000"/>
              </a:lnSpc>
              <a:tabLst>
                <a:tab algn="l" pos="0"/>
              </a:tabLst>
            </a:pPr>
            <a:r>
              <a:rPr b="0" lang="en-AU" sz="1400" spc="-1" strike="noStrike">
                <a:solidFill>
                  <a:srgbClr val="000005"/>
                </a:solidFill>
                <a:latin typeface="Roboto Medium"/>
                <a:ea typeface="Roboto Medium"/>
              </a:rPr>
              <a:t>Security</a:t>
            </a:r>
            <a:endParaRPr b="0" lang="en-US" sz="1400" spc="-1" strike="noStrike">
              <a:latin typeface="Arial"/>
            </a:endParaRPr>
          </a:p>
        </p:txBody>
      </p:sp>
      <p:sp>
        <p:nvSpPr>
          <p:cNvPr id="92" name="CustomShape 32"/>
          <p:cNvSpPr/>
          <p:nvPr/>
        </p:nvSpPr>
        <p:spPr>
          <a:xfrm>
            <a:off x="3957480" y="2254680"/>
            <a:ext cx="2310120" cy="3986640"/>
          </a:xfrm>
          <a:prstGeom prst="rect">
            <a:avLst/>
          </a:prstGeom>
          <a:noFill/>
          <a:ln>
            <a:noFill/>
          </a:ln>
        </p:spPr>
        <p:style>
          <a:lnRef idx="0"/>
          <a:fillRef idx="0"/>
          <a:effectRef idx="0"/>
          <a:fontRef idx="minor"/>
        </p:style>
        <p:txBody>
          <a:bodyPr lIns="0" rIns="90000" tIns="45000" bIns="45000">
            <a:spAutoFit/>
          </a:bodyPr>
          <a:p>
            <a:pPr marL="180000" indent="-178920">
              <a:lnSpc>
                <a:spcPct val="100000"/>
              </a:lnSpc>
              <a:spcAft>
                <a:spcPts val="601"/>
              </a:spcAft>
              <a:buClr>
                <a:srgbClr val="000005"/>
              </a:buClr>
              <a:buFont typeface="Roboto Light"/>
              <a:buChar char="•"/>
            </a:pPr>
            <a:r>
              <a:rPr b="0" lang="en-AU" sz="1100" spc="-1" strike="noStrike">
                <a:solidFill>
                  <a:srgbClr val="000005"/>
                </a:solidFill>
                <a:latin typeface="Roboto Light"/>
                <a:ea typeface="Roboto Light"/>
              </a:rPr>
              <a:t>We are ISO27001 certified - internationally recognised </a:t>
            </a:r>
            <a:br/>
            <a:r>
              <a:rPr b="0" lang="en-AU" sz="1100" spc="-1" strike="noStrike">
                <a:solidFill>
                  <a:srgbClr val="000005"/>
                </a:solidFill>
                <a:latin typeface="Roboto Light"/>
                <a:ea typeface="Roboto Light"/>
              </a:rPr>
              <a:t>for our ability to uphold best practice standards across information security</a:t>
            </a:r>
            <a:endParaRPr b="0" lang="en-US" sz="1100" spc="-1" strike="noStrike">
              <a:latin typeface="Arial"/>
            </a:endParaRPr>
          </a:p>
          <a:p>
            <a:pPr marL="180000" indent="-17892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We use ‘bank grade’ security </a:t>
            </a:r>
            <a:br/>
            <a:r>
              <a:rPr b="0" lang="en-US" sz="1100" spc="-1" strike="noStrike">
                <a:solidFill>
                  <a:srgbClr val="000005"/>
                </a:solidFill>
                <a:latin typeface="Roboto Light"/>
                <a:ea typeface="Roboto Light"/>
              </a:rPr>
              <a:t>to store and process our data</a:t>
            </a:r>
            <a:endParaRPr b="0" lang="en-US" sz="1100" spc="-1" strike="noStrike">
              <a:latin typeface="Arial"/>
            </a:endParaRPr>
          </a:p>
          <a:p>
            <a:pPr marL="180000" indent="-17892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Comply with 200+ security requirements from NAB, Woolworths and other </a:t>
            </a:r>
            <a:br/>
            <a:r>
              <a:rPr b="0" lang="en-US" sz="1100" spc="-1" strike="noStrike">
                <a:solidFill>
                  <a:srgbClr val="000005"/>
                </a:solidFill>
                <a:latin typeface="Roboto Light"/>
                <a:ea typeface="Roboto Light"/>
              </a:rPr>
              <a:t>data partners</a:t>
            </a:r>
            <a:endParaRPr b="0" lang="en-US" sz="1100" spc="-1" strike="noStrike">
              <a:latin typeface="Arial"/>
            </a:endParaRPr>
          </a:p>
          <a:p>
            <a:pPr marL="180000" indent="-17892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All partner data is held in separate restricted environments</a:t>
            </a:r>
            <a:endParaRPr b="0" lang="en-US" sz="1100" spc="-1" strike="noStrike">
              <a:latin typeface="Arial"/>
            </a:endParaRPr>
          </a:p>
          <a:p>
            <a:pPr marL="180000" indent="-17892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All access to partner data is limited to essential staff only</a:t>
            </a:r>
            <a:endParaRPr b="0" lang="en-US" sz="1100" spc="-1" strike="noStrike">
              <a:latin typeface="Arial"/>
            </a:endParaRPr>
          </a:p>
          <a:p>
            <a:pPr marL="180000" indent="-17892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Security environment and processes regularly audited </a:t>
            </a:r>
            <a:br/>
            <a:r>
              <a:rPr b="0" lang="en-US" sz="1100" spc="-1" strike="noStrike">
                <a:solidFill>
                  <a:srgbClr val="000005"/>
                </a:solidFill>
                <a:latin typeface="Roboto Light"/>
                <a:ea typeface="Roboto Light"/>
              </a:rPr>
              <a:t>by our data partners.</a:t>
            </a:r>
            <a:endParaRPr b="0" lang="en-US" sz="1100" spc="-1" strike="noStrike">
              <a:latin typeface="Arial"/>
            </a:endParaRPr>
          </a:p>
        </p:txBody>
      </p:sp>
      <p:sp>
        <p:nvSpPr>
          <p:cNvPr id="93" name="CustomShape 33"/>
          <p:cNvSpPr/>
          <p:nvPr/>
        </p:nvSpPr>
        <p:spPr>
          <a:xfrm>
            <a:off x="6718320" y="1974240"/>
            <a:ext cx="2310120" cy="303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a:lnSpc>
                <a:spcPct val="100000"/>
              </a:lnSpc>
              <a:tabLst>
                <a:tab algn="l" pos="0"/>
              </a:tabLst>
            </a:pPr>
            <a:r>
              <a:rPr b="0" lang="en-AU" sz="1400" spc="-1" strike="noStrike">
                <a:solidFill>
                  <a:srgbClr val="000005"/>
                </a:solidFill>
                <a:latin typeface="Roboto Medium"/>
                <a:ea typeface="Roboto Medium"/>
              </a:rPr>
              <a:t>Ethical use of data</a:t>
            </a:r>
            <a:endParaRPr b="0" lang="en-US" sz="1400" spc="-1" strike="noStrike">
              <a:latin typeface="Arial"/>
            </a:endParaRPr>
          </a:p>
        </p:txBody>
      </p:sp>
      <p:sp>
        <p:nvSpPr>
          <p:cNvPr id="94" name="CustomShape 34"/>
          <p:cNvSpPr/>
          <p:nvPr/>
        </p:nvSpPr>
        <p:spPr>
          <a:xfrm>
            <a:off x="6718320" y="2254680"/>
            <a:ext cx="2124720" cy="1094040"/>
          </a:xfrm>
          <a:prstGeom prst="rect">
            <a:avLst/>
          </a:prstGeom>
          <a:noFill/>
          <a:ln>
            <a:noFill/>
          </a:ln>
        </p:spPr>
        <p:style>
          <a:lnRef idx="0"/>
          <a:fillRef idx="0"/>
          <a:effectRef idx="0"/>
          <a:fontRef idx="minor"/>
        </p:style>
        <p:txBody>
          <a:bodyPr lIns="0" rIns="90000" tIns="45000" bIns="45000">
            <a:spAutoFit/>
          </a:bodyPr>
          <a:p>
            <a:pPr>
              <a:lnSpc>
                <a:spcPct val="100000"/>
              </a:lnSpc>
              <a:spcAft>
                <a:spcPts val="601"/>
              </a:spcAft>
              <a:tabLst>
                <a:tab algn="l" pos="0"/>
              </a:tabLst>
            </a:pPr>
            <a:r>
              <a:rPr b="0" lang="en-AU" sz="1100" spc="-1" strike="noStrike">
                <a:solidFill>
                  <a:srgbClr val="000005"/>
                </a:solidFill>
                <a:latin typeface="Roboto Light"/>
                <a:ea typeface="Roboto Light"/>
              </a:rPr>
              <a:t>Applies to all facets of our work, from the initiatives we take on, the information we use and how our solutions impact individuals, organisations and society.</a:t>
            </a:r>
            <a:endParaRPr b="0" lang="en-US" sz="1100" spc="-1" strike="noStrike">
              <a:latin typeface="Arial"/>
            </a:endParaRPr>
          </a:p>
        </p:txBody>
      </p:sp>
      <p:grpSp>
        <p:nvGrpSpPr>
          <p:cNvPr id="95" name="Group 35"/>
          <p:cNvGrpSpPr/>
          <p:nvPr/>
        </p:nvGrpSpPr>
        <p:grpSpPr>
          <a:xfrm>
            <a:off x="3732840" y="1987920"/>
            <a:ext cx="2760480" cy="3790440"/>
            <a:chOff x="3732840" y="1987920"/>
            <a:chExt cx="2760480" cy="3790440"/>
          </a:xfrm>
        </p:grpSpPr>
        <p:sp>
          <p:nvSpPr>
            <p:cNvPr id="96" name="Line 36"/>
            <p:cNvSpPr/>
            <p:nvPr/>
          </p:nvSpPr>
          <p:spPr>
            <a:xfrm>
              <a:off x="3732840" y="1987920"/>
              <a:ext cx="0" cy="3790440"/>
            </a:xfrm>
            <a:prstGeom prst="line">
              <a:avLst/>
            </a:prstGeom>
            <a:ln>
              <a:solidFill>
                <a:srgbClr val="b7b1a8"/>
              </a:solidFill>
            </a:ln>
          </p:spPr>
          <p:style>
            <a:lnRef idx="1">
              <a:schemeClr val="accent1"/>
            </a:lnRef>
            <a:fillRef idx="0">
              <a:schemeClr val="accent1"/>
            </a:fillRef>
            <a:effectRef idx="0">
              <a:schemeClr val="accent1"/>
            </a:effectRef>
            <a:fontRef idx="minor"/>
          </p:style>
        </p:sp>
        <p:sp>
          <p:nvSpPr>
            <p:cNvPr id="97" name="Line 37"/>
            <p:cNvSpPr/>
            <p:nvPr/>
          </p:nvSpPr>
          <p:spPr>
            <a:xfrm>
              <a:off x="6493320" y="1987920"/>
              <a:ext cx="0" cy="3790440"/>
            </a:xfrm>
            <a:prstGeom prst="line">
              <a:avLst/>
            </a:prstGeom>
            <a:ln>
              <a:solidFill>
                <a:srgbClr val="b7b1a8"/>
              </a:solidFill>
            </a:ln>
          </p:spPr>
          <p:style>
            <a:lnRef idx="1">
              <a:schemeClr val="accent1"/>
            </a:lnRef>
            <a:fillRef idx="0">
              <a:schemeClr val="accent1"/>
            </a:fillRef>
            <a:effectRef idx="0">
              <a:schemeClr val="accent1"/>
            </a:effectRef>
            <a:fontRef idx="minor"/>
          </p:style>
        </p:sp>
      </p:grpSp>
      <p:sp>
        <p:nvSpPr>
          <p:cNvPr id="98" name="PlaceHolder 38"/>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9" name="PlaceHolder 3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CustomShape 1"/>
          <p:cNvSpPr/>
          <p:nvPr/>
        </p:nvSpPr>
        <p:spPr>
          <a:xfrm>
            <a:off x="0" y="0"/>
            <a:ext cx="73980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7" name="CustomShape 2"/>
          <p:cNvSpPr/>
          <p:nvPr/>
        </p:nvSpPr>
        <p:spPr>
          <a:xfrm>
            <a:off x="127080" y="6239520"/>
            <a:ext cx="456120" cy="36396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80A2745B-E942-4202-8D24-547A5DB7A62D}" type="slidenum">
              <a:rPr b="0" lang="en-AU" sz="1400" spc="-1" strike="noStrike">
                <a:solidFill>
                  <a:srgbClr val="ffffff"/>
                </a:solidFill>
                <a:latin typeface="Roboto"/>
                <a:ea typeface="Roboto"/>
              </a:rPr>
              <a:t>&lt;number&gt;</a:t>
            </a:fld>
            <a:endParaRPr b="0" lang="en-US" sz="1400" spc="-1" strike="noStrike">
              <a:latin typeface="Arial"/>
            </a:endParaRPr>
          </a:p>
        </p:txBody>
      </p:sp>
      <p:sp>
        <p:nvSpPr>
          <p:cNvPr id="138" name="CustomShape 3"/>
          <p:cNvSpPr/>
          <p:nvPr/>
        </p:nvSpPr>
        <p:spPr>
          <a:xfrm>
            <a:off x="-394560" y="473760"/>
            <a:ext cx="228600" cy="22860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139" name="CustomShape 4"/>
          <p:cNvSpPr/>
          <p:nvPr/>
        </p:nvSpPr>
        <p:spPr>
          <a:xfrm>
            <a:off x="-394560" y="783720"/>
            <a:ext cx="228600" cy="22860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140" name="CustomShape 5"/>
          <p:cNvSpPr/>
          <p:nvPr/>
        </p:nvSpPr>
        <p:spPr>
          <a:xfrm>
            <a:off x="-394560" y="1093680"/>
            <a:ext cx="228600" cy="22860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141" name="CustomShape 6"/>
          <p:cNvSpPr/>
          <p:nvPr/>
        </p:nvSpPr>
        <p:spPr>
          <a:xfrm>
            <a:off x="-394560" y="1404000"/>
            <a:ext cx="228600" cy="22860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142" name="CustomShape 7"/>
          <p:cNvSpPr/>
          <p:nvPr/>
        </p:nvSpPr>
        <p:spPr>
          <a:xfrm>
            <a:off x="-394560" y="2333880"/>
            <a:ext cx="228600" cy="22860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143" name="CustomShape 8"/>
          <p:cNvSpPr/>
          <p:nvPr/>
        </p:nvSpPr>
        <p:spPr>
          <a:xfrm>
            <a:off x="-394560" y="1713960"/>
            <a:ext cx="228600" cy="22860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144" name="CustomShape 9"/>
          <p:cNvSpPr/>
          <p:nvPr/>
        </p:nvSpPr>
        <p:spPr>
          <a:xfrm>
            <a:off x="-394560" y="2023920"/>
            <a:ext cx="228600" cy="22860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145" name="CustomShape 10"/>
          <p:cNvSpPr/>
          <p:nvPr/>
        </p:nvSpPr>
        <p:spPr>
          <a:xfrm>
            <a:off x="-394560" y="2644200"/>
            <a:ext cx="228600" cy="22860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146" name="CustomShape 11"/>
          <p:cNvSpPr/>
          <p:nvPr/>
        </p:nvSpPr>
        <p:spPr>
          <a:xfrm>
            <a:off x="-394560" y="3803040"/>
            <a:ext cx="229320" cy="22932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147" name="CustomShape 12"/>
          <p:cNvSpPr/>
          <p:nvPr/>
        </p:nvSpPr>
        <p:spPr>
          <a:xfrm>
            <a:off x="-394560" y="4113720"/>
            <a:ext cx="229320" cy="22932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148" name="CustomShape 13"/>
          <p:cNvSpPr/>
          <p:nvPr/>
        </p:nvSpPr>
        <p:spPr>
          <a:xfrm>
            <a:off x="-394560" y="4424760"/>
            <a:ext cx="229320" cy="22932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149" name="CustomShape 14"/>
          <p:cNvSpPr/>
          <p:nvPr/>
        </p:nvSpPr>
        <p:spPr>
          <a:xfrm>
            <a:off x="-394560" y="4735440"/>
            <a:ext cx="229320" cy="22932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150" name="CustomShape 15"/>
          <p:cNvSpPr/>
          <p:nvPr/>
        </p:nvSpPr>
        <p:spPr>
          <a:xfrm>
            <a:off x="-394560" y="5046480"/>
            <a:ext cx="229320" cy="22932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151" name="CustomShape 16"/>
          <p:cNvSpPr/>
          <p:nvPr/>
        </p:nvSpPr>
        <p:spPr>
          <a:xfrm>
            <a:off x="-394560" y="5357160"/>
            <a:ext cx="229320" cy="22932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152" name="CustomShape 17"/>
          <p:cNvSpPr/>
          <p:nvPr/>
        </p:nvSpPr>
        <p:spPr>
          <a:xfrm>
            <a:off x="-394560" y="5668200"/>
            <a:ext cx="229320" cy="22932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153" name="CustomShape 18"/>
          <p:cNvSpPr/>
          <p:nvPr/>
        </p:nvSpPr>
        <p:spPr>
          <a:xfrm>
            <a:off x="-394560" y="5978880"/>
            <a:ext cx="229320" cy="22932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154" name="CustomShape 19"/>
          <p:cNvSpPr/>
          <p:nvPr/>
        </p:nvSpPr>
        <p:spPr>
          <a:xfrm>
            <a:off x="-394560" y="6289920"/>
            <a:ext cx="229320" cy="22932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155" name="CustomShape 20"/>
          <p:cNvSpPr/>
          <p:nvPr/>
        </p:nvSpPr>
        <p:spPr>
          <a:xfrm>
            <a:off x="1206360" y="6209280"/>
            <a:ext cx="1421280" cy="35892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156" name="CustomShape 21"/>
          <p:cNvSpPr/>
          <p:nvPr/>
        </p:nvSpPr>
        <p:spPr>
          <a:xfrm>
            <a:off x="5263200" y="6595560"/>
            <a:ext cx="1664640" cy="26136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AU" sz="1000" spc="-1" strike="noStrike">
                <a:solidFill>
                  <a:srgbClr val="000000"/>
                </a:solidFill>
                <a:latin typeface="Calibri"/>
                <a:ea typeface="Roboto Light"/>
              </a:rPr>
              <a:t>Classification: Confidential</a:t>
            </a:r>
            <a:endParaRPr b="0" lang="en-US" sz="1000" spc="-1" strike="noStrike">
              <a:latin typeface="Arial"/>
            </a:endParaRPr>
          </a:p>
        </p:txBody>
      </p:sp>
      <p:sp>
        <p:nvSpPr>
          <p:cNvPr id="157" name="PlaceHolder 2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58" name="PlaceHolder 2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CustomShape 1"/>
          <p:cNvSpPr/>
          <p:nvPr/>
        </p:nvSpPr>
        <p:spPr>
          <a:xfrm>
            <a:off x="0" y="0"/>
            <a:ext cx="73980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6" name="CustomShape 2"/>
          <p:cNvSpPr/>
          <p:nvPr/>
        </p:nvSpPr>
        <p:spPr>
          <a:xfrm>
            <a:off x="127080" y="6239520"/>
            <a:ext cx="456120" cy="36396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8BC9DD9C-42E5-473A-B322-55E793E0DCC2}" type="slidenum">
              <a:rPr b="0" lang="en-AU" sz="1400" spc="-1" strike="noStrike">
                <a:solidFill>
                  <a:srgbClr val="ffffff"/>
                </a:solidFill>
                <a:latin typeface="Roboto"/>
                <a:ea typeface="Roboto"/>
              </a:rPr>
              <a:t>&lt;number&gt;</a:t>
            </a:fld>
            <a:endParaRPr b="0" lang="en-US" sz="1400" spc="-1" strike="noStrike">
              <a:latin typeface="Arial"/>
            </a:endParaRPr>
          </a:p>
        </p:txBody>
      </p:sp>
      <p:sp>
        <p:nvSpPr>
          <p:cNvPr id="197" name="CustomShape 3"/>
          <p:cNvSpPr/>
          <p:nvPr/>
        </p:nvSpPr>
        <p:spPr>
          <a:xfrm>
            <a:off x="-394560" y="473760"/>
            <a:ext cx="228600" cy="22860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198" name="CustomShape 4"/>
          <p:cNvSpPr/>
          <p:nvPr/>
        </p:nvSpPr>
        <p:spPr>
          <a:xfrm>
            <a:off x="-394560" y="783720"/>
            <a:ext cx="228600" cy="22860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199" name="CustomShape 5"/>
          <p:cNvSpPr/>
          <p:nvPr/>
        </p:nvSpPr>
        <p:spPr>
          <a:xfrm>
            <a:off x="-394560" y="1093680"/>
            <a:ext cx="228600" cy="22860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200" name="CustomShape 6"/>
          <p:cNvSpPr/>
          <p:nvPr/>
        </p:nvSpPr>
        <p:spPr>
          <a:xfrm>
            <a:off x="-394560" y="1404000"/>
            <a:ext cx="228600" cy="22860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201" name="CustomShape 7"/>
          <p:cNvSpPr/>
          <p:nvPr/>
        </p:nvSpPr>
        <p:spPr>
          <a:xfrm>
            <a:off x="-394560" y="2333880"/>
            <a:ext cx="228600" cy="22860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202" name="CustomShape 8"/>
          <p:cNvSpPr/>
          <p:nvPr/>
        </p:nvSpPr>
        <p:spPr>
          <a:xfrm>
            <a:off x="-394560" y="1713960"/>
            <a:ext cx="228600" cy="22860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203" name="CustomShape 9"/>
          <p:cNvSpPr/>
          <p:nvPr/>
        </p:nvSpPr>
        <p:spPr>
          <a:xfrm>
            <a:off x="-394560" y="2023920"/>
            <a:ext cx="228600" cy="22860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204" name="CustomShape 10"/>
          <p:cNvSpPr/>
          <p:nvPr/>
        </p:nvSpPr>
        <p:spPr>
          <a:xfrm>
            <a:off x="-394560" y="2644200"/>
            <a:ext cx="228600" cy="22860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205" name="CustomShape 11"/>
          <p:cNvSpPr/>
          <p:nvPr/>
        </p:nvSpPr>
        <p:spPr>
          <a:xfrm>
            <a:off x="-394560" y="3803040"/>
            <a:ext cx="229320" cy="22932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206" name="CustomShape 12"/>
          <p:cNvSpPr/>
          <p:nvPr/>
        </p:nvSpPr>
        <p:spPr>
          <a:xfrm>
            <a:off x="-394560" y="4113720"/>
            <a:ext cx="229320" cy="22932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207" name="CustomShape 13"/>
          <p:cNvSpPr/>
          <p:nvPr/>
        </p:nvSpPr>
        <p:spPr>
          <a:xfrm>
            <a:off x="-394560" y="4424760"/>
            <a:ext cx="229320" cy="22932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208" name="CustomShape 14"/>
          <p:cNvSpPr/>
          <p:nvPr/>
        </p:nvSpPr>
        <p:spPr>
          <a:xfrm>
            <a:off x="-394560" y="4735440"/>
            <a:ext cx="229320" cy="22932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209" name="CustomShape 15"/>
          <p:cNvSpPr/>
          <p:nvPr/>
        </p:nvSpPr>
        <p:spPr>
          <a:xfrm>
            <a:off x="-394560" y="5046480"/>
            <a:ext cx="229320" cy="22932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210" name="CustomShape 16"/>
          <p:cNvSpPr/>
          <p:nvPr/>
        </p:nvSpPr>
        <p:spPr>
          <a:xfrm>
            <a:off x="-394560" y="5357160"/>
            <a:ext cx="229320" cy="22932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211" name="CustomShape 17"/>
          <p:cNvSpPr/>
          <p:nvPr/>
        </p:nvSpPr>
        <p:spPr>
          <a:xfrm>
            <a:off x="-394560" y="5668200"/>
            <a:ext cx="229320" cy="22932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212" name="CustomShape 18"/>
          <p:cNvSpPr/>
          <p:nvPr/>
        </p:nvSpPr>
        <p:spPr>
          <a:xfrm>
            <a:off x="-394560" y="5978880"/>
            <a:ext cx="229320" cy="22932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213" name="CustomShape 19"/>
          <p:cNvSpPr/>
          <p:nvPr/>
        </p:nvSpPr>
        <p:spPr>
          <a:xfrm>
            <a:off x="-394560" y="6289920"/>
            <a:ext cx="229320" cy="22932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214" name="CustomShape 20"/>
          <p:cNvSpPr/>
          <p:nvPr/>
        </p:nvSpPr>
        <p:spPr>
          <a:xfrm>
            <a:off x="1206360" y="6209280"/>
            <a:ext cx="1421280" cy="35892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215" name="CustomShape 21"/>
          <p:cNvSpPr/>
          <p:nvPr/>
        </p:nvSpPr>
        <p:spPr>
          <a:xfrm>
            <a:off x="5263200" y="6595560"/>
            <a:ext cx="1664640" cy="26136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AU" sz="1000" spc="-1" strike="noStrike">
                <a:solidFill>
                  <a:srgbClr val="000000"/>
                </a:solidFill>
                <a:latin typeface="Calibri"/>
                <a:ea typeface="Roboto Light"/>
              </a:rPr>
              <a:t>Classification: Confidential</a:t>
            </a:r>
            <a:endParaRPr b="0" lang="en-US" sz="1000" spc="-1" strike="noStrike">
              <a:latin typeface="Arial"/>
            </a:endParaRPr>
          </a:p>
        </p:txBody>
      </p:sp>
      <p:sp>
        <p:nvSpPr>
          <p:cNvPr id="216" name="CustomShape 22"/>
          <p:cNvSpPr/>
          <p:nvPr/>
        </p:nvSpPr>
        <p:spPr>
          <a:xfrm>
            <a:off x="740520" y="0"/>
            <a:ext cx="11450520" cy="246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17" name="PlaceHolder 23"/>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18"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5" name="CustomShape 1"/>
          <p:cNvSpPr/>
          <p:nvPr/>
        </p:nvSpPr>
        <p:spPr>
          <a:xfrm>
            <a:off x="0" y="0"/>
            <a:ext cx="739800" cy="6856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56" name="CustomShape 2"/>
          <p:cNvSpPr/>
          <p:nvPr/>
        </p:nvSpPr>
        <p:spPr>
          <a:xfrm>
            <a:off x="127080" y="6239520"/>
            <a:ext cx="456120" cy="36396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1CF5C33D-17F0-43AD-BA3C-91D65A9F80F8}" type="slidenum">
              <a:rPr b="0" lang="en-AU" sz="1400" spc="-1" strike="noStrike">
                <a:solidFill>
                  <a:srgbClr val="ffffff"/>
                </a:solidFill>
                <a:latin typeface="Roboto"/>
                <a:ea typeface="Roboto"/>
              </a:rPr>
              <a:t>&lt;number&gt;</a:t>
            </a:fld>
            <a:endParaRPr b="0" lang="en-US" sz="1400" spc="-1" strike="noStrike">
              <a:latin typeface="Arial"/>
            </a:endParaRPr>
          </a:p>
        </p:txBody>
      </p:sp>
      <p:sp>
        <p:nvSpPr>
          <p:cNvPr id="257" name="CustomShape 3"/>
          <p:cNvSpPr/>
          <p:nvPr/>
        </p:nvSpPr>
        <p:spPr>
          <a:xfrm>
            <a:off x="-394560" y="473760"/>
            <a:ext cx="228600" cy="22860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258" name="CustomShape 4"/>
          <p:cNvSpPr/>
          <p:nvPr/>
        </p:nvSpPr>
        <p:spPr>
          <a:xfrm>
            <a:off x="-394560" y="783720"/>
            <a:ext cx="228600" cy="22860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259" name="CustomShape 5"/>
          <p:cNvSpPr/>
          <p:nvPr/>
        </p:nvSpPr>
        <p:spPr>
          <a:xfrm>
            <a:off x="-394560" y="1093680"/>
            <a:ext cx="228600" cy="22860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260" name="CustomShape 6"/>
          <p:cNvSpPr/>
          <p:nvPr/>
        </p:nvSpPr>
        <p:spPr>
          <a:xfrm>
            <a:off x="-394560" y="1404000"/>
            <a:ext cx="228600" cy="22860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261" name="CustomShape 7"/>
          <p:cNvSpPr/>
          <p:nvPr/>
        </p:nvSpPr>
        <p:spPr>
          <a:xfrm>
            <a:off x="-394560" y="2333880"/>
            <a:ext cx="228600" cy="22860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262" name="CustomShape 8"/>
          <p:cNvSpPr/>
          <p:nvPr/>
        </p:nvSpPr>
        <p:spPr>
          <a:xfrm>
            <a:off x="-394560" y="1713960"/>
            <a:ext cx="228600" cy="22860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263" name="CustomShape 9"/>
          <p:cNvSpPr/>
          <p:nvPr/>
        </p:nvSpPr>
        <p:spPr>
          <a:xfrm>
            <a:off x="-394560" y="2023920"/>
            <a:ext cx="228600" cy="22860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264" name="CustomShape 10"/>
          <p:cNvSpPr/>
          <p:nvPr/>
        </p:nvSpPr>
        <p:spPr>
          <a:xfrm>
            <a:off x="-394560" y="2644200"/>
            <a:ext cx="228600" cy="22860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265" name="CustomShape 11"/>
          <p:cNvSpPr/>
          <p:nvPr/>
        </p:nvSpPr>
        <p:spPr>
          <a:xfrm>
            <a:off x="-394560" y="3803040"/>
            <a:ext cx="229320" cy="22932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266" name="CustomShape 12"/>
          <p:cNvSpPr/>
          <p:nvPr/>
        </p:nvSpPr>
        <p:spPr>
          <a:xfrm>
            <a:off x="-394560" y="4113720"/>
            <a:ext cx="229320" cy="22932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267" name="CustomShape 13"/>
          <p:cNvSpPr/>
          <p:nvPr/>
        </p:nvSpPr>
        <p:spPr>
          <a:xfrm>
            <a:off x="-394560" y="4424760"/>
            <a:ext cx="229320" cy="22932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268" name="CustomShape 14"/>
          <p:cNvSpPr/>
          <p:nvPr/>
        </p:nvSpPr>
        <p:spPr>
          <a:xfrm>
            <a:off x="-394560" y="4735440"/>
            <a:ext cx="229320" cy="22932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269" name="CustomShape 15"/>
          <p:cNvSpPr/>
          <p:nvPr/>
        </p:nvSpPr>
        <p:spPr>
          <a:xfrm>
            <a:off x="-394560" y="5046480"/>
            <a:ext cx="229320" cy="22932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270" name="CustomShape 16"/>
          <p:cNvSpPr/>
          <p:nvPr/>
        </p:nvSpPr>
        <p:spPr>
          <a:xfrm>
            <a:off x="-394560" y="5357160"/>
            <a:ext cx="229320" cy="22932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271" name="CustomShape 17"/>
          <p:cNvSpPr/>
          <p:nvPr/>
        </p:nvSpPr>
        <p:spPr>
          <a:xfrm>
            <a:off x="-394560" y="5668200"/>
            <a:ext cx="229320" cy="22932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272" name="CustomShape 18"/>
          <p:cNvSpPr/>
          <p:nvPr/>
        </p:nvSpPr>
        <p:spPr>
          <a:xfrm>
            <a:off x="-394560" y="5978880"/>
            <a:ext cx="229320" cy="22932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273" name="CustomShape 19"/>
          <p:cNvSpPr/>
          <p:nvPr/>
        </p:nvSpPr>
        <p:spPr>
          <a:xfrm>
            <a:off x="-394560" y="6289920"/>
            <a:ext cx="229320" cy="22932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274" name="CustomShape 20"/>
          <p:cNvSpPr/>
          <p:nvPr/>
        </p:nvSpPr>
        <p:spPr>
          <a:xfrm>
            <a:off x="1206360" y="6209280"/>
            <a:ext cx="1421280" cy="35892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275" name="CustomShape 21"/>
          <p:cNvSpPr/>
          <p:nvPr/>
        </p:nvSpPr>
        <p:spPr>
          <a:xfrm>
            <a:off x="5263200" y="6595560"/>
            <a:ext cx="1664640" cy="26136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AU" sz="1000" spc="-1" strike="noStrike">
                <a:solidFill>
                  <a:srgbClr val="000000"/>
                </a:solidFill>
                <a:latin typeface="Calibri"/>
                <a:ea typeface="Roboto Light"/>
              </a:rPr>
              <a:t>Classification: Confidential</a:t>
            </a:r>
            <a:endParaRPr b="0" lang="en-US" sz="1000" spc="-1" strike="noStrike">
              <a:latin typeface="Arial"/>
            </a:endParaRPr>
          </a:p>
        </p:txBody>
      </p:sp>
      <p:sp>
        <p:nvSpPr>
          <p:cNvPr id="276" name="CustomShape 22"/>
          <p:cNvSpPr/>
          <p:nvPr/>
        </p:nvSpPr>
        <p:spPr>
          <a:xfrm>
            <a:off x="177840" y="6222960"/>
            <a:ext cx="335520" cy="298800"/>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p:style>
      </p:sp>
      <p:sp>
        <p:nvSpPr>
          <p:cNvPr id="277" name="CustomShape 23"/>
          <p:cNvSpPr/>
          <p:nvPr/>
        </p:nvSpPr>
        <p:spPr>
          <a:xfrm>
            <a:off x="3631680" y="4792320"/>
            <a:ext cx="8044920" cy="1729440"/>
          </a:xfrm>
          <a:prstGeom prst="rect">
            <a:avLst/>
          </a:prstGeom>
          <a:noFill/>
          <a:ln>
            <a:noFill/>
          </a:ln>
        </p:spPr>
        <p:style>
          <a:lnRef idx="0"/>
          <a:fillRef idx="0"/>
          <a:effectRef idx="0"/>
          <a:fontRef idx="minor"/>
        </p:style>
        <p:txBody>
          <a:bodyPr lIns="0" rIns="90000" tIns="45000" bIns="45000" anchor="b">
            <a:noAutofit/>
          </a:bodyPr>
          <a:p>
            <a:pPr algn="just">
              <a:lnSpc>
                <a:spcPct val="100000"/>
              </a:lnSpc>
            </a:pPr>
            <a:r>
              <a:rPr b="0" lang="en-AU" sz="1000" spc="-1" strike="noStrike">
                <a:solidFill>
                  <a:srgbClr val="736d67"/>
                </a:solidFill>
                <a:latin typeface="Roboto Medium"/>
                <a:ea typeface="Roboto Medium"/>
              </a:rPr>
              <a:t>Disclaimer: </a:t>
            </a:r>
            <a:r>
              <a:rPr b="0" lang="en-US" sz="1000" spc="-1" strike="noStrike">
                <a:solidFill>
                  <a:srgbClr val="736d67"/>
                </a:solidFill>
                <a:latin typeface="Roboto Light"/>
                <a:ea typeface="Roboto Light"/>
              </a:rPr>
              <a:t>This document comprises, and is the subject of intellectual property (including copyright) and confidentiality rights of one or multiple owners, including The Quantium Group Pty Limited and its affiliates (</a:t>
            </a:r>
            <a:r>
              <a:rPr b="0" lang="en-US" sz="1000" spc="-1" strike="noStrike">
                <a:solidFill>
                  <a:srgbClr val="736d67"/>
                </a:solidFill>
                <a:latin typeface="Roboto Medium"/>
                <a:ea typeface="Roboto Medium"/>
              </a:rPr>
              <a:t>Quantium</a:t>
            </a:r>
            <a:r>
              <a:rPr b="0" lang="en-US" sz="1000" spc="-1" strike="noStrike">
                <a:solidFill>
                  <a:srgbClr val="736d67"/>
                </a:solidFill>
                <a:latin typeface="Roboto Light"/>
                <a:ea typeface="Roboto Light"/>
              </a:rPr>
              <a:t>) and where applicable, its third-party data owners (</a:t>
            </a:r>
            <a:r>
              <a:rPr b="0" lang="en-US" sz="1000" spc="-1" strike="noStrike">
                <a:solidFill>
                  <a:srgbClr val="736d67"/>
                </a:solidFill>
                <a:latin typeface="Roboto Medium"/>
                <a:ea typeface="Roboto Medium"/>
              </a:rPr>
              <a:t>Data Providers</a:t>
            </a:r>
            <a:r>
              <a:rPr b="0" lang="en-US" sz="1000" spc="-1" strike="noStrike">
                <a:solidFill>
                  <a:srgbClr val="736d67"/>
                </a:solidFill>
                <a:latin typeface="Roboto Light"/>
                <a:ea typeface="Roboto Light"/>
              </a:rPr>
              <a:t>), together (</a:t>
            </a:r>
            <a:r>
              <a:rPr b="0" lang="en-US" sz="1000" spc="-1" strike="noStrike">
                <a:solidFill>
                  <a:srgbClr val="736d67"/>
                </a:solidFill>
                <a:latin typeface="Roboto Medium"/>
                <a:ea typeface="Roboto Medium"/>
              </a:rPr>
              <a:t>IP Owners</a:t>
            </a:r>
            <a:r>
              <a:rPr b="0" lang="en-US" sz="1000" spc="-1" strike="noStrike">
                <a:solidFill>
                  <a:srgbClr val="736d67"/>
                </a:solidFill>
                <a:latin typeface="Roboto Light"/>
                <a:ea typeface="Roboto Light"/>
              </a:rPr>
              <a:t>). The information contained in this document may have been prepared using raw data owned by the Data Providers. The Data Providers have not been involved in the analysis of the raw data, the preparation of, or the information contained in the document. The IP Owners do not make any representation (express or implied), nor give any guarantee or warranty in relation to the accuracy, completeness or appropriateness of the raw data, nor the analysis contained in this document. None of the IP Owners will have any liability for any use or disclosure by the recipient of any information contained in, or derived from this document. To the maximum extent permitted by law, the IP Owners expressly disclaim, take no responsibility for and have no liability for the preparation, contents, accuracy or completeness of this document, nor the analysis on which it is based. This document 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lang="en-US" sz="1000" spc="-1" strike="noStrike">
              <a:latin typeface="Arial"/>
            </a:endParaRPr>
          </a:p>
        </p:txBody>
      </p:sp>
      <p:sp>
        <p:nvSpPr>
          <p:cNvPr id="278" name="PlaceHolder 2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79" name="PlaceHolder 2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212840" y="1537560"/>
            <a:ext cx="4085280" cy="2386440"/>
          </a:xfrm>
          <a:prstGeom prst="rect">
            <a:avLst/>
          </a:prstGeom>
          <a:noFill/>
          <a:ln>
            <a:noFill/>
          </a:ln>
        </p:spPr>
        <p:style>
          <a:lnRef idx="0"/>
          <a:fillRef idx="0"/>
          <a:effectRef idx="0"/>
          <a:fontRef idx="minor"/>
        </p:style>
        <p:txBody>
          <a:bodyPr lIns="0" rIns="90000" tIns="45000" bIns="45000" anchor="b">
            <a:noAutofit/>
          </a:bodyPr>
          <a:p>
            <a:pPr>
              <a:lnSpc>
                <a:spcPct val="100000"/>
              </a:lnSpc>
            </a:pPr>
            <a:r>
              <a:rPr b="0" lang="en-AU" sz="2700" spc="-1" strike="noStrike">
                <a:solidFill>
                  <a:srgbClr val="000005"/>
                </a:solidFill>
                <a:latin typeface="Roboto Medium"/>
                <a:ea typeface="Roboto Medium"/>
              </a:rPr>
              <a:t>Category review: Chips</a:t>
            </a:r>
            <a:endParaRPr b="0" lang="en-US" sz="2700" spc="-1" strike="noStrike">
              <a:latin typeface="Arial"/>
            </a:endParaRPr>
          </a:p>
        </p:txBody>
      </p:sp>
      <p:sp>
        <p:nvSpPr>
          <p:cNvPr id="323" name="CustomShape 2"/>
          <p:cNvSpPr/>
          <p:nvPr/>
        </p:nvSpPr>
        <p:spPr>
          <a:xfrm>
            <a:off x="1212840" y="4126680"/>
            <a:ext cx="4085280" cy="1235520"/>
          </a:xfrm>
          <a:prstGeom prst="rect">
            <a:avLst/>
          </a:prstGeom>
          <a:noFill/>
          <a:ln>
            <a:noFill/>
          </a:ln>
        </p:spPr>
        <p:style>
          <a:lnRef idx="0"/>
          <a:fillRef idx="0"/>
          <a:effectRef idx="0"/>
          <a:fontRef idx="minor"/>
        </p:style>
        <p:txBody>
          <a:bodyPr lIns="0" rIns="90000" tIns="45000" bIns="45000">
            <a:noAutofit/>
          </a:bodyPr>
          <a:p>
            <a:pPr>
              <a:lnSpc>
                <a:spcPct val="100000"/>
              </a:lnSpc>
              <a:tabLst>
                <a:tab algn="l" pos="0"/>
              </a:tabLst>
            </a:pPr>
            <a:r>
              <a:rPr b="0" lang="en-AU" sz="1800" spc="-1" strike="noStrike">
                <a:solidFill>
                  <a:srgbClr val="000005"/>
                </a:solidFill>
                <a:latin typeface="Roboto Light"/>
                <a:ea typeface="Roboto Light"/>
              </a:rPr>
              <a:t>Retail Analytics</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324" name="CustomShape 3"/>
          <p:cNvSpPr/>
          <p:nvPr/>
        </p:nvSpPr>
        <p:spPr>
          <a:xfrm>
            <a:off x="1212840" y="650880"/>
            <a:ext cx="2127600" cy="243360"/>
          </a:xfrm>
          <a:prstGeom prst="rect">
            <a:avLst/>
          </a:prstGeom>
          <a:noFill/>
          <a:ln>
            <a:noFill/>
          </a:ln>
        </p:spPr>
        <p:style>
          <a:lnRef idx="0"/>
          <a:fillRef idx="0"/>
          <a:effectRef idx="0"/>
          <a:fontRef idx="minor"/>
        </p:style>
        <p:txBody>
          <a:bodyPr lIns="0" rIns="90000" tIns="45000" bIns="45000">
            <a:noAutofit/>
          </a:bodyPr>
          <a:p>
            <a:pPr>
              <a:lnSpc>
                <a:spcPct val="90000"/>
              </a:lnSpc>
              <a:spcBef>
                <a:spcPts val="1001"/>
              </a:spcBef>
              <a:tabLst>
                <a:tab algn="l" pos="0"/>
              </a:tabLst>
            </a:pPr>
            <a:r>
              <a:rPr b="0" lang="en-AU" sz="1000" spc="-1" strike="noStrike">
                <a:solidFill>
                  <a:srgbClr val="000005"/>
                </a:solidFill>
                <a:latin typeface="Roboto Light"/>
                <a:ea typeface="Roboto Light"/>
              </a:rPr>
              <a:t>January 2023</a:t>
            </a:r>
            <a:endParaRPr b="0" lang="en-US" sz="1000" spc="-1" strike="noStrike">
              <a:latin typeface="Arial"/>
            </a:endParaRPr>
          </a:p>
        </p:txBody>
      </p:sp>
      <p:grpSp>
        <p:nvGrpSpPr>
          <p:cNvPr id="325" name="Group 4"/>
          <p:cNvGrpSpPr/>
          <p:nvPr/>
        </p:nvGrpSpPr>
        <p:grpSpPr>
          <a:xfrm>
            <a:off x="12294720" y="5621400"/>
            <a:ext cx="1980720" cy="1235520"/>
            <a:chOff x="12294720" y="5621400"/>
            <a:chExt cx="1980720" cy="1235520"/>
          </a:xfrm>
        </p:grpSpPr>
        <p:sp>
          <p:nvSpPr>
            <p:cNvPr id="326" name="CustomShape 5"/>
            <p:cNvSpPr/>
            <p:nvPr/>
          </p:nvSpPr>
          <p:spPr>
            <a:xfrm>
              <a:off x="12294720" y="5621400"/>
              <a:ext cx="1980720" cy="1235520"/>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p:style>
          <p:txBody>
            <a:bodyPr lIns="90000" rIns="90000" tIns="468000" bIns="45000">
              <a:noAutofit/>
            </a:bodyPr>
            <a:p>
              <a:pPr>
                <a:lnSpc>
                  <a:spcPct val="100000"/>
                </a:lnSpc>
              </a:pPr>
              <a:r>
                <a:rPr b="0" lang="en-AU" sz="1000" spc="-1" strike="noStrike">
                  <a:solidFill>
                    <a:srgbClr val="ef9b47"/>
                  </a:solidFill>
                  <a:latin typeface="Roboto Medium"/>
                  <a:ea typeface="Roboto Light"/>
                </a:rPr>
                <a:t>Brand note:</a:t>
              </a:r>
              <a:r>
                <a:rPr b="0" lang="en-AU" sz="1000" spc="-1" strike="noStrike">
                  <a:solidFill>
                    <a:srgbClr val="000005"/>
                  </a:solidFill>
                  <a:latin typeface="Roboto Light"/>
                  <a:ea typeface="Roboto Light"/>
                </a:rPr>
                <a:t> If client logo is not required, use alternate title page layout </a:t>
              </a:r>
              <a:r>
                <a:rPr b="0" lang="en-AU" sz="1000" spc="-1" strike="noStrike">
                  <a:solidFill>
                    <a:srgbClr val="000005"/>
                  </a:solidFill>
                  <a:latin typeface="Roboto Medium"/>
                  <a:ea typeface="Roboto Light"/>
                </a:rPr>
                <a:t>right click slide thumbnail </a:t>
              </a:r>
              <a:r>
                <a:rPr b="0" lang="en-AU" sz="1000" spc="-1" strike="noStrike">
                  <a:solidFill>
                    <a:srgbClr val="000005"/>
                  </a:solidFill>
                  <a:latin typeface="Roboto Light"/>
                  <a:ea typeface="Roboto Light"/>
                </a:rPr>
                <a:t>&gt;</a:t>
              </a:r>
              <a:r>
                <a:rPr b="0" lang="en-AU" sz="1000" spc="-1" strike="noStrike">
                  <a:solidFill>
                    <a:srgbClr val="000005"/>
                  </a:solidFill>
                  <a:latin typeface="Roboto Medium"/>
                  <a:ea typeface="Roboto Light"/>
                </a:rPr>
                <a:t> Layout </a:t>
              </a:r>
              <a:r>
                <a:rPr b="0" lang="en-AU" sz="1000" spc="-1" strike="noStrike">
                  <a:solidFill>
                    <a:srgbClr val="000005"/>
                  </a:solidFill>
                  <a:latin typeface="Roboto Light"/>
                  <a:ea typeface="Roboto Light"/>
                </a:rPr>
                <a:t>&gt;</a:t>
              </a:r>
              <a:r>
                <a:rPr b="0" lang="en-AU" sz="1000" spc="-1" strike="noStrike">
                  <a:solidFill>
                    <a:srgbClr val="000005"/>
                  </a:solidFill>
                  <a:latin typeface="Roboto Medium"/>
                  <a:ea typeface="Roboto Light"/>
                </a:rPr>
                <a:t> Title</a:t>
              </a:r>
              <a:endParaRPr b="0" lang="en-US" sz="1000" spc="-1" strike="noStrike">
                <a:latin typeface="Arial"/>
              </a:endParaRPr>
            </a:p>
          </p:txBody>
        </p:sp>
        <p:grpSp>
          <p:nvGrpSpPr>
            <p:cNvPr id="327" name="Group 6"/>
            <p:cNvGrpSpPr/>
            <p:nvPr/>
          </p:nvGrpSpPr>
          <p:grpSpPr>
            <a:xfrm>
              <a:off x="12294720" y="5621400"/>
              <a:ext cx="354960" cy="319320"/>
              <a:chOff x="12294720" y="5621400"/>
              <a:chExt cx="354960" cy="319320"/>
            </a:xfrm>
          </p:grpSpPr>
          <p:sp>
            <p:nvSpPr>
              <p:cNvPr id="328" name="CustomShape 7"/>
              <p:cNvSpPr/>
              <p:nvPr/>
            </p:nvSpPr>
            <p:spPr>
              <a:xfrm>
                <a:off x="12294720" y="5621400"/>
                <a:ext cx="353160" cy="317160"/>
              </a:xfrm>
              <a:custGeom>
                <a:avLst/>
                <a:gdLst/>
                <a:ahLst/>
                <a:rect l="l" t="t"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style>
              <a:lnRef idx="0"/>
              <a:fillRef idx="0"/>
              <a:effectRef idx="0"/>
              <a:fontRef idx="minor"/>
            </p:style>
          </p:sp>
          <p:sp>
            <p:nvSpPr>
              <p:cNvPr id="329" name="CustomShape 8"/>
              <p:cNvSpPr/>
              <p:nvPr/>
            </p:nvSpPr>
            <p:spPr>
              <a:xfrm>
                <a:off x="12595320" y="5886360"/>
                <a:ext cx="54360" cy="54360"/>
              </a:xfrm>
              <a:custGeom>
                <a:avLst/>
                <a:gdLst/>
                <a:ahLst/>
                <a:rect l="l" t="t"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style>
              <a:lnRef idx="0"/>
              <a:fillRef idx="0"/>
              <a:effectRef idx="0"/>
              <a:fontRef idx="minor"/>
            </p:style>
          </p:sp>
        </p:grpSp>
      </p:gr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1197000" y="453240"/>
            <a:ext cx="10478520" cy="823320"/>
          </a:xfrm>
          <a:prstGeom prst="rect">
            <a:avLst/>
          </a:prstGeom>
          <a:noFill/>
          <a:ln>
            <a:noFill/>
          </a:ln>
        </p:spPr>
        <p:style>
          <a:lnRef idx="0"/>
          <a:fillRef idx="0"/>
          <a:effectRef idx="0"/>
          <a:fontRef idx="minor"/>
        </p:style>
        <p:txBody>
          <a:bodyPr lIns="0" rIns="90000" tIns="0" bIns="45000">
            <a:noAutofit/>
          </a:bodyPr>
          <a:p>
            <a:pPr>
              <a:lnSpc>
                <a:spcPct val="100000"/>
              </a:lnSpc>
              <a:spcBef>
                <a:spcPts val="1001"/>
              </a:spcBef>
              <a:tabLst>
                <a:tab algn="l" pos="0"/>
              </a:tabLst>
            </a:pPr>
            <a:r>
              <a:rPr b="0" lang="en-AU" sz="2400" spc="-1" strike="noStrike">
                <a:solidFill>
                  <a:srgbClr val="000005"/>
                </a:solidFill>
                <a:latin typeface="Roboto"/>
                <a:ea typeface="Roboto"/>
              </a:rPr>
              <a:t>There are three trial stores 77, 86 and 88 which were explored during their trial period from 1 of February 2023 to the end of April 2019. We found very similar stores to those ones among 269 remaining stores for estimation of probable enhancement impact, and the control stores are 233, 155 and 237 respectively.</a:t>
            </a:r>
            <a:endParaRPr b="0" lang="en-US" sz="2400" spc="-1" strike="noStrike">
              <a:latin typeface="Arial"/>
            </a:endParaRPr>
          </a:p>
        </p:txBody>
      </p:sp>
      <p:pic>
        <p:nvPicPr>
          <p:cNvPr id="357" name="Picture 1" descr=""/>
          <p:cNvPicPr/>
          <p:nvPr/>
        </p:nvPicPr>
        <p:blipFill>
          <a:blip r:embed="rId1"/>
          <a:stretch/>
        </p:blipFill>
        <p:spPr>
          <a:xfrm>
            <a:off x="12305520" y="0"/>
            <a:ext cx="1992600" cy="18219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1197000" y="453240"/>
            <a:ext cx="10478520" cy="823320"/>
          </a:xfrm>
          <a:prstGeom prst="rect">
            <a:avLst/>
          </a:prstGeom>
          <a:noFill/>
          <a:ln>
            <a:noFill/>
          </a:ln>
        </p:spPr>
        <p:style>
          <a:lnRef idx="0"/>
          <a:fillRef idx="0"/>
          <a:effectRef idx="0"/>
          <a:fontRef idx="minor"/>
        </p:style>
        <p:txBody>
          <a:bodyPr lIns="0" rIns="90000" tIns="0" bIns="45000">
            <a:noAutofit/>
          </a:bodyPr>
          <a:p>
            <a:pPr>
              <a:lnSpc>
                <a:spcPct val="100000"/>
              </a:lnSpc>
              <a:spcBef>
                <a:spcPts val="1001"/>
              </a:spcBef>
              <a:tabLst>
                <a:tab algn="l" pos="0"/>
              </a:tabLst>
            </a:pPr>
            <a:r>
              <a:rPr b="0" lang="en-AU" sz="2400" spc="-1" strike="noStrike">
                <a:solidFill>
                  <a:srgbClr val="000005"/>
                </a:solidFill>
                <a:latin typeface="Roboto"/>
                <a:ea typeface="Roboto"/>
              </a:rPr>
              <a:t> </a:t>
            </a:r>
            <a:r>
              <a:rPr b="0" lang="en-AU" sz="2400" spc="-1" strike="noStrike">
                <a:solidFill>
                  <a:srgbClr val="000005"/>
                </a:solidFill>
                <a:latin typeface="Roboto"/>
                <a:ea typeface="Roboto"/>
              </a:rPr>
              <a:t>77 and 88 trial stores showed significant increase in total sales in at leas two of three months of trial period. But 86 store showed not so good results in total sales, at the same time the number of customers in 86 store increased significant, while in 86 store just in one month of three.</a:t>
            </a:r>
            <a:endParaRPr b="0" lang="en-US" sz="2400" spc="-1" strike="noStrike">
              <a:latin typeface="Arial"/>
            </a:endParaRPr>
          </a:p>
        </p:txBody>
      </p:sp>
      <p:pic>
        <p:nvPicPr>
          <p:cNvPr id="359" name="Picture 1" descr=""/>
          <p:cNvPicPr/>
          <p:nvPr/>
        </p:nvPicPr>
        <p:blipFill>
          <a:blip r:embed="rId1"/>
          <a:stretch/>
        </p:blipFill>
        <p:spPr>
          <a:xfrm>
            <a:off x="12305520" y="0"/>
            <a:ext cx="1992600" cy="20048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 descr=""/>
          <p:cNvPicPr/>
          <p:nvPr/>
        </p:nvPicPr>
        <p:blipFill>
          <a:blip r:embed="rId1"/>
          <a:stretch/>
        </p:blipFill>
        <p:spPr>
          <a:xfrm>
            <a:off x="2468880" y="784440"/>
            <a:ext cx="8091000" cy="6068160"/>
          </a:xfrm>
          <a:prstGeom prst="rect">
            <a:avLst/>
          </a:prstGeom>
          <a:ln>
            <a:noFill/>
          </a:ln>
        </p:spPr>
      </p:pic>
      <p:sp>
        <p:nvSpPr>
          <p:cNvPr id="361" name="CustomShape 1"/>
          <p:cNvSpPr/>
          <p:nvPr/>
        </p:nvSpPr>
        <p:spPr>
          <a:xfrm>
            <a:off x="1920240" y="365760"/>
            <a:ext cx="8777520" cy="31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Sales increase in 77 store vs 233 (yellow line in 2, 3, 4 months)</a:t>
            </a:r>
            <a:endParaRPr b="0" lang="en-US"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2" name="" descr=""/>
          <p:cNvPicPr/>
          <p:nvPr/>
        </p:nvPicPr>
        <p:blipFill>
          <a:blip r:embed="rId1"/>
          <a:stretch/>
        </p:blipFill>
        <p:spPr>
          <a:xfrm>
            <a:off x="2926080" y="914400"/>
            <a:ext cx="8438040" cy="5553360"/>
          </a:xfrm>
          <a:prstGeom prst="rect">
            <a:avLst/>
          </a:prstGeom>
          <a:ln>
            <a:noFill/>
          </a:ln>
        </p:spPr>
      </p:pic>
      <p:sp>
        <p:nvSpPr>
          <p:cNvPr id="363" name="CustomShape 1"/>
          <p:cNvSpPr/>
          <p:nvPr/>
        </p:nvSpPr>
        <p:spPr>
          <a:xfrm>
            <a:off x="2286000" y="365760"/>
            <a:ext cx="9051840" cy="31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Number of customers increase in 77 store vs 233 in trial period (yellow line).</a:t>
            </a:r>
            <a:endParaRPr b="0" lang="en-US"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4" name="" descr=""/>
          <p:cNvPicPr/>
          <p:nvPr/>
        </p:nvPicPr>
        <p:blipFill>
          <a:blip r:embed="rId1"/>
          <a:stretch/>
        </p:blipFill>
        <p:spPr>
          <a:xfrm>
            <a:off x="1300320" y="548640"/>
            <a:ext cx="10789560" cy="5394240"/>
          </a:xfrm>
          <a:prstGeom prst="rect">
            <a:avLst/>
          </a:prstGeom>
          <a:ln>
            <a:noFill/>
          </a:ln>
        </p:spPr>
      </p:pic>
      <p:sp>
        <p:nvSpPr>
          <p:cNvPr id="365" name="CustomShape 1"/>
          <p:cNvSpPr/>
          <p:nvPr/>
        </p:nvSpPr>
        <p:spPr>
          <a:xfrm>
            <a:off x="1920240" y="457200"/>
            <a:ext cx="9874800" cy="31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Sales increase in 86 store vs 155 (orange line in 2, 3, 4 months)</a:t>
            </a:r>
            <a:endParaRPr b="0" lang="en-US"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6" name="" descr=""/>
          <p:cNvPicPr/>
          <p:nvPr/>
        </p:nvPicPr>
        <p:blipFill>
          <a:blip r:embed="rId1"/>
          <a:stretch/>
        </p:blipFill>
        <p:spPr>
          <a:xfrm>
            <a:off x="1504080" y="182880"/>
            <a:ext cx="10514520" cy="5760000"/>
          </a:xfrm>
          <a:prstGeom prst="rect">
            <a:avLst/>
          </a:prstGeom>
          <a:ln>
            <a:noFill/>
          </a:ln>
        </p:spPr>
      </p:pic>
      <p:sp>
        <p:nvSpPr>
          <p:cNvPr id="367" name="CustomShape 1"/>
          <p:cNvSpPr/>
          <p:nvPr/>
        </p:nvSpPr>
        <p:spPr>
          <a:xfrm>
            <a:off x="2743200" y="415080"/>
            <a:ext cx="8137440" cy="541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0000"/>
                </a:solidFill>
                <a:latin typeface="Arial"/>
                <a:ea typeface="DejaVu Sans"/>
              </a:rPr>
              <a:t>Number of customers increase in 86 store vs 155 in trial period (orange line).</a:t>
            </a:r>
            <a:endParaRPr b="0" lang="en-US"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8" name="" descr=""/>
          <p:cNvPicPr/>
          <p:nvPr/>
        </p:nvPicPr>
        <p:blipFill>
          <a:blip r:embed="rId1"/>
          <a:stretch/>
        </p:blipFill>
        <p:spPr>
          <a:xfrm>
            <a:off x="1645920" y="91440"/>
            <a:ext cx="10423440" cy="5942880"/>
          </a:xfrm>
          <a:prstGeom prst="rect">
            <a:avLst/>
          </a:prstGeom>
          <a:ln>
            <a:noFill/>
          </a:ln>
        </p:spPr>
      </p:pic>
      <p:sp>
        <p:nvSpPr>
          <p:cNvPr id="369" name="CustomShape 1"/>
          <p:cNvSpPr/>
          <p:nvPr/>
        </p:nvSpPr>
        <p:spPr>
          <a:xfrm>
            <a:off x="1920240" y="457200"/>
            <a:ext cx="9874800" cy="31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0000"/>
                </a:solidFill>
                <a:latin typeface="Arial"/>
                <a:ea typeface="DejaVu Sans"/>
              </a:rPr>
              <a:t>                                     </a:t>
            </a:r>
            <a:r>
              <a:rPr b="1" lang="en-US" sz="1600" spc="-1" strike="noStrike">
                <a:solidFill>
                  <a:srgbClr val="000000"/>
                </a:solidFill>
                <a:latin typeface="Arial"/>
                <a:ea typeface="DejaVu Sans"/>
              </a:rPr>
              <a:t>Sales increase in 88 store vs 237 (blue line in 2, 3, 4 months)</a:t>
            </a:r>
            <a:endParaRPr b="0" lang="en-US"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0" name="" descr=""/>
          <p:cNvPicPr/>
          <p:nvPr/>
        </p:nvPicPr>
        <p:blipFill>
          <a:blip r:embed="rId1"/>
          <a:stretch/>
        </p:blipFill>
        <p:spPr>
          <a:xfrm>
            <a:off x="1828800" y="182880"/>
            <a:ext cx="9906120" cy="5851440"/>
          </a:xfrm>
          <a:prstGeom prst="rect">
            <a:avLst/>
          </a:prstGeom>
          <a:ln>
            <a:noFill/>
          </a:ln>
        </p:spPr>
      </p:pic>
      <p:sp>
        <p:nvSpPr>
          <p:cNvPr id="371" name="CustomShape 1"/>
          <p:cNvSpPr/>
          <p:nvPr/>
        </p:nvSpPr>
        <p:spPr>
          <a:xfrm>
            <a:off x="2743200" y="415440"/>
            <a:ext cx="8137440" cy="541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0000"/>
                </a:solidFill>
                <a:latin typeface="Arial"/>
                <a:ea typeface="DejaVu Sans"/>
              </a:rPr>
              <a:t>Number of customers increase in 88 store vs 237 in trial period (blue line).</a:t>
            </a:r>
            <a:endParaRPr b="0" lang="en-US"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1197000" y="453240"/>
            <a:ext cx="10478520" cy="823320"/>
          </a:xfrm>
          <a:prstGeom prst="rect">
            <a:avLst/>
          </a:prstGeom>
          <a:noFill/>
          <a:ln>
            <a:noFill/>
          </a:ln>
        </p:spPr>
        <p:style>
          <a:lnRef idx="0"/>
          <a:fillRef idx="0"/>
          <a:effectRef idx="0"/>
          <a:fontRef idx="minor"/>
        </p:style>
        <p:txBody>
          <a:bodyPr lIns="0" rIns="90000" tIns="0" bIns="45000">
            <a:noAutofit/>
          </a:bodyPr>
          <a:p>
            <a:pPr>
              <a:lnSpc>
                <a:spcPct val="100000"/>
              </a:lnSpc>
              <a:spcBef>
                <a:spcPts val="1001"/>
              </a:spcBef>
              <a:tabLst>
                <a:tab algn="l" pos="0"/>
              </a:tabLst>
            </a:pPr>
            <a:r>
              <a:rPr b="0" lang="en-AU" sz="2400" spc="-1" strike="noStrike">
                <a:solidFill>
                  <a:srgbClr val="000005"/>
                </a:solidFill>
                <a:latin typeface="Roboto"/>
                <a:ea typeface="Roboto"/>
              </a:rPr>
              <a:t>Executive summary</a:t>
            </a:r>
            <a:endParaRPr b="0" lang="en-US" sz="2400" spc="-1" strike="noStrike">
              <a:latin typeface="Arial"/>
            </a:endParaRPr>
          </a:p>
        </p:txBody>
      </p:sp>
      <p:sp>
        <p:nvSpPr>
          <p:cNvPr id="331" name="CustomShape 2"/>
          <p:cNvSpPr/>
          <p:nvPr/>
        </p:nvSpPr>
        <p:spPr>
          <a:xfrm>
            <a:off x="1197000" y="1905120"/>
            <a:ext cx="484560" cy="484560"/>
          </a:xfrm>
          <a:prstGeom prst="ellipse">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noAutofit/>
          </a:bodyPr>
          <a:p>
            <a:pPr algn="ctr">
              <a:lnSpc>
                <a:spcPct val="100000"/>
              </a:lnSpc>
            </a:pPr>
            <a:r>
              <a:rPr b="0" lang="en-AU" sz="1800" spc="-1" strike="noStrike">
                <a:solidFill>
                  <a:srgbClr val="000000"/>
                </a:solidFill>
                <a:latin typeface="Roboto Light"/>
                <a:ea typeface="Roboto Light"/>
              </a:rPr>
              <a:t>01</a:t>
            </a:r>
            <a:endParaRPr b="0" lang="en-US" sz="1800" spc="-1" strike="noStrike">
              <a:latin typeface="Arial"/>
            </a:endParaRPr>
          </a:p>
        </p:txBody>
      </p:sp>
      <p:sp>
        <p:nvSpPr>
          <p:cNvPr id="332" name="CustomShape 3"/>
          <p:cNvSpPr/>
          <p:nvPr/>
        </p:nvSpPr>
        <p:spPr>
          <a:xfrm>
            <a:off x="1197000" y="4095720"/>
            <a:ext cx="484560" cy="484560"/>
          </a:xfrm>
          <a:prstGeom prst="ellipse">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noAutofit/>
          </a:bodyPr>
          <a:p>
            <a:pPr algn="ctr">
              <a:lnSpc>
                <a:spcPct val="100000"/>
              </a:lnSpc>
            </a:pPr>
            <a:r>
              <a:rPr b="0" lang="en-AU" sz="1800" spc="-1" strike="noStrike">
                <a:solidFill>
                  <a:srgbClr val="000000"/>
                </a:solidFill>
                <a:latin typeface="Roboto Light"/>
                <a:ea typeface="Roboto Light"/>
              </a:rPr>
              <a:t>02</a:t>
            </a:r>
            <a:endParaRPr b="0" lang="en-US" sz="1800" spc="-1" strike="noStrike">
              <a:latin typeface="Arial"/>
            </a:endParaRPr>
          </a:p>
        </p:txBody>
      </p:sp>
      <p:sp>
        <p:nvSpPr>
          <p:cNvPr id="333" name="CustomShape 4"/>
          <p:cNvSpPr/>
          <p:nvPr/>
        </p:nvSpPr>
        <p:spPr>
          <a:xfrm>
            <a:off x="1935720" y="1967760"/>
            <a:ext cx="1895040" cy="1717560"/>
          </a:xfrm>
          <a:prstGeom prst="rect">
            <a:avLst/>
          </a:prstGeom>
          <a:noFill/>
          <a:ln>
            <a:noFill/>
          </a:ln>
        </p:spPr>
        <p:style>
          <a:lnRef idx="0"/>
          <a:fillRef idx="0"/>
          <a:effectRef idx="0"/>
          <a:fontRef idx="minor"/>
        </p:style>
        <p:txBody>
          <a:bodyPr lIns="0" rIns="0" tIns="0" bIns="0">
            <a:noAutofit/>
          </a:bodyPr>
          <a:p>
            <a:pPr>
              <a:lnSpc>
                <a:spcPct val="100000"/>
              </a:lnSpc>
            </a:pPr>
            <a:r>
              <a:rPr b="0" lang="en-AU" sz="1400" spc="-1" strike="noStrike">
                <a:solidFill>
                  <a:srgbClr val="000005"/>
                </a:solidFill>
                <a:latin typeface="Roboto"/>
                <a:ea typeface="Roboto"/>
              </a:rPr>
              <a:t>Task 1</a:t>
            </a:r>
            <a:endParaRPr b="0" lang="en-US" sz="1400" spc="-1" strike="noStrike">
              <a:latin typeface="Arial"/>
            </a:endParaRPr>
          </a:p>
        </p:txBody>
      </p:sp>
      <p:sp>
        <p:nvSpPr>
          <p:cNvPr id="334" name="CustomShape 5"/>
          <p:cNvSpPr/>
          <p:nvPr/>
        </p:nvSpPr>
        <p:spPr>
          <a:xfrm>
            <a:off x="1935720" y="4158360"/>
            <a:ext cx="1895040" cy="1717560"/>
          </a:xfrm>
          <a:prstGeom prst="rect">
            <a:avLst/>
          </a:prstGeom>
          <a:noFill/>
          <a:ln>
            <a:noFill/>
          </a:ln>
        </p:spPr>
        <p:style>
          <a:lnRef idx="0"/>
          <a:fillRef idx="0"/>
          <a:effectRef idx="0"/>
          <a:fontRef idx="minor"/>
        </p:style>
        <p:txBody>
          <a:bodyPr lIns="0" rIns="0" tIns="0" bIns="0">
            <a:noAutofit/>
          </a:bodyPr>
          <a:p>
            <a:pPr>
              <a:lnSpc>
                <a:spcPct val="100000"/>
              </a:lnSpc>
            </a:pPr>
            <a:r>
              <a:rPr b="0" lang="en-AU" sz="1400" spc="-1" strike="noStrike">
                <a:solidFill>
                  <a:srgbClr val="000005"/>
                </a:solidFill>
                <a:latin typeface="Roboto"/>
                <a:ea typeface="Roboto"/>
              </a:rPr>
              <a:t>Task 2</a:t>
            </a:r>
            <a:endParaRPr b="0" lang="en-US" sz="1400" spc="-1" strike="noStrike">
              <a:latin typeface="Arial"/>
            </a:endParaRPr>
          </a:p>
        </p:txBody>
      </p:sp>
      <p:sp>
        <p:nvSpPr>
          <p:cNvPr id="335" name="CustomShape 6"/>
          <p:cNvSpPr/>
          <p:nvPr/>
        </p:nvSpPr>
        <p:spPr>
          <a:xfrm>
            <a:off x="4095720" y="1967760"/>
            <a:ext cx="7579800" cy="1717560"/>
          </a:xfrm>
          <a:prstGeom prst="rect">
            <a:avLst/>
          </a:prstGeom>
          <a:noFill/>
          <a:ln>
            <a:noFill/>
          </a:ln>
        </p:spPr>
        <p:style>
          <a:lnRef idx="0"/>
          <a:fillRef idx="0"/>
          <a:effectRef idx="0"/>
          <a:fontRef idx="minor"/>
        </p:style>
        <p:txBody>
          <a:bodyPr lIns="0" rIns="0" tIns="0" bIns="0">
            <a:noAutofit/>
          </a:bodyPr>
          <a:p>
            <a:pPr>
              <a:lnSpc>
                <a:spcPct val="100000"/>
              </a:lnSpc>
            </a:pPr>
            <a:r>
              <a:rPr b="1" lang="en-AU" sz="1200" spc="-1" strike="noStrike">
                <a:solidFill>
                  <a:srgbClr val="000005"/>
                </a:solidFill>
                <a:latin typeface="Roboto Light"/>
                <a:ea typeface="Roboto Light"/>
              </a:rPr>
              <a:t> </a:t>
            </a:r>
            <a:endParaRPr b="0" lang="en-US" sz="1200" spc="-1" strike="noStrike">
              <a:latin typeface="Arial"/>
            </a:endParaRPr>
          </a:p>
          <a:p>
            <a:pPr>
              <a:lnSpc>
                <a:spcPct val="100000"/>
              </a:lnSpc>
            </a:pPr>
            <a:r>
              <a:rPr b="0" lang="en-AU" sz="1200" spc="-1" strike="noStrike">
                <a:solidFill>
                  <a:srgbClr val="000005"/>
                </a:solidFill>
                <a:latin typeface="Roboto Light"/>
                <a:ea typeface="Roboto Light"/>
              </a:rPr>
              <a:t>The number of chips transactions dramatically increases prior to Christmas.</a:t>
            </a:r>
            <a:endParaRPr b="0" lang="en-US" sz="1200" spc="-1" strike="noStrike">
              <a:latin typeface="Arial"/>
            </a:endParaRPr>
          </a:p>
          <a:p>
            <a:pPr>
              <a:lnSpc>
                <a:spcPct val="100000"/>
              </a:lnSpc>
            </a:pPr>
            <a:r>
              <a:rPr b="0" lang="en-AU" sz="1200" spc="-1" strike="noStrike">
                <a:solidFill>
                  <a:srgbClr val="000005"/>
                </a:solidFill>
                <a:latin typeface="Roboto Light"/>
                <a:ea typeface="Roboto Light"/>
              </a:rPr>
              <a:t>Thus, added visibility to customers via a promotional display or Gondola end</a:t>
            </a:r>
            <a:endParaRPr b="0" lang="en-US" sz="1200" spc="-1" strike="noStrike">
              <a:latin typeface="Arial"/>
            </a:endParaRPr>
          </a:p>
          <a:p>
            <a:pPr>
              <a:lnSpc>
                <a:spcPct val="100000"/>
              </a:lnSpc>
            </a:pPr>
            <a:r>
              <a:rPr b="0" lang="en-AU" sz="1200" spc="-1" strike="noStrike">
                <a:solidFill>
                  <a:srgbClr val="000005"/>
                </a:solidFill>
                <a:latin typeface="Roboto Light"/>
                <a:ea typeface="Roboto Light"/>
              </a:rPr>
              <a:t>would increase purchases driving sales growth over this holiday period. </a:t>
            </a:r>
            <a:endParaRPr b="0" lang="en-US" sz="1200" spc="-1" strike="noStrike">
              <a:latin typeface="Arial"/>
            </a:endParaRPr>
          </a:p>
          <a:p>
            <a:pPr>
              <a:lnSpc>
                <a:spcPct val="100000"/>
              </a:lnSpc>
            </a:pPr>
            <a:r>
              <a:rPr b="0" lang="en-AU" sz="1200" spc="-1" strike="noStrike">
                <a:solidFill>
                  <a:srgbClr val="000005"/>
                </a:solidFill>
                <a:latin typeface="Roboto Light"/>
                <a:ea typeface="Roboto Light"/>
              </a:rPr>
              <a:t>Also we found that there are three group – young singles/couples, retirees (from Mainstream segment) and older families (Budget) who contributed mainly in sales process. There is more opportunity for sales with these shoppers.</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336" name="CustomShape 7"/>
          <p:cNvSpPr/>
          <p:nvPr/>
        </p:nvSpPr>
        <p:spPr>
          <a:xfrm>
            <a:off x="4095720" y="4158360"/>
            <a:ext cx="7579800" cy="1717560"/>
          </a:xfrm>
          <a:prstGeom prst="rect">
            <a:avLst/>
          </a:prstGeom>
          <a:noFill/>
          <a:ln>
            <a:noFill/>
          </a:ln>
        </p:spPr>
        <p:style>
          <a:lnRef idx="0"/>
          <a:fillRef idx="0"/>
          <a:effectRef idx="0"/>
          <a:fontRef idx="minor"/>
        </p:style>
        <p:txBody>
          <a:bodyPr lIns="0" rIns="0" tIns="0" bIns="0">
            <a:noAutofit/>
          </a:bodyPr>
          <a:p>
            <a:pPr>
              <a:lnSpc>
                <a:spcPct val="100000"/>
              </a:lnSpc>
            </a:pPr>
            <a:endParaRPr b="0" lang="en-US" sz="1800" spc="-1" strike="noStrike">
              <a:latin typeface="Arial"/>
            </a:endParaRPr>
          </a:p>
          <a:p>
            <a:pPr>
              <a:lnSpc>
                <a:spcPct val="100000"/>
              </a:lnSpc>
            </a:pPr>
            <a:r>
              <a:rPr b="0" lang="en-AU" sz="1200" spc="-1" strike="noStrike">
                <a:solidFill>
                  <a:srgbClr val="000005"/>
                </a:solidFill>
                <a:latin typeface="Roboto Light"/>
                <a:ea typeface="Roboto Light"/>
              </a:rPr>
              <a:t>In the second part of the research we found that 77 and 88 stores showed significant increase in sales and number of customers compared with control stores in trial period, but in 86 store increase in sales was in just one month of three.</a:t>
            </a:r>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1162080" y="399960"/>
            <a:ext cx="2304000" cy="970560"/>
          </a:xfrm>
          <a:prstGeom prst="rect">
            <a:avLst/>
          </a:prstGeom>
          <a:noFill/>
          <a:ln>
            <a:noFill/>
          </a:ln>
        </p:spPr>
        <p:style>
          <a:lnRef idx="0"/>
          <a:fillRef idx="0"/>
          <a:effectRef idx="0"/>
          <a:fontRef idx="minor"/>
        </p:style>
        <p:txBody>
          <a:bodyPr lIns="0" rIns="0" tIns="0" bIns="0">
            <a:noAutofit/>
          </a:bodyPr>
          <a:p>
            <a:pPr>
              <a:lnSpc>
                <a:spcPct val="90000"/>
              </a:lnSpc>
            </a:pPr>
            <a:r>
              <a:rPr b="0" lang="en-AU" sz="8300" spc="-1" strike="noStrike">
                <a:solidFill>
                  <a:srgbClr val="000005"/>
                </a:solidFill>
                <a:latin typeface="Roboto Light"/>
                <a:ea typeface="Roboto Light"/>
              </a:rPr>
              <a:t>01</a:t>
            </a:r>
            <a:endParaRPr b="0" lang="en-US" sz="8300" spc="-1" strike="noStrike">
              <a:latin typeface="Arial"/>
            </a:endParaRPr>
          </a:p>
        </p:txBody>
      </p:sp>
      <p:sp>
        <p:nvSpPr>
          <p:cNvPr id="338" name="CustomShape 2"/>
          <p:cNvSpPr/>
          <p:nvPr/>
        </p:nvSpPr>
        <p:spPr>
          <a:xfrm>
            <a:off x="1201680" y="3122640"/>
            <a:ext cx="5515560" cy="2514960"/>
          </a:xfrm>
          <a:prstGeom prst="rect">
            <a:avLst/>
          </a:prstGeom>
          <a:noFill/>
          <a:ln>
            <a:noFill/>
          </a:ln>
        </p:spPr>
        <p:style>
          <a:lnRef idx="0"/>
          <a:fillRef idx="0"/>
          <a:effectRef idx="0"/>
          <a:fontRef idx="minor"/>
        </p:style>
        <p:txBody>
          <a:bodyPr lIns="0" rIns="90000" tIns="0" bIns="45000">
            <a:noAutofit/>
          </a:bodyPr>
          <a:p>
            <a:pPr>
              <a:lnSpc>
                <a:spcPct val="100000"/>
              </a:lnSpc>
              <a:spcBef>
                <a:spcPts val="1001"/>
              </a:spcBef>
              <a:tabLst>
                <a:tab algn="l" pos="0"/>
              </a:tabLst>
            </a:pPr>
            <a:r>
              <a:rPr b="0" lang="en-AU" sz="2400" spc="-1" strike="noStrike">
                <a:solidFill>
                  <a:srgbClr val="000005"/>
                </a:solidFill>
                <a:latin typeface="Roboto Medium"/>
                <a:ea typeface="Roboto Medium"/>
              </a:rPr>
              <a:t>Category</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9" name="" descr=""/>
          <p:cNvPicPr/>
          <p:nvPr/>
        </p:nvPicPr>
        <p:blipFill>
          <a:blip r:embed="rId1"/>
          <a:stretch/>
        </p:blipFill>
        <p:spPr>
          <a:xfrm>
            <a:off x="1097280" y="1371600"/>
            <a:ext cx="10881360" cy="4754880"/>
          </a:xfrm>
          <a:prstGeom prst="rect">
            <a:avLst/>
          </a:prstGeom>
          <a:ln>
            <a:noFill/>
          </a:ln>
        </p:spPr>
      </p:pic>
      <p:sp>
        <p:nvSpPr>
          <p:cNvPr id="340" name="TextShape 1"/>
          <p:cNvSpPr txBox="1"/>
          <p:nvPr/>
        </p:nvSpPr>
        <p:spPr>
          <a:xfrm>
            <a:off x="1554480" y="365760"/>
            <a:ext cx="10149840" cy="858240"/>
          </a:xfrm>
          <a:prstGeom prst="rect">
            <a:avLst/>
          </a:prstGeom>
          <a:noFill/>
          <a:ln>
            <a:noFill/>
          </a:ln>
        </p:spPr>
        <p:txBody>
          <a:bodyPr lIns="90000" rIns="90000" tIns="45000" bIns="45000">
            <a:noAutofit/>
          </a:bodyPr>
          <a:p>
            <a:pPr algn="ctr"/>
            <a:r>
              <a:rPr b="0" lang="en-US" sz="1800" spc="-1" strike="noStrike">
                <a:latin typeface="Arial"/>
              </a:rPr>
              <a:t>The number of Chips transitions has remained relatively consistent over the</a:t>
            </a:r>
            <a:endParaRPr b="0" lang="en-US" sz="1800" spc="-1" strike="noStrike">
              <a:latin typeface="Arial"/>
            </a:endParaRPr>
          </a:p>
          <a:p>
            <a:pPr algn="ctr"/>
            <a:r>
              <a:rPr b="0" lang="en-US" sz="1800" spc="-1" strike="noStrike">
                <a:latin typeface="Arial"/>
              </a:rPr>
              <a:t>last 52wks; a notable increase occurred in the week leading up to Christmas. The figure below shows transactions of Snacks - Chips over time.</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1197000" y="453240"/>
            <a:ext cx="10478520" cy="823320"/>
          </a:xfrm>
          <a:prstGeom prst="rect">
            <a:avLst/>
          </a:prstGeom>
          <a:noFill/>
          <a:ln>
            <a:noFill/>
          </a:ln>
        </p:spPr>
        <p:style>
          <a:lnRef idx="0"/>
          <a:fillRef idx="0"/>
          <a:effectRef idx="0"/>
          <a:fontRef idx="minor"/>
        </p:style>
        <p:txBody>
          <a:bodyPr lIns="0" rIns="90000" tIns="0" bIns="45000">
            <a:noAutofit/>
          </a:bodyPr>
          <a:p>
            <a:pPr>
              <a:lnSpc>
                <a:spcPct val="100000"/>
              </a:lnSpc>
              <a:spcBef>
                <a:spcPts val="1001"/>
              </a:spcBef>
              <a:tabLst>
                <a:tab algn="l" pos="0"/>
              </a:tabLst>
            </a:pPr>
            <a:r>
              <a:rPr b="0" lang="en-AU" sz="2400" spc="-1" strike="noStrike">
                <a:solidFill>
                  <a:srgbClr val="000005"/>
                </a:solidFill>
                <a:latin typeface="Roboto"/>
                <a:ea typeface="Roboto"/>
              </a:rPr>
              <a:t> </a:t>
            </a:r>
            <a:r>
              <a:rPr b="0" lang="en-AU" sz="2400" spc="-1" strike="noStrike">
                <a:solidFill>
                  <a:srgbClr val="000005"/>
                </a:solidFill>
                <a:latin typeface="Roboto"/>
                <a:ea typeface="Roboto"/>
              </a:rPr>
              <a:t>We found that Older Families and Young Families despite on their class purchase more chips per customer.</a:t>
            </a:r>
            <a:endParaRPr b="0" lang="en-US" sz="2400" spc="-1" strike="noStrike">
              <a:latin typeface="Arial"/>
            </a:endParaRPr>
          </a:p>
          <a:p>
            <a:pPr>
              <a:lnSpc>
                <a:spcPct val="100000"/>
              </a:lnSpc>
              <a:tabLst>
                <a:tab algn="l" pos="0"/>
              </a:tabLst>
            </a:pPr>
            <a:endParaRPr b="0" lang="en-US" sz="2400" spc="-1" strike="noStrike">
              <a:latin typeface="Arial"/>
            </a:endParaRPr>
          </a:p>
        </p:txBody>
      </p:sp>
      <p:pic>
        <p:nvPicPr>
          <p:cNvPr id="342" name="Picture 9" descr=""/>
          <p:cNvPicPr/>
          <p:nvPr/>
        </p:nvPicPr>
        <p:blipFill>
          <a:blip r:embed="rId1"/>
          <a:stretch/>
        </p:blipFill>
        <p:spPr>
          <a:xfrm>
            <a:off x="12316320" y="0"/>
            <a:ext cx="1992600" cy="1638720"/>
          </a:xfrm>
          <a:prstGeom prst="rect">
            <a:avLst/>
          </a:prstGeom>
          <a:ln>
            <a:noFill/>
          </a:ln>
        </p:spPr>
      </p:pic>
      <p:pic>
        <p:nvPicPr>
          <p:cNvPr id="343" name="" descr=""/>
          <p:cNvPicPr/>
          <p:nvPr/>
        </p:nvPicPr>
        <p:blipFill>
          <a:blip r:embed="rId2"/>
          <a:stretch/>
        </p:blipFill>
        <p:spPr>
          <a:xfrm>
            <a:off x="2834640" y="1277280"/>
            <a:ext cx="8503200" cy="50313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1197000" y="453240"/>
            <a:ext cx="10478520" cy="823320"/>
          </a:xfrm>
          <a:prstGeom prst="rect">
            <a:avLst/>
          </a:prstGeom>
          <a:noFill/>
          <a:ln>
            <a:noFill/>
          </a:ln>
        </p:spPr>
        <p:style>
          <a:lnRef idx="0"/>
          <a:fillRef idx="0"/>
          <a:effectRef idx="0"/>
          <a:fontRef idx="minor"/>
        </p:style>
        <p:txBody>
          <a:bodyPr lIns="0" rIns="90000" tIns="0" bIns="45000">
            <a:noAutofit/>
          </a:bodyPr>
          <a:p>
            <a:pPr>
              <a:lnSpc>
                <a:spcPct val="100000"/>
              </a:lnSpc>
              <a:tabLst>
                <a:tab algn="l" pos="0"/>
              </a:tabLst>
            </a:pPr>
            <a:r>
              <a:rPr b="0" lang="en-AU" sz="2400" spc="-1" strike="noStrike">
                <a:solidFill>
                  <a:srgbClr val="000005"/>
                </a:solidFill>
                <a:latin typeface="Roboto"/>
                <a:ea typeface="Roboto"/>
              </a:rPr>
              <a:t>We made a conclusion that main contributors in sales are Older Budget Families, Mainstream Young singles/couples and Mainstream retirees. Two last because there are more of them among customers, but the first ones just purchasing more chips per customer.</a:t>
            </a:r>
            <a:endParaRPr b="0" lang="en-US" sz="2400" spc="-1" strike="noStrike">
              <a:latin typeface="Arial"/>
            </a:endParaRPr>
          </a:p>
        </p:txBody>
      </p:sp>
      <p:pic>
        <p:nvPicPr>
          <p:cNvPr id="345" name="Picture 1" descr=""/>
          <p:cNvPicPr/>
          <p:nvPr/>
        </p:nvPicPr>
        <p:blipFill>
          <a:blip r:embed="rId1"/>
          <a:stretch/>
        </p:blipFill>
        <p:spPr>
          <a:xfrm>
            <a:off x="12327120" y="0"/>
            <a:ext cx="1992600" cy="14558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1197000" y="453240"/>
            <a:ext cx="10478520" cy="823320"/>
          </a:xfrm>
          <a:prstGeom prst="rect">
            <a:avLst/>
          </a:prstGeom>
          <a:noFill/>
          <a:ln>
            <a:noFill/>
          </a:ln>
        </p:spPr>
        <p:style>
          <a:lnRef idx="0"/>
          <a:fillRef idx="0"/>
          <a:effectRef idx="0"/>
          <a:fontRef idx="minor"/>
        </p:style>
        <p:txBody>
          <a:bodyPr lIns="0" rIns="90000" tIns="0" bIns="45000">
            <a:noAutofit/>
          </a:bodyPr>
          <a:p>
            <a:pPr algn="ctr">
              <a:lnSpc>
                <a:spcPct val="100000"/>
              </a:lnSpc>
              <a:spcBef>
                <a:spcPts val="1001"/>
              </a:spcBef>
              <a:tabLst>
                <a:tab algn="l" pos="0"/>
              </a:tabLst>
            </a:pPr>
            <a:r>
              <a:rPr b="0" lang="en-AU" sz="2400" spc="-1" strike="noStrike">
                <a:solidFill>
                  <a:srgbClr val="000005"/>
                </a:solidFill>
                <a:latin typeface="Roboto"/>
                <a:ea typeface="Roboto"/>
              </a:rPr>
              <a:t>The figure shows distribution of customers depending on their Lifestage and affluence. </a:t>
            </a:r>
            <a:endParaRPr b="0" lang="en-US" sz="2400" spc="-1" strike="noStrike">
              <a:latin typeface="Arial"/>
            </a:endParaRPr>
          </a:p>
        </p:txBody>
      </p:sp>
      <p:grpSp>
        <p:nvGrpSpPr>
          <p:cNvPr id="347" name="Group 2"/>
          <p:cNvGrpSpPr/>
          <p:nvPr/>
        </p:nvGrpSpPr>
        <p:grpSpPr>
          <a:xfrm>
            <a:off x="12294720" y="-281880"/>
            <a:ext cx="1535760" cy="600840"/>
            <a:chOff x="12294720" y="-281880"/>
            <a:chExt cx="1535760" cy="600840"/>
          </a:xfrm>
        </p:grpSpPr>
        <p:grpSp>
          <p:nvGrpSpPr>
            <p:cNvPr id="348" name="Group 3"/>
            <p:cNvGrpSpPr/>
            <p:nvPr/>
          </p:nvGrpSpPr>
          <p:grpSpPr>
            <a:xfrm>
              <a:off x="12294720" y="0"/>
              <a:ext cx="354960" cy="318960"/>
              <a:chOff x="12294720" y="0"/>
              <a:chExt cx="354960" cy="318960"/>
            </a:xfrm>
          </p:grpSpPr>
          <p:sp>
            <p:nvSpPr>
              <p:cNvPr id="349" name="CustomShape 4"/>
              <p:cNvSpPr/>
              <p:nvPr/>
            </p:nvSpPr>
            <p:spPr>
              <a:xfrm>
                <a:off x="12294720" y="0"/>
                <a:ext cx="353160" cy="317160"/>
              </a:xfrm>
              <a:custGeom>
                <a:avLst/>
                <a:gdLst/>
                <a:ahLst/>
                <a:rect l="l" t="t"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style>
              <a:lnRef idx="0"/>
              <a:fillRef idx="0"/>
              <a:effectRef idx="0"/>
              <a:fontRef idx="minor"/>
            </p:style>
          </p:sp>
          <p:sp>
            <p:nvSpPr>
              <p:cNvPr id="350" name="CustomShape 5"/>
              <p:cNvSpPr/>
              <p:nvPr/>
            </p:nvSpPr>
            <p:spPr>
              <a:xfrm>
                <a:off x="12595320" y="264600"/>
                <a:ext cx="54360" cy="54360"/>
              </a:xfrm>
              <a:custGeom>
                <a:avLst/>
                <a:gdLst/>
                <a:ahLst/>
                <a:rect l="l" t="t"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style>
              <a:lnRef idx="0"/>
              <a:fillRef idx="0"/>
              <a:effectRef idx="0"/>
              <a:fontRef idx="minor"/>
            </p:style>
          </p:sp>
        </p:grpSp>
        <p:sp>
          <p:nvSpPr>
            <p:cNvPr id="351" name="CustomShape 6"/>
            <p:cNvSpPr/>
            <p:nvPr/>
          </p:nvSpPr>
          <p:spPr>
            <a:xfrm>
              <a:off x="12294720" y="-281880"/>
              <a:ext cx="1535760" cy="317160"/>
            </a:xfrm>
            <a:prstGeom prst="rect">
              <a:avLst/>
            </a:prstGeom>
            <a:noFill/>
            <a:ln>
              <a:noFill/>
            </a:ln>
          </p:spPr>
          <p:style>
            <a:lnRef idx="0"/>
            <a:fillRef idx="0"/>
            <a:effectRef idx="0"/>
            <a:fontRef idx="minor"/>
          </p:style>
          <p:txBody>
            <a:bodyPr lIns="0" rIns="0" tIns="0" bIns="0">
              <a:noAutofit/>
            </a:bodyPr>
            <a:p>
              <a:pPr>
                <a:lnSpc>
                  <a:spcPct val="100000"/>
                </a:lnSpc>
              </a:pPr>
              <a:r>
                <a:rPr b="0" lang="en-AU" sz="1200" spc="-1" strike="noStrike">
                  <a:solidFill>
                    <a:srgbClr val="ef6347"/>
                  </a:solidFill>
                  <a:latin typeface="Roboto Light"/>
                  <a:ea typeface="Roboto Light"/>
                </a:rPr>
                <a:t>Editable (delete this)</a:t>
              </a:r>
              <a:endParaRPr b="0" lang="en-US" sz="1200" spc="-1" strike="noStrike">
                <a:latin typeface="Arial"/>
              </a:endParaRPr>
            </a:p>
          </p:txBody>
        </p:sp>
      </p:grpSp>
      <p:pic>
        <p:nvPicPr>
          <p:cNvPr id="352" name="Picture 1" descr=""/>
          <p:cNvPicPr/>
          <p:nvPr/>
        </p:nvPicPr>
        <p:blipFill>
          <a:blip r:embed="rId1"/>
          <a:stretch/>
        </p:blipFill>
        <p:spPr>
          <a:xfrm>
            <a:off x="12294720" y="0"/>
            <a:ext cx="1992600" cy="1638720"/>
          </a:xfrm>
          <a:prstGeom prst="rect">
            <a:avLst/>
          </a:prstGeom>
          <a:ln>
            <a:noFill/>
          </a:ln>
        </p:spPr>
      </p:pic>
      <p:pic>
        <p:nvPicPr>
          <p:cNvPr id="353" name="" descr=""/>
          <p:cNvPicPr/>
          <p:nvPr/>
        </p:nvPicPr>
        <p:blipFill>
          <a:blip r:embed="rId2"/>
          <a:stretch/>
        </p:blipFill>
        <p:spPr>
          <a:xfrm>
            <a:off x="2984760" y="1371600"/>
            <a:ext cx="7621560" cy="502848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1162080" y="399960"/>
            <a:ext cx="2304000" cy="970560"/>
          </a:xfrm>
          <a:prstGeom prst="rect">
            <a:avLst/>
          </a:prstGeom>
          <a:noFill/>
          <a:ln>
            <a:noFill/>
          </a:ln>
        </p:spPr>
        <p:style>
          <a:lnRef idx="0"/>
          <a:fillRef idx="0"/>
          <a:effectRef idx="0"/>
          <a:fontRef idx="minor"/>
        </p:style>
        <p:txBody>
          <a:bodyPr lIns="0" rIns="0" tIns="0" bIns="0">
            <a:noAutofit/>
          </a:bodyPr>
          <a:p>
            <a:pPr>
              <a:lnSpc>
                <a:spcPct val="90000"/>
              </a:lnSpc>
            </a:pPr>
            <a:r>
              <a:rPr b="0" lang="en-AU" sz="8300" spc="-1" strike="noStrike">
                <a:solidFill>
                  <a:srgbClr val="000005"/>
                </a:solidFill>
                <a:latin typeface="Roboto Light"/>
                <a:ea typeface="Roboto Light"/>
              </a:rPr>
              <a:t>02</a:t>
            </a:r>
            <a:endParaRPr b="0" lang="en-US" sz="8300" spc="-1" strike="noStrike">
              <a:latin typeface="Arial"/>
            </a:endParaRPr>
          </a:p>
        </p:txBody>
      </p:sp>
      <p:sp>
        <p:nvSpPr>
          <p:cNvPr id="355" name="CustomShape 2"/>
          <p:cNvSpPr/>
          <p:nvPr/>
        </p:nvSpPr>
        <p:spPr>
          <a:xfrm>
            <a:off x="1201680" y="3122640"/>
            <a:ext cx="5515560" cy="2514960"/>
          </a:xfrm>
          <a:prstGeom prst="rect">
            <a:avLst/>
          </a:prstGeom>
          <a:noFill/>
          <a:ln>
            <a:noFill/>
          </a:ln>
        </p:spPr>
        <p:style>
          <a:lnRef idx="0"/>
          <a:fillRef idx="0"/>
          <a:effectRef idx="0"/>
          <a:fontRef idx="minor"/>
        </p:style>
        <p:txBody>
          <a:bodyPr lIns="0" rIns="90000" tIns="0" bIns="45000">
            <a:noAutofit/>
          </a:bodyPr>
          <a:p>
            <a:pPr>
              <a:lnSpc>
                <a:spcPct val="100000"/>
              </a:lnSpc>
              <a:spcBef>
                <a:spcPts val="1001"/>
              </a:spcBef>
              <a:tabLst>
                <a:tab algn="l" pos="0"/>
              </a:tabLst>
            </a:pPr>
            <a:r>
              <a:rPr b="0" lang="en-AU" sz="2400" spc="-1" strike="noStrike">
                <a:solidFill>
                  <a:srgbClr val="000005"/>
                </a:solidFill>
                <a:latin typeface="Roboto Medium"/>
                <a:ea typeface="Roboto Medium"/>
              </a:rPr>
              <a:t>Trial store performance</a:t>
            </a: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6340</TotalTime>
  <Application>LibreOffice/6.4.7.2$Linux_X86_64 LibreOffice_project/40$Build-2</Application>
  <Words>372</Words>
  <Paragraphs>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2018-02-07T23:23:24Z</dcterms:created>
  <dc:creator>Eva Lewis</dc:creator>
  <dc:description/>
  <dc:language>en-US</dc:language>
  <cp:lastModifiedBy/>
  <dcterms:modified xsi:type="dcterms:W3CDTF">2023-01-09T11:30:54Z</dcterms:modified>
  <cp:revision>466</cp:revision>
  <dc:subject/>
  <dc:title>Quantium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MSIP_Label_e3a8a6ec-262f-4cc0-befe-9b4753855296_ActionId">
    <vt:lpwstr>c33342ec-b9fd-424e-98aa-c560599c3e11</vt:lpwstr>
  </property>
  <property fmtid="{D5CDD505-2E9C-101B-9397-08002B2CF9AE}" pid="8" name="MSIP_Label_e3a8a6ec-262f-4cc0-befe-9b4753855296_Application">
    <vt:lpwstr>Microsoft Azure Information Protection</vt:lpwstr>
  </property>
  <property fmtid="{D5CDD505-2E9C-101B-9397-08002B2CF9AE}" pid="9" name="MSIP_Label_e3a8a6ec-262f-4cc0-befe-9b4753855296_Enabled">
    <vt:lpwstr>True</vt:lpwstr>
  </property>
  <property fmtid="{D5CDD505-2E9C-101B-9397-08002B2CF9AE}" pid="10" name="MSIP_Label_e3a8a6ec-262f-4cc0-befe-9b4753855296_Extended_MSFT_Method">
    <vt:lpwstr>Manual</vt:lpwstr>
  </property>
  <property fmtid="{D5CDD505-2E9C-101B-9397-08002B2CF9AE}" pid="11" name="MSIP_Label_e3a8a6ec-262f-4cc0-befe-9b4753855296_Name">
    <vt:lpwstr>Confidential</vt:lpwstr>
  </property>
  <property fmtid="{D5CDD505-2E9C-101B-9397-08002B2CF9AE}" pid="12" name="MSIP_Label_e3a8a6ec-262f-4cc0-befe-9b4753855296_Owner">
    <vt:lpwstr>schopra@quantium.com</vt:lpwstr>
  </property>
  <property fmtid="{D5CDD505-2E9C-101B-9397-08002B2CF9AE}" pid="13" name="MSIP_Label_e3a8a6ec-262f-4cc0-befe-9b4753855296_SetDate">
    <vt:lpwstr>2020-06-02T06:01:07.0806670Z</vt:lpwstr>
  </property>
  <property fmtid="{D5CDD505-2E9C-101B-9397-08002B2CF9AE}" pid="14" name="MSIP_Label_e3a8a6ec-262f-4cc0-befe-9b4753855296_SiteId">
    <vt:lpwstr>6cf6dc61-aaec-4d60-8dd0-2007ec95b05e</vt:lpwstr>
  </property>
  <property fmtid="{D5CDD505-2E9C-101B-9397-08002B2CF9AE}" pid="15" name="Notes">
    <vt:i4>2</vt:i4>
  </property>
  <property fmtid="{D5CDD505-2E9C-101B-9397-08002B2CF9AE}" pid="16" name="PresentationFormat">
    <vt:lpwstr>Widescreen</vt:lpwstr>
  </property>
  <property fmtid="{D5CDD505-2E9C-101B-9397-08002B2CF9AE}" pid="17" name="ScaleCrop">
    <vt:bool>0</vt:bool>
  </property>
  <property fmtid="{D5CDD505-2E9C-101B-9397-08002B2CF9AE}" pid="18" name="Sensitivity">
    <vt:lpwstr>Confidential</vt:lpwstr>
  </property>
  <property fmtid="{D5CDD505-2E9C-101B-9397-08002B2CF9AE}" pid="19" name="ShareDoc">
    <vt:bool>0</vt:bool>
  </property>
  <property fmtid="{D5CDD505-2E9C-101B-9397-08002B2CF9AE}" pid="20" name="Slides">
    <vt:i4>11</vt:i4>
  </property>
</Properties>
</file>