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Alatsi" charset="1" panose="00000500000000000000"/>
      <p:regular r:id="rId43"/>
    </p:embeddedFont>
    <p:embeddedFont>
      <p:font typeface="Abhaya Libre" charset="1" panose="02000503000000000000"/>
      <p:regular r:id="rId44"/>
    </p:embeddedFont>
    <p:embeddedFont>
      <p:font typeface="Canva Sans Bold" charset="1" panose="020B08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005422" y="2273555"/>
            <a:ext cx="11253878" cy="2592324"/>
          </a:xfrm>
          <a:prstGeom prst="rect">
            <a:avLst/>
          </a:prstGeom>
        </p:spPr>
        <p:txBody>
          <a:bodyPr anchor="t" rtlCol="false" tIns="0" lIns="0" bIns="0" rIns="0">
            <a:spAutoFit/>
          </a:bodyPr>
          <a:lstStyle/>
          <a:p>
            <a:pPr algn="ctr">
              <a:lnSpc>
                <a:spcPts val="6692"/>
              </a:lnSpc>
            </a:pPr>
            <a:r>
              <a:rPr lang="en-US" sz="6899">
                <a:solidFill>
                  <a:srgbClr val="000000"/>
                </a:solidFill>
                <a:latin typeface="Alatsi"/>
              </a:rPr>
              <a:t>“ASSESSMENT OF PM 2.5 LEVELS IN PUNJAB AND DELHI NCR: A COMPARATIVE STUDY”</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633952" y="7135494"/>
            <a:ext cx="12625348" cy="2798188"/>
          </a:xfrm>
          <a:prstGeom prst="rect">
            <a:avLst/>
          </a:prstGeom>
        </p:spPr>
        <p:txBody>
          <a:bodyPr anchor="t" rtlCol="false" tIns="0" lIns="0" bIns="0" rIns="0">
            <a:spAutoFit/>
          </a:bodyPr>
          <a:lstStyle/>
          <a:p>
            <a:pPr algn="ctr">
              <a:lnSpc>
                <a:spcPts val="7469"/>
              </a:lnSpc>
            </a:pPr>
            <a:r>
              <a:rPr lang="en-US" sz="5335">
                <a:solidFill>
                  <a:srgbClr val="000000"/>
                </a:solidFill>
                <a:latin typeface="Alatsi Bold"/>
              </a:rPr>
              <a:t>Presented By : Kavya Gupta (21112038)</a:t>
            </a:r>
          </a:p>
          <a:p>
            <a:pPr algn="ctr">
              <a:lnSpc>
                <a:spcPts val="7469"/>
              </a:lnSpc>
            </a:pPr>
            <a:r>
              <a:rPr lang="en-US" sz="5335">
                <a:solidFill>
                  <a:srgbClr val="000000"/>
                </a:solidFill>
                <a:latin typeface="Alatsi Bold"/>
              </a:rPr>
              <a:t>                                Palak Gupta (21112058)</a:t>
            </a:r>
          </a:p>
          <a:p>
            <a:pPr algn="l">
              <a:lnSpc>
                <a:spcPts val="7469"/>
              </a:lnSpc>
            </a:pPr>
            <a:r>
              <a:rPr lang="en-US" sz="5335">
                <a:solidFill>
                  <a:srgbClr val="000000"/>
                </a:solidFill>
                <a:latin typeface="Alatsi Bold"/>
              </a:rPr>
              <a:t>      Presented To :    Dr. Shailendra Bajpai</a:t>
            </a:r>
          </a:p>
        </p:txBody>
      </p:sp>
      <p:sp>
        <p:nvSpPr>
          <p:cNvPr name="Freeform 16" id="16"/>
          <p:cNvSpPr/>
          <p:nvPr/>
        </p:nvSpPr>
        <p:spPr>
          <a:xfrm flipH="false" flipV="false" rot="0">
            <a:off x="1028700" y="387278"/>
            <a:ext cx="2300795" cy="2441128"/>
          </a:xfrm>
          <a:custGeom>
            <a:avLst/>
            <a:gdLst/>
            <a:ahLst/>
            <a:cxnLst/>
            <a:rect r="r" b="b" t="t" l="l"/>
            <a:pathLst>
              <a:path h="2441128" w="2300795">
                <a:moveTo>
                  <a:pt x="0" y="0"/>
                </a:moveTo>
                <a:lnTo>
                  <a:pt x="2300795" y="0"/>
                </a:lnTo>
                <a:lnTo>
                  <a:pt x="2300795" y="2441129"/>
                </a:lnTo>
                <a:lnTo>
                  <a:pt x="0" y="2441129"/>
                </a:lnTo>
                <a:lnTo>
                  <a:pt x="0" y="0"/>
                </a:lnTo>
                <a:close/>
              </a:path>
            </a:pathLst>
          </a:custGeom>
          <a:blipFill>
            <a:blip r:embed="rId4"/>
            <a:stretch>
              <a:fillRect l="-4627" t="-2974" r="-4627" b="0"/>
            </a:stretch>
          </a:blipFill>
        </p:spPr>
      </p:sp>
      <p:sp>
        <p:nvSpPr>
          <p:cNvPr name="TextBox 17" id="17"/>
          <p:cNvSpPr txBox="true"/>
          <p:nvPr/>
        </p:nvSpPr>
        <p:spPr>
          <a:xfrm rot="0">
            <a:off x="8105783" y="6032496"/>
            <a:ext cx="4333280" cy="1045213"/>
          </a:xfrm>
          <a:prstGeom prst="rect">
            <a:avLst/>
          </a:prstGeom>
        </p:spPr>
        <p:txBody>
          <a:bodyPr anchor="t" rtlCol="false" tIns="0" lIns="0" bIns="0" rIns="0">
            <a:spAutoFit/>
          </a:bodyPr>
          <a:lstStyle/>
          <a:p>
            <a:pPr algn="ctr">
              <a:lnSpc>
                <a:spcPts val="8539"/>
              </a:lnSpc>
              <a:spcBef>
                <a:spcPct val="0"/>
              </a:spcBef>
            </a:pPr>
            <a:r>
              <a:rPr lang="en-US" sz="6099">
                <a:solidFill>
                  <a:srgbClr val="000000"/>
                </a:solidFill>
                <a:latin typeface="Abhaya Libre"/>
              </a:rPr>
              <a:t>Minor Project</a:t>
            </a:r>
          </a:p>
        </p:txBody>
      </p:sp>
      <p:sp>
        <p:nvSpPr>
          <p:cNvPr name="TextBox 18" id="18"/>
          <p:cNvSpPr txBox="true"/>
          <p:nvPr/>
        </p:nvSpPr>
        <p:spPr>
          <a:xfrm rot="0">
            <a:off x="4236223" y="608330"/>
            <a:ext cx="13763745" cy="755016"/>
          </a:xfrm>
          <a:prstGeom prst="rect">
            <a:avLst/>
          </a:prstGeom>
        </p:spPr>
        <p:txBody>
          <a:bodyPr anchor="t" rtlCol="false" tIns="0" lIns="0" bIns="0" rIns="0">
            <a:spAutoFit/>
          </a:bodyPr>
          <a:lstStyle/>
          <a:p>
            <a:pPr algn="ctr">
              <a:lnSpc>
                <a:spcPts val="6159"/>
              </a:lnSpc>
            </a:pPr>
            <a:r>
              <a:rPr lang="en-US" sz="4399">
                <a:solidFill>
                  <a:srgbClr val="000000"/>
                </a:solidFill>
                <a:latin typeface="Canva Sans Bold"/>
              </a:rPr>
              <a:t>DR. BR Ambedkar National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615342" y="2115733"/>
            <a:ext cx="10660855" cy="7955495"/>
          </a:xfrm>
          <a:custGeom>
            <a:avLst/>
            <a:gdLst/>
            <a:ahLst/>
            <a:cxnLst/>
            <a:rect r="r" b="b" t="t" l="l"/>
            <a:pathLst>
              <a:path h="7955495" w="10660855">
                <a:moveTo>
                  <a:pt x="0" y="0"/>
                </a:moveTo>
                <a:lnTo>
                  <a:pt x="10660855" y="0"/>
                </a:lnTo>
                <a:lnTo>
                  <a:pt x="10660855" y="7955495"/>
                </a:lnTo>
                <a:lnTo>
                  <a:pt x="0" y="7955495"/>
                </a:lnTo>
                <a:lnTo>
                  <a:pt x="0" y="0"/>
                </a:lnTo>
                <a:close/>
              </a:path>
            </a:pathLst>
          </a:custGeom>
          <a:blipFill>
            <a:blip r:embed="rId2"/>
            <a:stretch>
              <a:fillRect l="-288" t="0" r="-1030" b="-4068"/>
            </a:stretch>
          </a:blipFill>
        </p:spPr>
      </p:sp>
      <p:sp>
        <p:nvSpPr>
          <p:cNvPr name="TextBox 3" id="3"/>
          <p:cNvSpPr txBox="true"/>
          <p:nvPr/>
        </p:nvSpPr>
        <p:spPr>
          <a:xfrm rot="0">
            <a:off x="4557364" y="-114300"/>
            <a:ext cx="8776811" cy="1953247"/>
          </a:xfrm>
          <a:prstGeom prst="rect">
            <a:avLst/>
          </a:prstGeom>
        </p:spPr>
        <p:txBody>
          <a:bodyPr anchor="t" rtlCol="false" tIns="0" lIns="0" bIns="0" rIns="0">
            <a:spAutoFit/>
          </a:bodyPr>
          <a:lstStyle/>
          <a:p>
            <a:pPr algn="ctr">
              <a:lnSpc>
                <a:spcPts val="7840"/>
              </a:lnSpc>
            </a:pPr>
            <a:r>
              <a:rPr lang="en-US" sz="5600">
                <a:solidFill>
                  <a:srgbClr val="000000"/>
                </a:solidFill>
                <a:latin typeface="Canva Sans Bold"/>
              </a:rPr>
              <a:t>Data for Stubble burning </a:t>
            </a:r>
          </a:p>
          <a:p>
            <a:pPr algn="ctr">
              <a:lnSpc>
                <a:spcPts val="7840"/>
              </a:lnSpc>
            </a:pPr>
            <a:r>
              <a:rPr lang="en-US" sz="5600">
                <a:solidFill>
                  <a:srgbClr val="000000"/>
                </a:solidFill>
                <a:latin typeface="Canva Sans Bold"/>
              </a:rPr>
              <a:t>2012-2021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554786" y="2306467"/>
            <a:ext cx="13178427" cy="7286895"/>
          </a:xfrm>
          <a:custGeom>
            <a:avLst/>
            <a:gdLst/>
            <a:ahLst/>
            <a:cxnLst/>
            <a:rect r="r" b="b" t="t" l="l"/>
            <a:pathLst>
              <a:path h="7286895" w="13178427">
                <a:moveTo>
                  <a:pt x="0" y="0"/>
                </a:moveTo>
                <a:lnTo>
                  <a:pt x="13178428" y="0"/>
                </a:lnTo>
                <a:lnTo>
                  <a:pt x="13178428" y="7286895"/>
                </a:lnTo>
                <a:lnTo>
                  <a:pt x="0" y="7286895"/>
                </a:lnTo>
                <a:lnTo>
                  <a:pt x="0" y="0"/>
                </a:lnTo>
                <a:close/>
              </a:path>
            </a:pathLst>
          </a:custGeom>
          <a:blipFill>
            <a:blip r:embed="rId2"/>
            <a:stretch>
              <a:fillRect l="0" t="0" r="0" b="0"/>
            </a:stretch>
          </a:blipFill>
        </p:spPr>
      </p:sp>
      <p:sp>
        <p:nvSpPr>
          <p:cNvPr name="TextBox 3" id="3"/>
          <p:cNvSpPr txBox="true"/>
          <p:nvPr/>
        </p:nvSpPr>
        <p:spPr>
          <a:xfrm rot="0">
            <a:off x="3826756" y="246304"/>
            <a:ext cx="10634489" cy="1527085"/>
          </a:xfrm>
          <a:prstGeom prst="rect">
            <a:avLst/>
          </a:prstGeom>
        </p:spPr>
        <p:txBody>
          <a:bodyPr anchor="t" rtlCol="false" tIns="0" lIns="0" bIns="0" rIns="0">
            <a:spAutoFit/>
          </a:bodyPr>
          <a:lstStyle/>
          <a:p>
            <a:pPr algn="ctr">
              <a:lnSpc>
                <a:spcPts val="6129"/>
              </a:lnSpc>
            </a:pPr>
            <a:r>
              <a:rPr lang="en-US" sz="4378">
                <a:solidFill>
                  <a:srgbClr val="000000"/>
                </a:solidFill>
                <a:latin typeface="Canva Sans Bold"/>
              </a:rPr>
              <a:t>Data for PM 2.5 levels in Punjab in 2018 for burning of Crop Residue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CAUSES OF PM 2.5</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Combustion Processes</a:t>
            </a:r>
          </a:p>
        </p:txBody>
      </p:sp>
      <p:sp>
        <p:nvSpPr>
          <p:cNvPr name="TextBox 7" id="7"/>
          <p:cNvSpPr txBox="true"/>
          <p:nvPr/>
        </p:nvSpPr>
        <p:spPr>
          <a:xfrm rot="0">
            <a:off x="2411959" y="4082150"/>
            <a:ext cx="14847341" cy="5154752"/>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Vehicle Emissions - Exhaust from Trucks, cars, buses and other vehicles emit PM 2.5 as a by product of burning of fossil fuels like gasoline and diesel. Emissions from vehicles, especially diesel-powered ones, contribute significantly to PM2.5 pollution.</a:t>
            </a:r>
          </a:p>
          <a:p>
            <a:pPr algn="l">
              <a:lnSpc>
                <a:spcPts val="5125"/>
              </a:lnSpc>
            </a:pPr>
            <a:r>
              <a:rPr lang="en-US" sz="3661">
                <a:solidFill>
                  <a:srgbClr val="000000"/>
                </a:solidFill>
                <a:latin typeface="Alatsi Bold"/>
              </a:rPr>
              <a:t>Industrial Processes- Manufacturing facilities, power plants, and other industrial activities that involve combustion release PM2.5 into the atmosphere.</a:t>
            </a:r>
          </a:p>
          <a:p>
            <a:pPr algn="l">
              <a:lnSpc>
                <a:spcPts val="5125"/>
              </a:lnSpc>
            </a:pPr>
          </a:p>
        </p:txBody>
      </p:sp>
      <p:sp>
        <p:nvSpPr>
          <p:cNvPr name="Freeform 8" id="8"/>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1" id="11"/>
          <p:cNvSpPr/>
          <p:nvPr/>
        </p:nvSpPr>
        <p:spPr>
          <a:xfrm flipH="false" flipV="false" rot="0">
            <a:off x="-26289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CAUSES OF PM 2.5</a:t>
            </a:r>
          </a:p>
        </p:txBody>
      </p:sp>
      <p:sp>
        <p:nvSpPr>
          <p:cNvPr name="TextBox 3" id="3"/>
          <p:cNvSpPr txBox="true"/>
          <p:nvPr/>
        </p:nvSpPr>
        <p:spPr>
          <a:xfrm rot="0">
            <a:off x="2411959" y="490983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Agricultural activities</a:t>
            </a:r>
          </a:p>
        </p:txBody>
      </p:sp>
      <p:sp>
        <p:nvSpPr>
          <p:cNvPr name="TextBox 4" id="4"/>
          <p:cNvSpPr txBox="true"/>
          <p:nvPr/>
        </p:nvSpPr>
        <p:spPr>
          <a:xfrm rot="0">
            <a:off x="2411959" y="3404874"/>
            <a:ext cx="14847341" cy="1268949"/>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Residential cooking - Burning wood, coal, oil and other fuels for heating and cooking in residential settings can produce PM2.5.</a:t>
            </a:r>
          </a:p>
        </p:txBody>
      </p:sp>
      <p:sp>
        <p:nvSpPr>
          <p:cNvPr name="Freeform 5" id="5"/>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11959" y="5962028"/>
            <a:ext cx="14847341" cy="2564217"/>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Stubble Burning - Burning of crop residue releases significant amounts of particulate matter, including PM2.5, into the atmosphere. These fine particles can remain suspended for long periods and are easily transported over long distances, contributing to air pollution.</a:t>
            </a:r>
          </a:p>
        </p:txBody>
      </p:sp>
      <p:grpSp>
        <p:nvGrpSpPr>
          <p:cNvPr name="Group 7" id="7"/>
          <p:cNvGrpSpPr/>
          <p:nvPr/>
        </p:nvGrpSpPr>
        <p:grpSpPr>
          <a:xfrm rot="0">
            <a:off x="1547891" y="5143500"/>
            <a:ext cx="516960" cy="51696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1" id="11"/>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2" id="12"/>
          <p:cNvSpPr/>
          <p:nvPr/>
        </p:nvSpPr>
        <p:spPr>
          <a:xfrm flipH="false" flipV="false" rot="0">
            <a:off x="-26289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CAUSES OF PM 2.5</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Construction</a:t>
            </a:r>
          </a:p>
        </p:txBody>
      </p:sp>
      <p:sp>
        <p:nvSpPr>
          <p:cNvPr name="TextBox 7" id="7"/>
          <p:cNvSpPr txBox="true"/>
          <p:nvPr/>
        </p:nvSpPr>
        <p:spPr>
          <a:xfrm rot="0">
            <a:off x="2411959" y="4188359"/>
            <a:ext cx="14847341" cy="3211850"/>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Activities such as construction, demolition, and road paving can generate PM2.5 from dust and debris. Clearing of land for the establishment of structures,  the excavation and compaction of the construction site, and the movement of construction equipment and heavy machinery contributes to emission of PM 2.5</a:t>
            </a:r>
          </a:p>
        </p:txBody>
      </p:sp>
      <p:sp>
        <p:nvSpPr>
          <p:cNvPr name="Freeform 8" id="8"/>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1" id="11"/>
          <p:cNvSpPr/>
          <p:nvPr/>
        </p:nvSpPr>
        <p:spPr>
          <a:xfrm flipH="false" flipV="false" rot="0">
            <a:off x="-26289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CAUSES OF PM 2.5</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Transportation</a:t>
            </a:r>
          </a:p>
        </p:txBody>
      </p:sp>
      <p:sp>
        <p:nvSpPr>
          <p:cNvPr name="TextBox 7" id="7"/>
          <p:cNvSpPr txBox="true"/>
          <p:nvPr/>
        </p:nvSpPr>
        <p:spPr>
          <a:xfrm rot="0">
            <a:off x="2411959" y="576708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Natural Sources</a:t>
            </a:r>
          </a:p>
        </p:txBody>
      </p:sp>
      <p:sp>
        <p:nvSpPr>
          <p:cNvPr name="TextBox 8" id="8"/>
          <p:cNvSpPr txBox="true"/>
          <p:nvPr/>
        </p:nvSpPr>
        <p:spPr>
          <a:xfrm rot="0">
            <a:off x="2411959" y="3859959"/>
            <a:ext cx="14847341" cy="1916583"/>
          </a:xfrm>
          <a:prstGeom prst="rect">
            <a:avLst/>
          </a:prstGeom>
        </p:spPr>
        <p:txBody>
          <a:bodyPr anchor="t" rtlCol="false" tIns="0" lIns="0" bIns="0" rIns="0">
            <a:spAutoFit/>
          </a:bodyPr>
          <a:lstStyle/>
          <a:p>
            <a:pPr algn="l">
              <a:lnSpc>
                <a:spcPts val="5125"/>
              </a:lnSpc>
            </a:pPr>
            <a:r>
              <a:rPr lang="en-US" sz="3661">
                <a:solidFill>
                  <a:srgbClr val="000000"/>
                </a:solidFill>
                <a:latin typeface="Alatsi Bold"/>
              </a:rPr>
              <a:t>Marine vessels burning heavy fuel oil emit PM2.5, especially in port areas and along shipping routes. Aircraft engines produce PM2.5 as they burn aviation fuel. All vehicles produces PM 2.5 as they burn fuel.</a:t>
            </a: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685928"/>
            <a:ext cx="14847341" cy="1807561"/>
          </a:xfrm>
          <a:prstGeom prst="rect">
            <a:avLst/>
          </a:prstGeom>
        </p:spPr>
        <p:txBody>
          <a:bodyPr anchor="t" rtlCol="false" tIns="0" lIns="0" bIns="0" rIns="0">
            <a:spAutoFit/>
          </a:bodyPr>
          <a:lstStyle/>
          <a:p>
            <a:pPr algn="l">
              <a:lnSpc>
                <a:spcPts val="4845"/>
              </a:lnSpc>
            </a:pPr>
            <a:r>
              <a:rPr lang="en-US" sz="3461">
                <a:solidFill>
                  <a:srgbClr val="000000"/>
                </a:solidFill>
                <a:latin typeface="Alatsi Bold"/>
              </a:rPr>
              <a:t>Forest fires and wildfires produce large amounts of PM2.5 as organic material burns.  Natural sources are contributed by sea salt aerosols, volcanoes, wildfires, dust storms, living vegetation, and biological aerosol particles </a:t>
            </a: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5" id="1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6" id="16"/>
          <p:cNvSpPr/>
          <p:nvPr/>
        </p:nvSpPr>
        <p:spPr>
          <a:xfrm flipH="false" flipV="false" rot="0">
            <a:off x="-2628900" y="-97672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CAUSES OF PM 2.5</a:t>
            </a:r>
          </a:p>
        </p:txBody>
      </p:sp>
      <p:sp>
        <p:nvSpPr>
          <p:cNvPr name="TextBox 6" id="6"/>
          <p:cNvSpPr txBox="true"/>
          <p:nvPr/>
        </p:nvSpPr>
        <p:spPr>
          <a:xfrm rot="0">
            <a:off x="2411959" y="2938956"/>
            <a:ext cx="12513139"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Biomass Burning and Residential Activities:</a:t>
            </a:r>
          </a:p>
          <a:p>
            <a:pPr algn="l">
              <a:lnSpc>
                <a:spcPts val="6580"/>
              </a:lnSpc>
            </a:pPr>
          </a:p>
        </p:txBody>
      </p:sp>
      <p:sp>
        <p:nvSpPr>
          <p:cNvPr name="TextBox 7" id="7"/>
          <p:cNvSpPr txBox="true"/>
          <p:nvPr/>
        </p:nvSpPr>
        <p:spPr>
          <a:xfrm rot="0">
            <a:off x="2411959" y="5767083"/>
            <a:ext cx="7530658"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Weather Conditions:</a:t>
            </a:r>
          </a:p>
          <a:p>
            <a:pPr algn="l">
              <a:lnSpc>
                <a:spcPts val="6580"/>
              </a:lnSpc>
            </a:pPr>
          </a:p>
        </p:txBody>
      </p:sp>
      <p:sp>
        <p:nvSpPr>
          <p:cNvPr name="TextBox 8" id="8"/>
          <p:cNvSpPr txBox="true"/>
          <p:nvPr/>
        </p:nvSpPr>
        <p:spPr>
          <a:xfrm rot="0">
            <a:off x="2411959" y="3736516"/>
            <a:ext cx="14847341" cy="2645126"/>
          </a:xfrm>
          <a:prstGeom prst="rect">
            <a:avLst/>
          </a:prstGeom>
        </p:spPr>
        <p:txBody>
          <a:bodyPr anchor="t" rtlCol="false" tIns="0" lIns="0" bIns="0" rIns="0">
            <a:spAutoFit/>
          </a:bodyPr>
          <a:lstStyle/>
          <a:p>
            <a:pPr algn="l">
              <a:lnSpc>
                <a:spcPts val="4145"/>
              </a:lnSpc>
            </a:pPr>
            <a:r>
              <a:rPr lang="en-US" sz="2961">
                <a:solidFill>
                  <a:srgbClr val="000000"/>
                </a:solidFill>
                <a:latin typeface="Alatsi Bold"/>
              </a:rPr>
              <a:t>Burning of biomass (wood, crop residues, and other organic materials) for cooking and heating is common in rural areas.</a:t>
            </a:r>
          </a:p>
          <a:p>
            <a:pPr algn="l">
              <a:lnSpc>
                <a:spcPts val="4145"/>
              </a:lnSpc>
            </a:pPr>
            <a:r>
              <a:rPr lang="en-US" sz="2961">
                <a:solidFill>
                  <a:srgbClr val="000000"/>
                </a:solidFill>
                <a:latin typeface="Alatsi Bold"/>
              </a:rPr>
              <a:t>Residential activities contribute to PM2.5 pollution, especially during colder months.</a:t>
            </a:r>
          </a:p>
          <a:p>
            <a:pPr algn="l">
              <a:lnSpc>
                <a:spcPts val="4145"/>
              </a:lnSpc>
            </a:pPr>
            <a:r>
              <a:rPr lang="en-US" sz="2961">
                <a:solidFill>
                  <a:srgbClr val="000000"/>
                </a:solidFill>
                <a:latin typeface="Alatsi Bold"/>
              </a:rPr>
              <a:t>Efficient and cleaner cooking technologies can help reduce emissions.</a:t>
            </a:r>
          </a:p>
          <a:p>
            <a:pPr algn="l">
              <a:lnSpc>
                <a:spcPts val="4565"/>
              </a:lnSpc>
            </a:pP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564643"/>
            <a:ext cx="14847341" cy="2711801"/>
          </a:xfrm>
          <a:prstGeom prst="rect">
            <a:avLst/>
          </a:prstGeom>
        </p:spPr>
        <p:txBody>
          <a:bodyPr anchor="t" rtlCol="false" tIns="0" lIns="0" bIns="0" rIns="0">
            <a:spAutoFit/>
          </a:bodyPr>
          <a:lstStyle/>
          <a:p>
            <a:pPr algn="l">
              <a:lnSpc>
                <a:spcPts val="4285"/>
              </a:lnSpc>
            </a:pPr>
            <a:r>
              <a:rPr lang="en-US" sz="3061">
                <a:solidFill>
                  <a:srgbClr val="000000"/>
                </a:solidFill>
                <a:latin typeface="Alatsi Bold"/>
              </a:rPr>
              <a:t>Stagnant meteorological conditions (such as low wind speeds and temperature inversions) trap pollutants close to the ground.</a:t>
            </a:r>
          </a:p>
          <a:p>
            <a:pPr algn="l">
              <a:lnSpc>
                <a:spcPts val="4285"/>
              </a:lnSpc>
            </a:pPr>
            <a:r>
              <a:rPr lang="en-US" sz="3061">
                <a:solidFill>
                  <a:srgbClr val="000000"/>
                </a:solidFill>
                <a:latin typeface="Alatsi Bold"/>
              </a:rPr>
              <a:t>These conditions exacerbate PM2.5 levels, especially during winter when dispersion is limited.</a:t>
            </a:r>
          </a:p>
          <a:p>
            <a:pPr algn="l">
              <a:lnSpc>
                <a:spcPts val="4425"/>
              </a:lnSpc>
            </a:pP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5" id="1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6" id="16"/>
          <p:cNvSpPr/>
          <p:nvPr/>
        </p:nvSpPr>
        <p:spPr>
          <a:xfrm flipH="false" flipV="false" rot="0">
            <a:off x="-2628900" y="-97672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464817" y="3396581"/>
            <a:ext cx="13358366" cy="4298357"/>
          </a:xfrm>
          <a:custGeom>
            <a:avLst/>
            <a:gdLst/>
            <a:ahLst/>
            <a:cxnLst/>
            <a:rect r="r" b="b" t="t" l="l"/>
            <a:pathLst>
              <a:path h="4298357" w="13358366">
                <a:moveTo>
                  <a:pt x="0" y="0"/>
                </a:moveTo>
                <a:lnTo>
                  <a:pt x="13358366" y="0"/>
                </a:lnTo>
                <a:lnTo>
                  <a:pt x="13358366" y="4298356"/>
                </a:lnTo>
                <a:lnTo>
                  <a:pt x="0" y="4298356"/>
                </a:lnTo>
                <a:lnTo>
                  <a:pt x="0" y="0"/>
                </a:lnTo>
                <a:close/>
              </a:path>
            </a:pathLst>
          </a:custGeom>
          <a:blipFill>
            <a:blip r:embed="rId2"/>
            <a:stretch>
              <a:fillRect l="0" t="0" r="0" b="0"/>
            </a:stretch>
          </a:blipFill>
        </p:spPr>
      </p:sp>
      <p:sp>
        <p:nvSpPr>
          <p:cNvPr name="TextBox 3" id="3"/>
          <p:cNvSpPr txBox="true"/>
          <p:nvPr/>
        </p:nvSpPr>
        <p:spPr>
          <a:xfrm rot="0">
            <a:off x="2185137" y="321388"/>
            <a:ext cx="13527306" cy="5065205"/>
          </a:xfrm>
          <a:prstGeom prst="rect">
            <a:avLst/>
          </a:prstGeom>
        </p:spPr>
        <p:txBody>
          <a:bodyPr anchor="t" rtlCol="false" tIns="0" lIns="0" bIns="0" rIns="0">
            <a:spAutoFit/>
          </a:bodyPr>
          <a:lstStyle/>
          <a:p>
            <a:pPr algn="ctr">
              <a:lnSpc>
                <a:spcPts val="8246"/>
              </a:lnSpc>
            </a:pPr>
            <a:r>
              <a:rPr lang="en-US" sz="5890">
                <a:solidFill>
                  <a:srgbClr val="000000"/>
                </a:solidFill>
                <a:latin typeface="Canva Sans Bold"/>
              </a:rPr>
              <a:t>Source apportionment of PM2.5 in Delhi during winter and summer</a:t>
            </a:r>
          </a:p>
          <a:p>
            <a:pPr algn="ctr">
              <a:lnSpc>
                <a:spcPts val="12937"/>
              </a:lnSpc>
            </a:pPr>
          </a:p>
          <a:p>
            <a:pPr algn="ctr">
              <a:lnSpc>
                <a:spcPts val="1108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451367" y="3315538"/>
            <a:ext cx="6112390" cy="5246370"/>
            <a:chOff x="0" y="0"/>
            <a:chExt cx="7398197" cy="6350000"/>
          </a:xfrm>
        </p:grpSpPr>
        <p:sp>
          <p:nvSpPr>
            <p:cNvPr name="Freeform 5" id="5"/>
            <p:cNvSpPr/>
            <p:nvPr/>
          </p:nvSpPr>
          <p:spPr>
            <a:xfrm flipH="false" flipV="false" rot="0">
              <a:off x="0" y="0"/>
              <a:ext cx="7398197" cy="6350000"/>
            </a:xfrm>
            <a:custGeom>
              <a:avLst/>
              <a:gdLst/>
              <a:ahLst/>
              <a:cxnLst/>
              <a:rect r="r" b="b" t="t" l="l"/>
              <a:pathLst>
                <a:path h="6350000" w="7398197">
                  <a:moveTo>
                    <a:pt x="0" y="0"/>
                  </a:moveTo>
                  <a:lnTo>
                    <a:pt x="7398197" y="0"/>
                  </a:lnTo>
                  <a:lnTo>
                    <a:pt x="7398197" y="6350000"/>
                  </a:lnTo>
                  <a:lnTo>
                    <a:pt x="0" y="6350000"/>
                  </a:lnTo>
                  <a:close/>
                </a:path>
              </a:pathLst>
            </a:custGeom>
            <a:blipFill>
              <a:blip r:embed="rId2"/>
              <a:stretch>
                <a:fillRect l="-3982" t="0" r="-3982" b="0"/>
              </a:stretch>
            </a:blipFill>
          </p:spPr>
        </p:sp>
      </p:grpSp>
      <p:sp>
        <p:nvSpPr>
          <p:cNvPr name="Freeform 6" id="6"/>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ROOT CAUSE OF PM 2.5</a:t>
            </a:r>
          </a:p>
        </p:txBody>
      </p:sp>
      <p:sp>
        <p:nvSpPr>
          <p:cNvPr name="Freeform 8" id="8"/>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6844665" y="2934289"/>
            <a:ext cx="10793714" cy="592314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The root causes of PM2.5 pollution in Punjab and Delhi are complex and multifaceted, influenced by a combination of natural and anthropogenic factors. Crop residue burning (CRB), occurring immediately after the paddy harvest in the post-monsoon (September–November), is a common practice in Punjab, Haryana and part of Indo-Gangetic Plain (IGP)</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451367" y="3020014"/>
            <a:ext cx="6112390" cy="5541894"/>
            <a:chOff x="0" y="0"/>
            <a:chExt cx="7398197" cy="6707691"/>
          </a:xfrm>
        </p:grpSpPr>
        <p:sp>
          <p:nvSpPr>
            <p:cNvPr name="Freeform 5" id="5"/>
            <p:cNvSpPr/>
            <p:nvPr/>
          </p:nvSpPr>
          <p:spPr>
            <a:xfrm flipH="false" flipV="false" rot="0">
              <a:off x="0" y="0"/>
              <a:ext cx="7398197" cy="6707691"/>
            </a:xfrm>
            <a:custGeom>
              <a:avLst/>
              <a:gdLst/>
              <a:ahLst/>
              <a:cxnLst/>
              <a:rect r="r" b="b" t="t" l="l"/>
              <a:pathLst>
                <a:path h="6707691" w="7398197">
                  <a:moveTo>
                    <a:pt x="0" y="0"/>
                  </a:moveTo>
                  <a:lnTo>
                    <a:pt x="7398197" y="0"/>
                  </a:lnTo>
                  <a:lnTo>
                    <a:pt x="7398197" y="6707691"/>
                  </a:lnTo>
                  <a:lnTo>
                    <a:pt x="0" y="6707691"/>
                  </a:lnTo>
                  <a:close/>
                </a:path>
              </a:pathLst>
            </a:custGeom>
            <a:blipFill>
              <a:blip r:embed="rId2"/>
              <a:stretch>
                <a:fillRect l="0" t="-2320" r="0" b="-2320"/>
              </a:stretch>
            </a:blipFill>
          </p:spPr>
        </p:sp>
      </p:grpSp>
      <p:sp>
        <p:nvSpPr>
          <p:cNvPr name="Freeform 6" id="6"/>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ROOT CAUSE OF PM 2.5</a:t>
            </a:r>
          </a:p>
        </p:txBody>
      </p:sp>
      <p:sp>
        <p:nvSpPr>
          <p:cNvPr name="TextBox 9" id="9"/>
          <p:cNvSpPr txBox="true"/>
          <p:nvPr/>
        </p:nvSpPr>
        <p:spPr>
          <a:xfrm rot="0">
            <a:off x="6844665" y="2934289"/>
            <a:ext cx="10793714" cy="5923143"/>
          </a:xfrm>
          <a:prstGeom prst="rect">
            <a:avLst/>
          </a:prstGeom>
        </p:spPr>
        <p:txBody>
          <a:bodyPr anchor="t" rtlCol="false" tIns="0" lIns="0" bIns="0" rIns="0">
            <a:spAutoFit/>
          </a:bodyPr>
          <a:lstStyle/>
          <a:p>
            <a:pPr algn="l">
              <a:lnSpc>
                <a:spcPts val="5852"/>
              </a:lnSpc>
            </a:pPr>
            <a:r>
              <a:rPr lang="en-US" sz="4180">
                <a:solidFill>
                  <a:srgbClr val="000000"/>
                </a:solidFill>
                <a:latin typeface="Alatsi Bold"/>
              </a:rPr>
              <a:t>Other causes are excessive emissions from power plants, vehicles, manufactures, and domestic heating released into the atmosphere.</a:t>
            </a:r>
          </a:p>
          <a:p>
            <a:pPr algn="l">
              <a:lnSpc>
                <a:spcPts val="5852"/>
              </a:lnSpc>
            </a:pPr>
            <a:r>
              <a:rPr lang="en-US" sz="4180">
                <a:solidFill>
                  <a:srgbClr val="000000"/>
                </a:solidFill>
                <a:latin typeface="Alatsi Bold"/>
              </a:rPr>
              <a:t>Due to extensive biomass burning in Punjab, northwestern Delhi, PM2.5 concentrations in the post-monsoon season have reached as high as 200 μg m−3.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35141" y="2659328"/>
            <a:ext cx="14705320" cy="4787763"/>
          </a:xfrm>
          <a:prstGeom prst="rect">
            <a:avLst/>
          </a:prstGeom>
        </p:spPr>
        <p:txBody>
          <a:bodyPr anchor="t" rtlCol="false" tIns="0" lIns="0" bIns="0" rIns="0">
            <a:spAutoFit/>
          </a:bodyPr>
          <a:lstStyle/>
          <a:p>
            <a:pPr algn="l">
              <a:lnSpc>
                <a:spcPts val="5432"/>
              </a:lnSpc>
            </a:pPr>
            <a:r>
              <a:rPr lang="en-US" sz="3880">
                <a:solidFill>
                  <a:srgbClr val="000000"/>
                </a:solidFill>
                <a:latin typeface="Alatsi"/>
              </a:rPr>
              <a:t>Particulate Matter 2.5 (PM2.5) pollution poses a significant threat to public health and the environment globally. This research provides review of the current understanding of PM2.5 pollution, its sources, distribution, and impacts in some cities like Punjab and NCR in India. Further study analyses its connection with stubble burning. It also evaluates that why PM 2.5 is more in winters than monsoon or summers. It also suggests ways for lowering PM 2.5 levels.</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ABSTRACT</a:t>
            </a:r>
          </a:p>
        </p:txBody>
      </p:sp>
      <p:sp>
        <p:nvSpPr>
          <p:cNvPr name="Freeform 7" id="7"/>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718686" y="1726247"/>
            <a:ext cx="11119150" cy="8020660"/>
          </a:xfrm>
          <a:custGeom>
            <a:avLst/>
            <a:gdLst/>
            <a:ahLst/>
            <a:cxnLst/>
            <a:rect r="r" b="b" t="t" l="l"/>
            <a:pathLst>
              <a:path h="8020660" w="11119150">
                <a:moveTo>
                  <a:pt x="0" y="0"/>
                </a:moveTo>
                <a:lnTo>
                  <a:pt x="11119150" y="0"/>
                </a:lnTo>
                <a:lnTo>
                  <a:pt x="11119150" y="8020661"/>
                </a:lnTo>
                <a:lnTo>
                  <a:pt x="0" y="8020661"/>
                </a:lnTo>
                <a:lnTo>
                  <a:pt x="0" y="0"/>
                </a:lnTo>
                <a:close/>
              </a:path>
            </a:pathLst>
          </a:custGeom>
          <a:blipFill>
            <a:blip r:embed="rId2"/>
            <a:stretch>
              <a:fillRect l="0" t="-2019" r="0" b="-4239"/>
            </a:stretch>
          </a:blipFill>
        </p:spPr>
      </p:sp>
      <p:sp>
        <p:nvSpPr>
          <p:cNvPr name="TextBox 3" id="3"/>
          <p:cNvSpPr txBox="true"/>
          <p:nvPr/>
        </p:nvSpPr>
        <p:spPr>
          <a:xfrm rot="0">
            <a:off x="5916692" y="-104775"/>
            <a:ext cx="6454616" cy="2879712"/>
          </a:xfrm>
          <a:prstGeom prst="rect">
            <a:avLst/>
          </a:prstGeom>
        </p:spPr>
        <p:txBody>
          <a:bodyPr anchor="t" rtlCol="false" tIns="0" lIns="0" bIns="0" rIns="0">
            <a:spAutoFit/>
          </a:bodyPr>
          <a:lstStyle/>
          <a:p>
            <a:pPr algn="ctr">
              <a:lnSpc>
                <a:spcPts val="7700"/>
              </a:lnSpc>
            </a:pPr>
            <a:r>
              <a:rPr lang="en-US" sz="5500">
                <a:solidFill>
                  <a:srgbClr val="000000"/>
                </a:solidFill>
                <a:latin typeface="Canva Sans Bold"/>
              </a:rPr>
              <a:t>Data for past years</a:t>
            </a:r>
          </a:p>
          <a:p>
            <a:pPr algn="ctr">
              <a:lnSpc>
                <a:spcPts val="7700"/>
              </a:lnSpc>
            </a:pPr>
            <a:r>
              <a:rPr lang="en-US" sz="5500">
                <a:solidFill>
                  <a:srgbClr val="000000"/>
                </a:solidFill>
                <a:latin typeface="Canva Sans Bold"/>
              </a:rPr>
              <a:t>Delhi</a:t>
            </a:r>
          </a:p>
          <a:p>
            <a:pPr algn="ctr">
              <a:lnSpc>
                <a:spcPts val="77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450164" y="1726247"/>
            <a:ext cx="11387672" cy="8214355"/>
          </a:xfrm>
          <a:custGeom>
            <a:avLst/>
            <a:gdLst/>
            <a:ahLst/>
            <a:cxnLst/>
            <a:rect r="r" b="b" t="t" l="l"/>
            <a:pathLst>
              <a:path h="8214355" w="11387672">
                <a:moveTo>
                  <a:pt x="0" y="0"/>
                </a:moveTo>
                <a:lnTo>
                  <a:pt x="11387672" y="0"/>
                </a:lnTo>
                <a:lnTo>
                  <a:pt x="11387672" y="8214355"/>
                </a:lnTo>
                <a:lnTo>
                  <a:pt x="0" y="8214355"/>
                </a:lnTo>
                <a:lnTo>
                  <a:pt x="0" y="0"/>
                </a:lnTo>
                <a:close/>
              </a:path>
            </a:pathLst>
          </a:custGeom>
          <a:blipFill>
            <a:blip r:embed="rId2"/>
            <a:stretch>
              <a:fillRect l="0" t="-2019" r="0" b="-4239"/>
            </a:stretch>
          </a:blipFill>
        </p:spPr>
      </p:sp>
      <p:sp>
        <p:nvSpPr>
          <p:cNvPr name="Freeform 3" id="3"/>
          <p:cNvSpPr/>
          <p:nvPr/>
        </p:nvSpPr>
        <p:spPr>
          <a:xfrm flipH="false" flipV="false" rot="0">
            <a:off x="3744680" y="1763711"/>
            <a:ext cx="10798641" cy="8214355"/>
          </a:xfrm>
          <a:custGeom>
            <a:avLst/>
            <a:gdLst/>
            <a:ahLst/>
            <a:cxnLst/>
            <a:rect r="r" b="b" t="t" l="l"/>
            <a:pathLst>
              <a:path h="8214355" w="10798641">
                <a:moveTo>
                  <a:pt x="0" y="0"/>
                </a:moveTo>
                <a:lnTo>
                  <a:pt x="10798640" y="0"/>
                </a:lnTo>
                <a:lnTo>
                  <a:pt x="10798640" y="8214355"/>
                </a:lnTo>
                <a:lnTo>
                  <a:pt x="0" y="8214355"/>
                </a:lnTo>
                <a:lnTo>
                  <a:pt x="0" y="0"/>
                </a:lnTo>
                <a:close/>
              </a:path>
            </a:pathLst>
          </a:custGeom>
          <a:blipFill>
            <a:blip r:embed="rId3"/>
            <a:stretch>
              <a:fillRect l="-618" t="-1321" r="-618" b="0"/>
            </a:stretch>
          </a:blipFill>
        </p:spPr>
      </p:sp>
      <p:sp>
        <p:nvSpPr>
          <p:cNvPr name="TextBox 4" id="4"/>
          <p:cNvSpPr txBox="true"/>
          <p:nvPr/>
        </p:nvSpPr>
        <p:spPr>
          <a:xfrm rot="0">
            <a:off x="5388650" y="312656"/>
            <a:ext cx="7510701" cy="2228203"/>
          </a:xfrm>
          <a:prstGeom prst="rect">
            <a:avLst/>
          </a:prstGeom>
        </p:spPr>
        <p:txBody>
          <a:bodyPr anchor="t" rtlCol="false" tIns="0" lIns="0" bIns="0" rIns="0">
            <a:spAutoFit/>
          </a:bodyPr>
          <a:lstStyle/>
          <a:p>
            <a:pPr algn="ctr">
              <a:lnSpc>
                <a:spcPts val="8960"/>
              </a:lnSpc>
            </a:pPr>
            <a:r>
              <a:rPr lang="en-US" sz="6400">
                <a:solidFill>
                  <a:srgbClr val="000000"/>
                </a:solidFill>
                <a:latin typeface="Canva Sans Bold"/>
              </a:rPr>
              <a:t>Data for past years</a:t>
            </a:r>
          </a:p>
          <a:p>
            <a:pPr algn="ctr">
              <a:lnSpc>
                <a:spcPts val="896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603274" y="2153817"/>
            <a:ext cx="9081453" cy="7359215"/>
          </a:xfrm>
          <a:custGeom>
            <a:avLst/>
            <a:gdLst/>
            <a:ahLst/>
            <a:cxnLst/>
            <a:rect r="r" b="b" t="t" l="l"/>
            <a:pathLst>
              <a:path h="7359215" w="9081453">
                <a:moveTo>
                  <a:pt x="0" y="0"/>
                </a:moveTo>
                <a:lnTo>
                  <a:pt x="9081452" y="0"/>
                </a:lnTo>
                <a:lnTo>
                  <a:pt x="9081452" y="7359215"/>
                </a:lnTo>
                <a:lnTo>
                  <a:pt x="0" y="7359215"/>
                </a:lnTo>
                <a:lnTo>
                  <a:pt x="0" y="0"/>
                </a:lnTo>
                <a:close/>
              </a:path>
            </a:pathLst>
          </a:custGeom>
          <a:blipFill>
            <a:blip r:embed="rId2"/>
            <a:stretch>
              <a:fillRect l="-3453" t="0" r="-3453" b="0"/>
            </a:stretch>
          </a:blipFill>
        </p:spPr>
      </p:sp>
      <p:sp>
        <p:nvSpPr>
          <p:cNvPr name="TextBox 3" id="3"/>
          <p:cNvSpPr txBox="true"/>
          <p:nvPr/>
        </p:nvSpPr>
        <p:spPr>
          <a:xfrm rot="0">
            <a:off x="5271373" y="461651"/>
            <a:ext cx="7745254" cy="2299323"/>
          </a:xfrm>
          <a:prstGeom prst="rect">
            <a:avLst/>
          </a:prstGeom>
        </p:spPr>
        <p:txBody>
          <a:bodyPr anchor="t" rtlCol="false" tIns="0" lIns="0" bIns="0" rIns="0">
            <a:spAutoFit/>
          </a:bodyPr>
          <a:lstStyle/>
          <a:p>
            <a:pPr algn="ctr">
              <a:lnSpc>
                <a:spcPts val="9240"/>
              </a:lnSpc>
            </a:pPr>
            <a:r>
              <a:rPr lang="en-US" sz="6600">
                <a:solidFill>
                  <a:srgbClr val="000000"/>
                </a:solidFill>
                <a:latin typeface="Canva Sans Bold"/>
              </a:rPr>
              <a:t>Data for past years</a:t>
            </a:r>
          </a:p>
          <a:p>
            <a:pPr algn="ctr">
              <a:lnSpc>
                <a:spcPts val="924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940867" y="1739704"/>
            <a:ext cx="9752778" cy="6807592"/>
          </a:xfrm>
          <a:custGeom>
            <a:avLst/>
            <a:gdLst/>
            <a:ahLst/>
            <a:cxnLst/>
            <a:rect r="r" b="b" t="t" l="l"/>
            <a:pathLst>
              <a:path h="6807592" w="9752778">
                <a:moveTo>
                  <a:pt x="0" y="0"/>
                </a:moveTo>
                <a:lnTo>
                  <a:pt x="9752778" y="0"/>
                </a:lnTo>
                <a:lnTo>
                  <a:pt x="9752778" y="6807592"/>
                </a:lnTo>
                <a:lnTo>
                  <a:pt x="0" y="6807592"/>
                </a:lnTo>
                <a:lnTo>
                  <a:pt x="0" y="0"/>
                </a:lnTo>
                <a:close/>
              </a:path>
            </a:pathLst>
          </a:custGeom>
          <a:blipFill>
            <a:blip r:embed="rId2"/>
            <a:stretch>
              <a:fillRect l="0" t="-142" r="0" b="-142"/>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67468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INTERPRETATION</a:t>
            </a:r>
          </a:p>
        </p:txBody>
      </p:sp>
      <p:sp>
        <p:nvSpPr>
          <p:cNvPr name="TextBox 18" id="18"/>
          <p:cNvSpPr txBox="true"/>
          <p:nvPr/>
        </p:nvSpPr>
        <p:spPr>
          <a:xfrm rot="0">
            <a:off x="3260980" y="2757952"/>
            <a:ext cx="6242938"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Crop Residue Burning:</a:t>
            </a:r>
          </a:p>
          <a:p>
            <a:pPr algn="l">
              <a:lnSpc>
                <a:spcPts val="6580"/>
              </a:lnSpc>
            </a:pPr>
          </a:p>
        </p:txBody>
      </p:sp>
      <p:sp>
        <p:nvSpPr>
          <p:cNvPr name="TextBox 19" id="19"/>
          <p:cNvSpPr txBox="true"/>
          <p:nvPr/>
        </p:nvSpPr>
        <p:spPr>
          <a:xfrm rot="0">
            <a:off x="3260980" y="3584087"/>
            <a:ext cx="5656459" cy="2857778"/>
          </a:xfrm>
          <a:prstGeom prst="rect">
            <a:avLst/>
          </a:prstGeom>
        </p:spPr>
        <p:txBody>
          <a:bodyPr anchor="t" rtlCol="false" tIns="0" lIns="0" bIns="0" rIns="0">
            <a:spAutoFit/>
          </a:bodyPr>
          <a:lstStyle/>
          <a:p>
            <a:pPr algn="l">
              <a:lnSpc>
                <a:spcPts val="3098"/>
              </a:lnSpc>
            </a:pPr>
            <a:r>
              <a:rPr lang="en-US" sz="2213">
                <a:solidFill>
                  <a:srgbClr val="000000"/>
                </a:solidFill>
                <a:latin typeface="Alatsi Bold"/>
              </a:rPr>
              <a:t>During the post-monsoon season (which includes winter), crop residue burning is a common practice in many parts of India.</a:t>
            </a:r>
          </a:p>
          <a:p>
            <a:pPr algn="l">
              <a:lnSpc>
                <a:spcPts val="3098"/>
              </a:lnSpc>
            </a:pPr>
            <a:r>
              <a:rPr lang="en-US" sz="2213">
                <a:solidFill>
                  <a:srgbClr val="000000"/>
                </a:solidFill>
                <a:latin typeface="Alatsi Bold"/>
              </a:rPr>
              <a:t>Crop residue burning releases large amounts of pollutants into the air, including PM2.5.</a:t>
            </a:r>
          </a:p>
          <a:p>
            <a:pPr algn="l">
              <a:lnSpc>
                <a:spcPts val="3098"/>
              </a:lnSpc>
            </a:pPr>
            <a:r>
              <a:rPr lang="en-US" sz="2213">
                <a:solidFill>
                  <a:srgbClr val="000000"/>
                </a:solidFill>
                <a:latin typeface="Alatsi Bold"/>
              </a:rPr>
              <a:t>The increased PM2.5 levels during winter are partly attributed to this agricultural activity.</a:t>
            </a:r>
          </a:p>
          <a:p>
            <a:pPr algn="l">
              <a:lnSpc>
                <a:spcPts val="1196"/>
              </a:lnSpc>
            </a:pPr>
          </a:p>
        </p:txBody>
      </p:sp>
      <p:sp>
        <p:nvSpPr>
          <p:cNvPr name="TextBox 20" id="20"/>
          <p:cNvSpPr txBox="true"/>
          <p:nvPr/>
        </p:nvSpPr>
        <p:spPr>
          <a:xfrm rot="0">
            <a:off x="3260980" y="6291775"/>
            <a:ext cx="6242938"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Meteorological Factors:</a:t>
            </a:r>
          </a:p>
          <a:p>
            <a:pPr algn="l">
              <a:lnSpc>
                <a:spcPts val="6580"/>
              </a:lnSpc>
            </a:pPr>
          </a:p>
        </p:txBody>
      </p:sp>
      <p:sp>
        <p:nvSpPr>
          <p:cNvPr name="TextBox 21" id="21"/>
          <p:cNvSpPr txBox="true"/>
          <p:nvPr/>
        </p:nvSpPr>
        <p:spPr>
          <a:xfrm rot="0">
            <a:off x="3260980" y="7098860"/>
            <a:ext cx="6639102" cy="3168650"/>
          </a:xfrm>
          <a:prstGeom prst="rect">
            <a:avLst/>
          </a:prstGeom>
        </p:spPr>
        <p:txBody>
          <a:bodyPr anchor="t" rtlCol="false" tIns="0" lIns="0" bIns="0" rIns="0">
            <a:spAutoFit/>
          </a:bodyPr>
          <a:lstStyle/>
          <a:p>
            <a:pPr algn="l">
              <a:lnSpc>
                <a:spcPts val="2800"/>
              </a:lnSpc>
            </a:pPr>
            <a:r>
              <a:rPr lang="en-US" sz="2000">
                <a:solidFill>
                  <a:srgbClr val="000000"/>
                </a:solidFill>
                <a:latin typeface="Alatsi Bold"/>
              </a:rPr>
              <a:t>Temperature and Relative Humidity play a significant role in PM2.5 concentration.</a:t>
            </a:r>
          </a:p>
          <a:p>
            <a:pPr algn="l">
              <a:lnSpc>
                <a:spcPts val="2800"/>
              </a:lnSpc>
            </a:pPr>
            <a:r>
              <a:rPr lang="en-US" sz="2000">
                <a:solidFill>
                  <a:srgbClr val="000000"/>
                </a:solidFill>
                <a:latin typeface="Alatsi Bold"/>
              </a:rPr>
              <a:t>In the monsoon season, humidity is higher, which can help in settling down particulate matter. As a result, PM2.5 levels are lower.</a:t>
            </a:r>
          </a:p>
          <a:p>
            <a:pPr algn="l">
              <a:lnSpc>
                <a:spcPts val="2800"/>
              </a:lnSpc>
            </a:pPr>
            <a:r>
              <a:rPr lang="en-US" sz="2000">
                <a:solidFill>
                  <a:srgbClr val="000000"/>
                </a:solidFill>
                <a:latin typeface="Alatsi Bold"/>
              </a:rPr>
              <a:t>During winter, lower humidity and cooler temperatures allow PM2.5 particles to remain suspended in the air for longer periods, leading to higher concentrations.</a:t>
            </a:r>
          </a:p>
          <a:p>
            <a:pPr algn="l">
              <a:lnSpc>
                <a:spcPts val="2800"/>
              </a:lnSpc>
            </a:pPr>
          </a:p>
        </p:txBody>
      </p:sp>
      <p:sp>
        <p:nvSpPr>
          <p:cNvPr name="TextBox 22" id="22"/>
          <p:cNvSpPr txBox="true"/>
          <p:nvPr/>
        </p:nvSpPr>
        <p:spPr>
          <a:xfrm rot="0">
            <a:off x="10410942" y="3574562"/>
            <a:ext cx="6848358" cy="2715895"/>
          </a:xfrm>
          <a:prstGeom prst="rect">
            <a:avLst/>
          </a:prstGeom>
        </p:spPr>
        <p:txBody>
          <a:bodyPr anchor="t" rtlCol="false" tIns="0" lIns="0" bIns="0" rIns="0">
            <a:spAutoFit/>
          </a:bodyPr>
          <a:lstStyle/>
          <a:p>
            <a:pPr algn="l">
              <a:lnSpc>
                <a:spcPts val="3079"/>
              </a:lnSpc>
            </a:pPr>
            <a:r>
              <a:rPr lang="en-US" sz="2199">
                <a:solidFill>
                  <a:srgbClr val="000000"/>
                </a:solidFill>
                <a:latin typeface="Alatsi Bold"/>
              </a:rPr>
              <a:t>These include vehicular emissions, industrial activities, and residential heating (e.g., burning wood or coal for warmth).</a:t>
            </a:r>
          </a:p>
          <a:p>
            <a:pPr algn="l">
              <a:lnSpc>
                <a:spcPts val="3079"/>
              </a:lnSpc>
            </a:pPr>
            <a:r>
              <a:rPr lang="en-US" sz="2199">
                <a:solidFill>
                  <a:srgbClr val="000000"/>
                </a:solidFill>
                <a:latin typeface="Alatsi Bold"/>
              </a:rPr>
              <a:t>The combination of increased emissions and unfavorable meteorological conditions exacerbates PM2.5 pollution during winter</a:t>
            </a:r>
          </a:p>
          <a:p>
            <a:pPr algn="l">
              <a:lnSpc>
                <a:spcPts val="3079"/>
              </a:lnSpc>
            </a:pPr>
          </a:p>
        </p:txBody>
      </p:sp>
      <p:sp>
        <p:nvSpPr>
          <p:cNvPr name="TextBox 23" id="23"/>
          <p:cNvSpPr txBox="true"/>
          <p:nvPr/>
        </p:nvSpPr>
        <p:spPr>
          <a:xfrm rot="0">
            <a:off x="10607081"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Local Factors:</a:t>
            </a:r>
          </a:p>
          <a:p>
            <a:pPr algn="l">
              <a:lnSpc>
                <a:spcPts val="6580"/>
              </a:lnSpc>
            </a:pPr>
          </a:p>
        </p:txBody>
      </p:sp>
      <p:sp>
        <p:nvSpPr>
          <p:cNvPr name="TextBox 24" id="24"/>
          <p:cNvSpPr txBox="true"/>
          <p:nvPr/>
        </p:nvSpPr>
        <p:spPr>
          <a:xfrm rot="0">
            <a:off x="10607081" y="7210620"/>
            <a:ext cx="6848358" cy="2501265"/>
          </a:xfrm>
          <a:prstGeom prst="rect">
            <a:avLst/>
          </a:prstGeom>
        </p:spPr>
        <p:txBody>
          <a:bodyPr anchor="t" rtlCol="false" tIns="0" lIns="0" bIns="0" rIns="0">
            <a:spAutoFit/>
          </a:bodyPr>
          <a:lstStyle/>
          <a:p>
            <a:pPr algn="l">
              <a:lnSpc>
                <a:spcPts val="3359"/>
              </a:lnSpc>
            </a:pPr>
            <a:r>
              <a:rPr lang="en-US" sz="2399">
                <a:solidFill>
                  <a:srgbClr val="000000"/>
                </a:solidFill>
                <a:latin typeface="Alatsi Bold"/>
              </a:rPr>
              <a:t>The specific geography and local patterns of pollution also influence PM2.5 levels.</a:t>
            </a:r>
          </a:p>
          <a:p>
            <a:pPr algn="l">
              <a:lnSpc>
                <a:spcPts val="3359"/>
              </a:lnSpc>
            </a:pPr>
            <a:r>
              <a:rPr lang="en-US" sz="2399">
                <a:solidFill>
                  <a:srgbClr val="000000"/>
                </a:solidFill>
                <a:latin typeface="Alatsi Bold"/>
              </a:rPr>
              <a:t>For example, different zones within a state may experience varying pollution levels due to factors like industrial zones, traffic density, and land use patterns</a:t>
            </a:r>
          </a:p>
        </p:txBody>
      </p:sp>
      <p:sp>
        <p:nvSpPr>
          <p:cNvPr name="AutoShape 25" id="2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6" id="2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7" id="27"/>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9" id="29"/>
          <p:cNvSpPr txBox="true"/>
          <p:nvPr/>
        </p:nvSpPr>
        <p:spPr>
          <a:xfrm rot="0">
            <a:off x="10410942" y="2756315"/>
            <a:ext cx="6242938" cy="2452370"/>
          </a:xfrm>
          <a:prstGeom prst="rect">
            <a:avLst/>
          </a:prstGeom>
        </p:spPr>
        <p:txBody>
          <a:bodyPr anchor="t" rtlCol="false" tIns="0" lIns="0" bIns="0" rIns="0">
            <a:spAutoFit/>
          </a:bodyPr>
          <a:lstStyle/>
          <a:p>
            <a:pPr algn="l">
              <a:lnSpc>
                <a:spcPts val="6580"/>
              </a:lnSpc>
            </a:pPr>
            <a:r>
              <a:rPr lang="en-US" sz="4700">
                <a:solidFill>
                  <a:srgbClr val="000000"/>
                </a:solidFill>
                <a:latin typeface="Alatsi"/>
              </a:rPr>
              <a:t>Other Sources:</a:t>
            </a:r>
          </a:p>
          <a:p>
            <a:pPr algn="l">
              <a:lnSpc>
                <a:spcPts val="6580"/>
              </a:lnSpc>
            </a:pPr>
          </a:p>
          <a:p>
            <a:pPr algn="l">
              <a:lnSpc>
                <a:spcPts val="658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304803"/>
            <a:ext cx="13180039" cy="1295394"/>
          </a:xfrm>
          <a:prstGeom prst="rect">
            <a:avLst/>
          </a:prstGeom>
        </p:spPr>
        <p:txBody>
          <a:bodyPr anchor="t" rtlCol="false" tIns="0" lIns="0" bIns="0" rIns="0">
            <a:spAutoFit/>
          </a:bodyPr>
          <a:lstStyle/>
          <a:p>
            <a:pPr algn="ctr">
              <a:lnSpc>
                <a:spcPts val="10500"/>
              </a:lnSpc>
            </a:pPr>
            <a:r>
              <a:rPr lang="en-US" sz="7500">
                <a:solidFill>
                  <a:srgbClr val="000000"/>
                </a:solidFill>
                <a:latin typeface="Alatsi Bold"/>
              </a:rPr>
              <a:t>TEMPORAL/SPATIAL VARIATION</a:t>
            </a:r>
          </a:p>
        </p:txBody>
      </p:sp>
      <p:sp>
        <p:nvSpPr>
          <p:cNvPr name="TextBox 7" id="7"/>
          <p:cNvSpPr txBox="true"/>
          <p:nvPr/>
        </p:nvSpPr>
        <p:spPr>
          <a:xfrm rot="0">
            <a:off x="2008693" y="1999304"/>
            <a:ext cx="15629838" cy="9335633"/>
          </a:xfrm>
          <a:prstGeom prst="rect">
            <a:avLst/>
          </a:prstGeom>
        </p:spPr>
        <p:txBody>
          <a:bodyPr anchor="t" rtlCol="false" tIns="0" lIns="0" bIns="0" rIns="0">
            <a:spAutoFit/>
          </a:bodyPr>
          <a:lstStyle/>
          <a:p>
            <a:pPr algn="l">
              <a:lnSpc>
                <a:spcPts val="5572"/>
              </a:lnSpc>
            </a:pPr>
            <a:r>
              <a:rPr lang="en-US" sz="3980">
                <a:solidFill>
                  <a:srgbClr val="000000"/>
                </a:solidFill>
                <a:latin typeface="Alatsi Bold"/>
              </a:rPr>
              <a:t>Temporal Variation: </a:t>
            </a:r>
          </a:p>
          <a:p>
            <a:pPr algn="l">
              <a:lnSpc>
                <a:spcPts val="3332"/>
              </a:lnSpc>
            </a:pPr>
            <a:r>
              <a:rPr lang="en-US" sz="2380">
                <a:solidFill>
                  <a:srgbClr val="000000"/>
                </a:solidFill>
                <a:latin typeface="Alatsi"/>
              </a:rPr>
              <a:t>Annual Averages:</a:t>
            </a:r>
          </a:p>
          <a:p>
            <a:pPr algn="l">
              <a:lnSpc>
                <a:spcPts val="3332"/>
              </a:lnSpc>
            </a:pPr>
            <a:r>
              <a:rPr lang="en-US" sz="2380">
                <a:solidFill>
                  <a:srgbClr val="000000"/>
                </a:solidFill>
                <a:latin typeface="Alatsi"/>
                <a:ea typeface="Alatsi"/>
              </a:rPr>
              <a:t>Over the past 15 years, the average PM2.5 concentration in Punjab has been 125 ± 86 µg/m³ (ranging from 20 to 985 µg/m³).</a:t>
            </a:r>
          </a:p>
          <a:p>
            <a:pPr algn="l">
              <a:lnSpc>
                <a:spcPts val="5572"/>
              </a:lnSpc>
            </a:pPr>
            <a:r>
              <a:rPr lang="en-US" sz="3980">
                <a:solidFill>
                  <a:srgbClr val="000000"/>
                </a:solidFill>
                <a:latin typeface="Alatsi"/>
              </a:rPr>
              <a:t>Recent Trends:</a:t>
            </a:r>
          </a:p>
          <a:p>
            <a:pPr algn="l">
              <a:lnSpc>
                <a:spcPts val="2940"/>
              </a:lnSpc>
            </a:pPr>
            <a:r>
              <a:rPr lang="en-US" sz="2100">
                <a:solidFill>
                  <a:srgbClr val="000000"/>
                </a:solidFill>
                <a:latin typeface="Alatsi"/>
              </a:rPr>
              <a:t>In 2023, Punjab experienced a 1.5 times increase in PM2.5 concentration compared to the recommended limit set by the World Health Organization (WHO)</a:t>
            </a:r>
          </a:p>
          <a:p>
            <a:pPr algn="l">
              <a:lnSpc>
                <a:spcPts val="2940"/>
              </a:lnSpc>
            </a:pPr>
            <a:r>
              <a:rPr lang="en-US" sz="2100">
                <a:solidFill>
                  <a:srgbClr val="000000"/>
                </a:solidFill>
                <a:latin typeface="Alatsi"/>
              </a:rPr>
              <a:t>The current PM2.5 concentration in Punjab is 32 µg/m³, which is 1.3 times above the WHO-recommended limit2.</a:t>
            </a:r>
          </a:p>
          <a:p>
            <a:pPr algn="l">
              <a:lnSpc>
                <a:spcPts val="2940"/>
              </a:lnSpc>
            </a:pPr>
            <a:r>
              <a:rPr lang="en-US" sz="2100">
                <a:solidFill>
                  <a:srgbClr val="000000"/>
                </a:solidFill>
                <a:latin typeface="Alatsi"/>
              </a:rPr>
              <a:t>Various cities in Punjab exhibit different PM2.5 levels:</a:t>
            </a:r>
          </a:p>
          <a:p>
            <a:pPr algn="l">
              <a:lnSpc>
                <a:spcPts val="2940"/>
              </a:lnSpc>
            </a:pPr>
            <a:r>
              <a:rPr lang="en-US" sz="2100">
                <a:solidFill>
                  <a:srgbClr val="000000"/>
                </a:solidFill>
                <a:latin typeface="Alatsi"/>
              </a:rPr>
              <a:t>Abohar: PM2.5 level is 16 µg/m³.</a:t>
            </a:r>
          </a:p>
          <a:p>
            <a:pPr algn="l">
              <a:lnSpc>
                <a:spcPts val="2940"/>
              </a:lnSpc>
            </a:pPr>
            <a:r>
              <a:rPr lang="en-US" sz="2100">
                <a:solidFill>
                  <a:srgbClr val="000000"/>
                </a:solidFill>
                <a:latin typeface="Alatsi"/>
              </a:rPr>
              <a:t>Amritsar: PM2.5 level is 34 µg/m³.</a:t>
            </a:r>
          </a:p>
          <a:p>
            <a:pPr algn="l">
              <a:lnSpc>
                <a:spcPts val="2940"/>
              </a:lnSpc>
            </a:pPr>
            <a:r>
              <a:rPr lang="en-US" sz="2100">
                <a:solidFill>
                  <a:srgbClr val="000000"/>
                </a:solidFill>
                <a:latin typeface="Alatsi"/>
              </a:rPr>
              <a:t>Jalandhar: PM2.5 level is 34 µg/m³.</a:t>
            </a:r>
          </a:p>
          <a:p>
            <a:pPr algn="l">
              <a:lnSpc>
                <a:spcPts val="2940"/>
              </a:lnSpc>
            </a:pPr>
            <a:r>
              <a:rPr lang="en-US" sz="2100">
                <a:solidFill>
                  <a:srgbClr val="000000"/>
                </a:solidFill>
                <a:latin typeface="Alatsi"/>
              </a:rPr>
              <a:t>Ludhiana: PM2.5 level is 20 µg/m³.</a:t>
            </a:r>
          </a:p>
          <a:p>
            <a:pPr algn="l">
              <a:lnSpc>
                <a:spcPts val="2940"/>
              </a:lnSpc>
            </a:pPr>
            <a:r>
              <a:rPr lang="en-US" sz="2100">
                <a:solidFill>
                  <a:srgbClr val="000000"/>
                </a:solidFill>
                <a:latin typeface="Alatsi"/>
              </a:rPr>
              <a:t>Patiala: PM2.5 level is 23 µg/m³1.</a:t>
            </a:r>
          </a:p>
          <a:p>
            <a:pPr algn="l">
              <a:lnSpc>
                <a:spcPts val="2940"/>
              </a:lnSpc>
            </a:pPr>
            <a:r>
              <a:rPr lang="en-US" sz="2100">
                <a:solidFill>
                  <a:srgbClr val="000000"/>
                </a:solidFill>
                <a:latin typeface="Alatsi"/>
              </a:rPr>
              <a:t>Air Quality Forecast:</a:t>
            </a:r>
          </a:p>
          <a:p>
            <a:pPr algn="l">
              <a:lnSpc>
                <a:spcPts val="2940"/>
              </a:lnSpc>
            </a:pPr>
            <a:r>
              <a:rPr lang="en-US" sz="2100">
                <a:solidFill>
                  <a:srgbClr val="000000"/>
                </a:solidFill>
                <a:latin typeface="Alatsi"/>
                <a:ea typeface="Alatsi"/>
              </a:rPr>
              <a:t>The forecast indicates varying PM2.5 levels over the next few days, with temperatures ranging from 22°C to 31°C1.</a:t>
            </a:r>
          </a:p>
          <a:p>
            <a:pPr algn="l">
              <a:lnSpc>
                <a:spcPts val="4452"/>
              </a:lnSpc>
            </a:pPr>
          </a:p>
          <a:p>
            <a:pPr algn="l">
              <a:lnSpc>
                <a:spcPts val="4452"/>
              </a:lnSpc>
            </a:pPr>
          </a:p>
          <a:p>
            <a:pPr algn="l">
              <a:lnSpc>
                <a:spcPts val="5852"/>
              </a:lnSpc>
            </a:pPr>
          </a:p>
          <a:p>
            <a:pPr algn="l">
              <a:lnSpc>
                <a:spcPts val="5852"/>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SPATIAL VARIATION</a:t>
            </a:r>
          </a:p>
        </p:txBody>
      </p:sp>
      <p:sp>
        <p:nvSpPr>
          <p:cNvPr name="Freeform 6" id="6"/>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543854" y="3017809"/>
            <a:ext cx="16094678" cy="4409316"/>
          </a:xfrm>
          <a:prstGeom prst="rect">
            <a:avLst/>
          </a:prstGeom>
        </p:spPr>
        <p:txBody>
          <a:bodyPr anchor="t" rtlCol="false" tIns="0" lIns="0" bIns="0" rIns="0">
            <a:spAutoFit/>
          </a:bodyPr>
          <a:lstStyle/>
          <a:p>
            <a:pPr algn="l">
              <a:lnSpc>
                <a:spcPts val="5852"/>
              </a:lnSpc>
            </a:pPr>
            <a:r>
              <a:rPr lang="en-US" sz="4180">
                <a:solidFill>
                  <a:srgbClr val="000000"/>
                </a:solidFill>
                <a:latin typeface="Alatsi Bold"/>
              </a:rPr>
              <a:t>PM2.5 levels vary across different cities within Punjab due to factors like traffic density, industrial zones, and local emissions.</a:t>
            </a:r>
          </a:p>
          <a:p>
            <a:pPr algn="l">
              <a:lnSpc>
                <a:spcPts val="5852"/>
              </a:lnSpc>
            </a:pPr>
            <a:r>
              <a:rPr lang="en-US" sz="4180">
                <a:solidFill>
                  <a:srgbClr val="000000"/>
                </a:solidFill>
                <a:latin typeface="Alatsi Bold"/>
              </a:rPr>
              <a:t>Urban areas near major traffic corridors may have higher PM2.5 concentrations.</a:t>
            </a:r>
          </a:p>
          <a:p>
            <a:pPr algn="l">
              <a:lnSpc>
                <a:spcPts val="5852"/>
              </a:lnSpc>
            </a:pPr>
            <a:r>
              <a:rPr lang="en-US" sz="4180">
                <a:solidFill>
                  <a:srgbClr val="000000"/>
                </a:solidFill>
                <a:latin typeface="Alatsi Bold"/>
              </a:rPr>
              <a:t>Efforts to improve air quality should consider targeted interventions based on local patterns.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104775"/>
            <a:ext cx="13180039" cy="1943728"/>
          </a:xfrm>
          <a:prstGeom prst="rect">
            <a:avLst/>
          </a:prstGeom>
        </p:spPr>
        <p:txBody>
          <a:bodyPr anchor="t" rtlCol="false" tIns="0" lIns="0" bIns="0" rIns="0">
            <a:spAutoFit/>
          </a:bodyPr>
          <a:lstStyle/>
          <a:p>
            <a:pPr algn="ctr">
              <a:lnSpc>
                <a:spcPts val="7840"/>
              </a:lnSpc>
            </a:pPr>
            <a:r>
              <a:rPr lang="en-US" sz="5600">
                <a:solidFill>
                  <a:srgbClr val="000000"/>
                </a:solidFill>
                <a:latin typeface="Alatsi Bold"/>
              </a:rPr>
              <a:t>TEMPORAL VARIATION </a:t>
            </a:r>
          </a:p>
          <a:p>
            <a:pPr algn="ctr">
              <a:lnSpc>
                <a:spcPts val="7840"/>
              </a:lnSpc>
            </a:pPr>
            <a:r>
              <a:rPr lang="en-US" sz="5600">
                <a:solidFill>
                  <a:srgbClr val="000000"/>
                </a:solidFill>
                <a:latin typeface="Alatsi Bold"/>
              </a:rPr>
              <a:t>FOR DELHI</a:t>
            </a:r>
          </a:p>
        </p:txBody>
      </p:sp>
      <p:sp>
        <p:nvSpPr>
          <p:cNvPr name="TextBox 7" id="7"/>
          <p:cNvSpPr txBox="true"/>
          <p:nvPr/>
        </p:nvSpPr>
        <p:spPr>
          <a:xfrm rot="0">
            <a:off x="2112823" y="1941946"/>
            <a:ext cx="14062353" cy="7316354"/>
          </a:xfrm>
          <a:prstGeom prst="rect">
            <a:avLst/>
          </a:prstGeom>
        </p:spPr>
        <p:txBody>
          <a:bodyPr anchor="t" rtlCol="false" tIns="0" lIns="0" bIns="0" rIns="0">
            <a:spAutoFit/>
          </a:bodyPr>
          <a:lstStyle/>
          <a:p>
            <a:pPr algn="l">
              <a:lnSpc>
                <a:spcPts val="3716"/>
              </a:lnSpc>
            </a:pPr>
            <a:r>
              <a:rPr lang="en-US" sz="2654">
                <a:solidFill>
                  <a:srgbClr val="000000"/>
                </a:solidFill>
                <a:latin typeface="Alatsi"/>
              </a:rPr>
              <a:t>Annual Averages:</a:t>
            </a:r>
          </a:p>
          <a:p>
            <a:pPr algn="l">
              <a:lnSpc>
                <a:spcPts val="2456"/>
              </a:lnSpc>
            </a:pPr>
            <a:r>
              <a:rPr lang="en-US" sz="1754">
                <a:solidFill>
                  <a:srgbClr val="000000"/>
                </a:solidFill>
                <a:latin typeface="Alatsi"/>
                <a:ea typeface="Alatsi"/>
              </a:rPr>
              <a:t>Over the past 15 years, the average PM2.5 concentration in Delhi has been 125 ± 86 µg/m³ (ranging from 20 to 985 µg/m³).</a:t>
            </a:r>
          </a:p>
          <a:p>
            <a:pPr algn="l">
              <a:lnSpc>
                <a:spcPts val="2456"/>
              </a:lnSpc>
            </a:pPr>
            <a:r>
              <a:rPr lang="en-US" sz="1754">
                <a:solidFill>
                  <a:srgbClr val="000000"/>
                </a:solidFill>
                <a:latin typeface="Alatsi"/>
              </a:rPr>
              <a:t>Seasonal variations are evident:</a:t>
            </a:r>
          </a:p>
          <a:p>
            <a:pPr algn="l">
              <a:lnSpc>
                <a:spcPts val="2456"/>
              </a:lnSpc>
            </a:pPr>
            <a:r>
              <a:rPr lang="en-US" sz="1754">
                <a:solidFill>
                  <a:srgbClr val="000000"/>
                </a:solidFill>
                <a:latin typeface="Alatsi"/>
                <a:ea typeface="Alatsi"/>
              </a:rPr>
              <a:t>Winter: Average PM2.5 concentration during winter is 174 ± 75 µg/m³.</a:t>
            </a:r>
          </a:p>
          <a:p>
            <a:pPr algn="l">
              <a:lnSpc>
                <a:spcPts val="2456"/>
              </a:lnSpc>
            </a:pPr>
            <a:r>
              <a:rPr lang="en-US" sz="1754">
                <a:solidFill>
                  <a:srgbClr val="000000"/>
                </a:solidFill>
                <a:latin typeface="Alatsi"/>
                <a:ea typeface="Alatsi"/>
              </a:rPr>
              <a:t>Summer: Average PM2.5 concentration during summer is 101 ± 48 µg/m³.</a:t>
            </a:r>
          </a:p>
          <a:p>
            <a:pPr algn="l">
              <a:lnSpc>
                <a:spcPts val="2456"/>
              </a:lnSpc>
            </a:pPr>
            <a:r>
              <a:rPr lang="en-US" sz="1754">
                <a:solidFill>
                  <a:srgbClr val="000000"/>
                </a:solidFill>
                <a:latin typeface="Alatsi"/>
                <a:ea typeface="Alatsi"/>
              </a:rPr>
              <a:t>Monsoon: Average PM2.5 concentration during the monsoon season is 66 ± 50 µg/m³.</a:t>
            </a:r>
          </a:p>
          <a:p>
            <a:pPr algn="l">
              <a:lnSpc>
                <a:spcPts val="2456"/>
              </a:lnSpc>
            </a:pPr>
            <a:r>
              <a:rPr lang="en-US" sz="1754">
                <a:solidFill>
                  <a:srgbClr val="000000"/>
                </a:solidFill>
                <a:latin typeface="Alatsi"/>
                <a:ea typeface="Alatsi"/>
              </a:rPr>
              <a:t>Post-Monsoon: Average PM2.5 concentration during the post-monsoon season is 192 ± 93 µg/m³1.</a:t>
            </a:r>
          </a:p>
          <a:p>
            <a:pPr algn="l">
              <a:lnSpc>
                <a:spcPts val="3576"/>
              </a:lnSpc>
            </a:pPr>
            <a:r>
              <a:rPr lang="en-US" sz="2554">
                <a:solidFill>
                  <a:srgbClr val="000000"/>
                </a:solidFill>
                <a:latin typeface="Alatsi"/>
              </a:rPr>
              <a:t>Recent Trends:</a:t>
            </a:r>
          </a:p>
          <a:p>
            <a:pPr algn="l">
              <a:lnSpc>
                <a:spcPts val="2456"/>
              </a:lnSpc>
            </a:pPr>
            <a:r>
              <a:rPr lang="en-US" sz="1754">
                <a:solidFill>
                  <a:srgbClr val="000000"/>
                </a:solidFill>
                <a:latin typeface="Alatsi"/>
              </a:rPr>
              <a:t>In 2023, Delhi experienced a 2% increase in PM2.5 concentration compared to 2022, breaking the trend of improvement observed since 2015-1723.</a:t>
            </a:r>
          </a:p>
          <a:p>
            <a:pPr algn="l">
              <a:lnSpc>
                <a:spcPts val="2456"/>
              </a:lnSpc>
            </a:pPr>
            <a:r>
              <a:rPr lang="en-US" sz="1754">
                <a:solidFill>
                  <a:srgbClr val="000000"/>
                </a:solidFill>
                <a:latin typeface="Alatsi"/>
              </a:rPr>
              <a:t>Real-Time Data (as of April 30, 2024):</a:t>
            </a:r>
          </a:p>
          <a:p>
            <a:pPr algn="l">
              <a:lnSpc>
                <a:spcPts val="2456"/>
              </a:lnSpc>
            </a:pPr>
            <a:r>
              <a:rPr lang="en-US" sz="1754">
                <a:solidFill>
                  <a:srgbClr val="000000"/>
                </a:solidFill>
                <a:latin typeface="Alatsi"/>
              </a:rPr>
              <a:t>The current PM2.5 concentration in New Delhi is 85 µg/m³, which is 2.9 times above the WHO-recommended limit4.</a:t>
            </a:r>
          </a:p>
          <a:p>
            <a:pPr algn="l">
              <a:lnSpc>
                <a:spcPts val="2456"/>
              </a:lnSpc>
            </a:pPr>
            <a:r>
              <a:rPr lang="en-US" sz="1754">
                <a:solidFill>
                  <a:srgbClr val="000000"/>
                </a:solidFill>
                <a:latin typeface="Alatsi"/>
              </a:rPr>
              <a:t>Various locations in Delhi-NCR exhibit different PM2.5 levels, ranging from 38 µg/m³ to 62 µg/m³4. For instance:</a:t>
            </a:r>
          </a:p>
          <a:p>
            <a:pPr algn="l">
              <a:lnSpc>
                <a:spcPts val="2456"/>
              </a:lnSpc>
            </a:pPr>
            <a:r>
              <a:rPr lang="en-US" sz="1754">
                <a:solidFill>
                  <a:srgbClr val="000000"/>
                </a:solidFill>
                <a:latin typeface="Alatsi"/>
              </a:rPr>
              <a:t>Anand Lok: PM2.5 level is 62 µg/m³.</a:t>
            </a:r>
          </a:p>
          <a:p>
            <a:pPr algn="l">
              <a:lnSpc>
                <a:spcPts val="2456"/>
              </a:lnSpc>
            </a:pPr>
            <a:r>
              <a:rPr lang="en-US" sz="1754">
                <a:solidFill>
                  <a:srgbClr val="000000"/>
                </a:solidFill>
                <a:latin typeface="Alatsi"/>
              </a:rPr>
              <a:t>Greater Kailash II: PM2.5 level is 58 µg/m³.</a:t>
            </a:r>
          </a:p>
          <a:p>
            <a:pPr algn="l">
              <a:lnSpc>
                <a:spcPts val="2456"/>
              </a:lnSpc>
            </a:pPr>
            <a:r>
              <a:rPr lang="en-US" sz="1754">
                <a:solidFill>
                  <a:srgbClr val="000000"/>
                </a:solidFill>
                <a:latin typeface="Alatsi"/>
              </a:rPr>
              <a:t>Green Park: PM2.5 level is 51 µg/m³.</a:t>
            </a:r>
          </a:p>
          <a:p>
            <a:pPr algn="l">
              <a:lnSpc>
                <a:spcPts val="2456"/>
              </a:lnSpc>
            </a:pPr>
            <a:r>
              <a:rPr lang="en-US" sz="1754">
                <a:solidFill>
                  <a:srgbClr val="000000"/>
                </a:solidFill>
                <a:latin typeface="Alatsi"/>
              </a:rPr>
              <a:t>Hauz Khas: PM2.5 level is 47 µg/m³.</a:t>
            </a:r>
          </a:p>
          <a:p>
            <a:pPr algn="l">
              <a:lnSpc>
                <a:spcPts val="2456"/>
              </a:lnSpc>
            </a:pPr>
            <a:r>
              <a:rPr lang="en-US" sz="1754">
                <a:solidFill>
                  <a:srgbClr val="000000"/>
                </a:solidFill>
                <a:latin typeface="Alatsi"/>
              </a:rPr>
              <a:t>Lajpat Nagar: PM2.5 level is 59 µg/m³.</a:t>
            </a:r>
          </a:p>
          <a:p>
            <a:pPr algn="l">
              <a:lnSpc>
                <a:spcPts val="2456"/>
              </a:lnSpc>
            </a:pPr>
            <a:r>
              <a:rPr lang="en-US" sz="1754">
                <a:solidFill>
                  <a:srgbClr val="000000"/>
                </a:solidFill>
                <a:latin typeface="Alatsi"/>
              </a:rPr>
              <a:t>Malviya Nagar: PM2.5 level is 45 µg/m³.</a:t>
            </a:r>
          </a:p>
          <a:p>
            <a:pPr algn="l">
              <a:lnSpc>
                <a:spcPts val="2456"/>
              </a:lnSpc>
            </a:pPr>
            <a:r>
              <a:rPr lang="en-US" sz="1754">
                <a:solidFill>
                  <a:srgbClr val="000000"/>
                </a:solidFill>
                <a:latin typeface="Alatsi"/>
              </a:rPr>
              <a:t>Mayur Vihar: PM2.5 level is 43 µg/m³.</a:t>
            </a:r>
          </a:p>
          <a:p>
            <a:pPr algn="l">
              <a:lnSpc>
                <a:spcPts val="2456"/>
              </a:lnSpc>
            </a:pPr>
            <a:r>
              <a:rPr lang="en-US" sz="1754">
                <a:solidFill>
                  <a:srgbClr val="000000"/>
                </a:solidFill>
                <a:latin typeface="Alatsi"/>
              </a:rPr>
              <a:t>Model Town: PM2.5 level is 31 µg/m³.</a:t>
            </a:r>
          </a:p>
          <a:p>
            <a:pPr algn="l">
              <a:lnSpc>
                <a:spcPts val="2456"/>
              </a:lnSpc>
            </a:pPr>
            <a:r>
              <a:rPr lang="en-US" sz="1754">
                <a:solidFill>
                  <a:srgbClr val="000000"/>
                </a:solidFill>
                <a:latin typeface="Alatsi"/>
              </a:rPr>
              <a:t>Mukherjee Nagar: PM2.5 level is 24 µg/m³4.</a:t>
            </a:r>
          </a:p>
          <a:p>
            <a:pPr algn="l">
              <a:lnSpc>
                <a:spcPts val="2456"/>
              </a:lnSpc>
            </a:pPr>
          </a:p>
          <a:p>
            <a:pPr algn="l">
              <a:lnSpc>
                <a:spcPts val="2456"/>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5106533"/>
          </a:xfrm>
          <a:prstGeom prst="rect">
            <a:avLst/>
          </a:prstGeom>
        </p:spPr>
        <p:txBody>
          <a:bodyPr anchor="t" rtlCol="false" tIns="0" lIns="0" bIns="0" rIns="0">
            <a:spAutoFit/>
          </a:bodyPr>
          <a:lstStyle/>
          <a:p>
            <a:pPr algn="l">
              <a:lnSpc>
                <a:spcPts val="5852"/>
              </a:lnSpc>
            </a:pPr>
            <a:r>
              <a:rPr lang="en-US" sz="4180">
                <a:solidFill>
                  <a:srgbClr val="000000"/>
                </a:solidFill>
                <a:latin typeface="Alatsi Bold"/>
              </a:rPr>
              <a:t>PM2.5 levels vary across different localities within Delhi-NCR due to factors like traffic density, industrial zones, and land use patterns.</a:t>
            </a:r>
          </a:p>
          <a:p>
            <a:pPr algn="l">
              <a:lnSpc>
                <a:spcPts val="5852"/>
              </a:lnSpc>
            </a:pPr>
            <a:r>
              <a:rPr lang="en-US" sz="4180">
                <a:solidFill>
                  <a:srgbClr val="000000"/>
                </a:solidFill>
                <a:latin typeface="Alatsi Bold"/>
              </a:rPr>
              <a:t>Areas near industrial zones or major traffic corridors tend to have higher PM2.5 concentrations.</a:t>
            </a:r>
          </a:p>
          <a:p>
            <a:pPr algn="l">
              <a:lnSpc>
                <a:spcPts val="5572"/>
              </a:lnSpc>
            </a:pPr>
            <a:r>
              <a:rPr lang="en-US" sz="3980">
                <a:solidFill>
                  <a:srgbClr val="000000"/>
                </a:solidFill>
                <a:latin typeface="Alatsi Bold"/>
              </a:rPr>
              <a:t>Residential areas may also experience elevated PM2.5 levels due to vehicular emissions and other sources.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Larana University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SPATIAL VARIATION</a:t>
            </a:r>
          </a:p>
        </p:txBody>
      </p:sp>
      <p:sp>
        <p:nvSpPr>
          <p:cNvPr name="Freeform 8" id="8"/>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487660" y="1556254"/>
            <a:ext cx="13312680" cy="8391023"/>
          </a:xfrm>
          <a:custGeom>
            <a:avLst/>
            <a:gdLst/>
            <a:ahLst/>
            <a:cxnLst/>
            <a:rect r="r" b="b" t="t" l="l"/>
            <a:pathLst>
              <a:path h="8391023" w="13312680">
                <a:moveTo>
                  <a:pt x="0" y="0"/>
                </a:moveTo>
                <a:lnTo>
                  <a:pt x="13312680" y="0"/>
                </a:lnTo>
                <a:lnTo>
                  <a:pt x="13312680" y="8391022"/>
                </a:lnTo>
                <a:lnTo>
                  <a:pt x="0" y="8391022"/>
                </a:lnTo>
                <a:lnTo>
                  <a:pt x="0" y="0"/>
                </a:lnTo>
                <a:close/>
              </a:path>
            </a:pathLst>
          </a:custGeom>
          <a:blipFill>
            <a:blip r:embed="rId2"/>
            <a:stretch>
              <a:fillRect l="0" t="0" r="0" b="0"/>
            </a:stretch>
          </a:blipFill>
        </p:spPr>
      </p:sp>
      <p:sp>
        <p:nvSpPr>
          <p:cNvPr name="TextBox 3" id="3"/>
          <p:cNvSpPr txBox="true"/>
          <p:nvPr/>
        </p:nvSpPr>
        <p:spPr>
          <a:xfrm rot="0">
            <a:off x="3353394" y="-148582"/>
            <a:ext cx="10951845" cy="1401438"/>
          </a:xfrm>
          <a:prstGeom prst="rect">
            <a:avLst/>
          </a:prstGeom>
        </p:spPr>
        <p:txBody>
          <a:bodyPr anchor="t" rtlCol="false" tIns="0" lIns="0" bIns="0" rIns="0">
            <a:spAutoFit/>
          </a:bodyPr>
          <a:lstStyle/>
          <a:p>
            <a:pPr algn="ctr">
              <a:lnSpc>
                <a:spcPts val="11480"/>
              </a:lnSpc>
            </a:pPr>
            <a:r>
              <a:rPr lang="en-US" sz="8200">
                <a:solidFill>
                  <a:srgbClr val="000000"/>
                </a:solidFill>
                <a:latin typeface="Canva Sans Bold"/>
              </a:rPr>
              <a:t>Safe limits for PM 2.5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sp>
        <p:nvSpPr>
          <p:cNvPr name="TextBox 3" id="3"/>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Introduction</a:t>
            </a:r>
          </a:p>
        </p:txBody>
      </p:sp>
      <p:sp>
        <p:nvSpPr>
          <p:cNvPr name="TextBox 4" id="4"/>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Problem</a:t>
            </a:r>
          </a:p>
        </p:txBody>
      </p:sp>
      <p:sp>
        <p:nvSpPr>
          <p:cNvPr name="TextBox 5" id="5"/>
          <p:cNvSpPr txBox="true"/>
          <p:nvPr/>
        </p:nvSpPr>
        <p:spPr>
          <a:xfrm rot="0">
            <a:off x="1221986" y="551214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Stubble Burning</a:t>
            </a:r>
          </a:p>
        </p:txBody>
      </p:sp>
      <p:sp>
        <p:nvSpPr>
          <p:cNvPr name="TextBox 6" id="6"/>
          <p:cNvSpPr txBox="true"/>
          <p:nvPr/>
        </p:nvSpPr>
        <p:spPr>
          <a:xfrm rot="0">
            <a:off x="1221986" y="661831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Causes </a:t>
            </a:r>
          </a:p>
        </p:txBody>
      </p:sp>
      <p:sp>
        <p:nvSpPr>
          <p:cNvPr name="TextBox 7" id="7"/>
          <p:cNvSpPr txBox="true"/>
          <p:nvPr/>
        </p:nvSpPr>
        <p:spPr>
          <a:xfrm rot="0">
            <a:off x="6444390" y="3295945"/>
            <a:ext cx="4690899" cy="6064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Alatsi Bold"/>
              </a:rPr>
              <a:t>Data for past years</a:t>
            </a:r>
          </a:p>
        </p:txBody>
      </p:sp>
      <p:sp>
        <p:nvSpPr>
          <p:cNvPr name="TextBox 8" id="8"/>
          <p:cNvSpPr txBox="true"/>
          <p:nvPr/>
        </p:nvSpPr>
        <p:spPr>
          <a:xfrm rot="0">
            <a:off x="6444390" y="4399280"/>
            <a:ext cx="4480960" cy="6064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Alatsi Bold"/>
              </a:rPr>
              <a:t>Interpretation</a:t>
            </a:r>
          </a:p>
        </p:txBody>
      </p:sp>
      <p:sp>
        <p:nvSpPr>
          <p:cNvPr name="TextBox 9" id="9"/>
          <p:cNvSpPr txBox="true"/>
          <p:nvPr/>
        </p:nvSpPr>
        <p:spPr>
          <a:xfrm rot="0">
            <a:off x="6463440" y="6618310"/>
            <a:ext cx="469089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Safe Limits</a:t>
            </a:r>
          </a:p>
        </p:txBody>
      </p:sp>
      <p:sp>
        <p:nvSpPr>
          <p:cNvPr name="TextBox 10" id="10"/>
          <p:cNvSpPr txBox="true"/>
          <p:nvPr/>
        </p:nvSpPr>
        <p:spPr>
          <a:xfrm rot="0">
            <a:off x="6444390" y="5578180"/>
            <a:ext cx="6052779" cy="563880"/>
          </a:xfrm>
          <a:prstGeom prst="rect">
            <a:avLst/>
          </a:prstGeom>
        </p:spPr>
        <p:txBody>
          <a:bodyPr anchor="t" rtlCol="false" tIns="0" lIns="0" bIns="0" rIns="0">
            <a:spAutoFit/>
          </a:bodyPr>
          <a:lstStyle/>
          <a:p>
            <a:pPr algn="l" marL="712472" indent="-356236" lvl="1">
              <a:lnSpc>
                <a:spcPts val="4620"/>
              </a:lnSpc>
              <a:buFont typeface="Arial"/>
              <a:buChar char="•"/>
            </a:pPr>
            <a:r>
              <a:rPr lang="en-US" sz="3300">
                <a:solidFill>
                  <a:srgbClr val="000000"/>
                </a:solidFill>
                <a:latin typeface="Alatsi Bold"/>
              </a:rPr>
              <a:t>Temporal/ spatial Variation</a:t>
            </a:r>
          </a:p>
        </p:txBody>
      </p:sp>
      <p:sp>
        <p:nvSpPr>
          <p:cNvPr name="TextBox 11" id="11"/>
          <p:cNvSpPr txBox="true"/>
          <p:nvPr/>
        </p:nvSpPr>
        <p:spPr>
          <a:xfrm rot="0">
            <a:off x="11890224"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Ways for lowering</a:t>
            </a:r>
          </a:p>
        </p:txBody>
      </p:sp>
      <p:sp>
        <p:nvSpPr>
          <p:cNvPr name="TextBox 12" id="12"/>
          <p:cNvSpPr txBox="true"/>
          <p:nvPr/>
        </p:nvSpPr>
        <p:spPr>
          <a:xfrm rot="0">
            <a:off x="11890224"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Conclusion</a:t>
            </a:r>
          </a:p>
        </p:txBody>
      </p:sp>
      <p:sp>
        <p:nvSpPr>
          <p:cNvPr name="TextBox 13" id="13"/>
          <p:cNvSpPr txBox="true"/>
          <p:nvPr/>
        </p:nvSpPr>
        <p:spPr>
          <a:xfrm rot="0">
            <a:off x="11890224" y="661831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Thank You</a:t>
            </a:r>
          </a:p>
        </p:txBody>
      </p:sp>
      <p:sp>
        <p:nvSpPr>
          <p:cNvPr name="AutoShape 14" id="1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5" id="1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6" id="16"/>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Industry</a:t>
            </a:r>
          </a:p>
        </p:txBody>
      </p:sp>
      <p:sp>
        <p:nvSpPr>
          <p:cNvPr name="TextBox 18" id="18"/>
          <p:cNvSpPr txBox="true"/>
          <p:nvPr/>
        </p:nvSpPr>
        <p:spPr>
          <a:xfrm rot="0">
            <a:off x="3260980" y="3667272"/>
            <a:ext cx="684835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Bold"/>
              </a:rPr>
              <a:t>Implement stricter emission controls for industries. Encourage cleaner technologies and energy sources.</a:t>
            </a:r>
          </a:p>
          <a:p>
            <a:pPr algn="l">
              <a:lnSpc>
                <a:spcPts val="4369"/>
              </a:lnSpc>
            </a:pPr>
          </a:p>
        </p:txBody>
      </p:sp>
      <p:sp>
        <p:nvSpPr>
          <p:cNvPr name="TextBox 19" id="19"/>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Road Dust</a:t>
            </a:r>
          </a:p>
        </p:txBody>
      </p:sp>
      <p:sp>
        <p:nvSpPr>
          <p:cNvPr name="TextBox 20" id="20"/>
          <p:cNvSpPr txBox="true"/>
          <p:nvPr/>
        </p:nvSpPr>
        <p:spPr>
          <a:xfrm rot="0">
            <a:off x="3260980" y="7201095"/>
            <a:ext cx="684835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Bold"/>
              </a:rPr>
              <a:t>Focus on dust control measures, including regular road cleaning, green cover, and pavement management.</a:t>
            </a:r>
          </a:p>
          <a:p>
            <a:pPr algn="l">
              <a:lnSpc>
                <a:spcPts val="4369"/>
              </a:lnSpc>
            </a:pPr>
          </a:p>
        </p:txBody>
      </p:sp>
      <p:sp>
        <p:nvSpPr>
          <p:cNvPr name="TextBox 21" id="21"/>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Construction Sites</a:t>
            </a:r>
          </a:p>
        </p:txBody>
      </p:sp>
      <p:sp>
        <p:nvSpPr>
          <p:cNvPr name="TextBox 22" id="22"/>
          <p:cNvSpPr txBox="true"/>
          <p:nvPr/>
        </p:nvSpPr>
        <p:spPr>
          <a:xfrm rot="0">
            <a:off x="10410942" y="3667272"/>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Bold"/>
              </a:rPr>
              <a:t>Enforce guidelines to minimize dust emissions from construction activities.</a:t>
            </a:r>
          </a:p>
          <a:p>
            <a:pPr algn="l">
              <a:lnSpc>
                <a:spcPts val="4369"/>
              </a:lnSpc>
            </a:pPr>
          </a:p>
        </p:txBody>
      </p:sp>
      <p:sp>
        <p:nvSpPr>
          <p:cNvPr name="TextBox 23" id="23"/>
          <p:cNvSpPr txBox="true"/>
          <p:nvPr/>
        </p:nvSpPr>
        <p:spPr>
          <a:xfrm rot="0">
            <a:off x="10607081"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Waste Management</a:t>
            </a:r>
          </a:p>
        </p:txBody>
      </p:sp>
      <p:sp>
        <p:nvSpPr>
          <p:cNvPr name="TextBox 24" id="24"/>
          <p:cNvSpPr txBox="true"/>
          <p:nvPr/>
        </p:nvSpPr>
        <p:spPr>
          <a:xfrm rot="0">
            <a:off x="10607081" y="7201095"/>
            <a:ext cx="684835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Bold"/>
              </a:rPr>
              <a:t>Improve waste collection, segregation, and disposal to reduce open burning and landfill emissions1.</a:t>
            </a:r>
          </a:p>
          <a:p>
            <a:pPr algn="l">
              <a:lnSpc>
                <a:spcPts val="4369"/>
              </a:lnSpc>
            </a:pPr>
          </a:p>
        </p:txBody>
      </p:sp>
      <p:sp>
        <p:nvSpPr>
          <p:cNvPr name="AutoShape 25" id="2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6" id="2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7" id="27"/>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2553980" y="214783"/>
            <a:ext cx="13180039" cy="2628894"/>
          </a:xfrm>
          <a:prstGeom prst="rect">
            <a:avLst/>
          </a:prstGeom>
        </p:spPr>
        <p:txBody>
          <a:bodyPr anchor="t" rtlCol="false" tIns="0" lIns="0" bIns="0" rIns="0">
            <a:spAutoFit/>
          </a:bodyPr>
          <a:lstStyle/>
          <a:p>
            <a:pPr algn="ctr">
              <a:lnSpc>
                <a:spcPts val="10500"/>
              </a:lnSpc>
            </a:pPr>
            <a:r>
              <a:rPr lang="en-US" sz="7500">
                <a:solidFill>
                  <a:srgbClr val="000000"/>
                </a:solidFill>
                <a:latin typeface="Alatsi Bold"/>
              </a:rPr>
              <a:t>WAYS FOR LOWERING PM 2.5 LEVELS</a:t>
            </a:r>
          </a:p>
        </p:txBody>
      </p:sp>
      <p:sp>
        <p:nvSpPr>
          <p:cNvPr name="Freeform 29" id="29"/>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Clean Fuels</a:t>
            </a:r>
          </a:p>
        </p:txBody>
      </p:sp>
      <p:sp>
        <p:nvSpPr>
          <p:cNvPr name="TextBox 15" id="15"/>
          <p:cNvSpPr txBox="true"/>
          <p:nvPr/>
        </p:nvSpPr>
        <p:spPr>
          <a:xfrm rot="0">
            <a:off x="3260980" y="3667272"/>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Promote the use of clean fuels (e.g., natural gas) in industrial processes.</a:t>
            </a:r>
          </a:p>
          <a:p>
            <a:pPr algn="l">
              <a:lnSpc>
                <a:spcPts val="4369"/>
              </a:lnSpc>
            </a:pPr>
          </a:p>
        </p:txBody>
      </p:sp>
      <p:sp>
        <p:nvSpPr>
          <p:cNvPr name="TextBox 16" id="16"/>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Electricity Supply</a:t>
            </a:r>
          </a:p>
        </p:txBody>
      </p:sp>
      <p:sp>
        <p:nvSpPr>
          <p:cNvPr name="TextBox 17" id="17"/>
          <p:cNvSpPr txBox="true"/>
          <p:nvPr/>
        </p:nvSpPr>
        <p:spPr>
          <a:xfrm rot="0">
            <a:off x="3260980" y="7201095"/>
            <a:ext cx="684835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Ensure reliable electricity supply to reduce dependence on diesel generators and backup power sources.</a:t>
            </a:r>
          </a:p>
          <a:p>
            <a:pPr algn="l">
              <a:lnSpc>
                <a:spcPts val="4369"/>
              </a:lnSpc>
            </a:pPr>
          </a:p>
        </p:txBody>
      </p:sp>
      <p:sp>
        <p:nvSpPr>
          <p:cNvPr name="TextBox 18" id="18"/>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Education</a:t>
            </a:r>
          </a:p>
        </p:txBody>
      </p:sp>
      <p:sp>
        <p:nvSpPr>
          <p:cNvPr name="TextBox 19" id="19"/>
          <p:cNvSpPr txBox="true"/>
          <p:nvPr/>
        </p:nvSpPr>
        <p:spPr>
          <a:xfrm rot="0">
            <a:off x="10410942" y="3667272"/>
            <a:ext cx="6848358" cy="2740121"/>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Raise awareness about air quality, pollution sources, and individual responsibilities.</a:t>
            </a:r>
          </a:p>
          <a:p>
            <a:pPr algn="l">
              <a:lnSpc>
                <a:spcPts val="4369"/>
              </a:lnSpc>
            </a:pPr>
          </a:p>
          <a:p>
            <a:pPr algn="l">
              <a:lnSpc>
                <a:spcPts val="4369"/>
              </a:lnSpc>
            </a:pPr>
          </a:p>
        </p:txBody>
      </p:sp>
      <p:sp>
        <p:nvSpPr>
          <p:cNvPr name="AutoShape 20" id="20"/>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1" id="21"/>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2" id="2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553980" y="214783"/>
            <a:ext cx="13180039" cy="2628894"/>
          </a:xfrm>
          <a:prstGeom prst="rect">
            <a:avLst/>
          </a:prstGeom>
        </p:spPr>
        <p:txBody>
          <a:bodyPr anchor="t" rtlCol="false" tIns="0" lIns="0" bIns="0" rIns="0">
            <a:spAutoFit/>
          </a:bodyPr>
          <a:lstStyle/>
          <a:p>
            <a:pPr algn="ctr">
              <a:lnSpc>
                <a:spcPts val="10500"/>
              </a:lnSpc>
            </a:pPr>
            <a:r>
              <a:rPr lang="en-US" sz="7500">
                <a:solidFill>
                  <a:srgbClr val="000000"/>
                </a:solidFill>
                <a:latin typeface="Alatsi Bold"/>
              </a:rPr>
              <a:t>WAYS FOR LOWERING PM 2.5 LEVELS</a:t>
            </a:r>
          </a:p>
        </p:txBody>
      </p:sp>
      <p:sp>
        <p:nvSpPr>
          <p:cNvPr name="Freeform 24" id="2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260980" y="2767477"/>
            <a:ext cx="6946790" cy="728980"/>
          </a:xfrm>
          <a:prstGeom prst="rect">
            <a:avLst/>
          </a:prstGeom>
        </p:spPr>
        <p:txBody>
          <a:bodyPr anchor="t" rtlCol="false" tIns="0" lIns="0" bIns="0" rIns="0">
            <a:spAutoFit/>
          </a:bodyPr>
          <a:lstStyle/>
          <a:p>
            <a:pPr algn="l">
              <a:lnSpc>
                <a:spcPts val="6020"/>
              </a:lnSpc>
            </a:pPr>
            <a:r>
              <a:rPr lang="en-US" sz="4300">
                <a:solidFill>
                  <a:srgbClr val="000000"/>
                </a:solidFill>
                <a:latin typeface="Alatsi Bold"/>
              </a:rPr>
              <a:t>Traffic Emission Reduction</a:t>
            </a:r>
          </a:p>
        </p:txBody>
      </p:sp>
      <p:sp>
        <p:nvSpPr>
          <p:cNvPr name="TextBox 15" id="15"/>
          <p:cNvSpPr txBox="true"/>
          <p:nvPr/>
        </p:nvSpPr>
        <p:spPr>
          <a:xfrm rot="0">
            <a:off x="3260980" y="3667272"/>
            <a:ext cx="6848358" cy="2738474"/>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Encourage public transport, cycling, and walking. Implement vehicle emission standards and promote electric vehicles.</a:t>
            </a:r>
          </a:p>
          <a:p>
            <a:pPr algn="l">
              <a:lnSpc>
                <a:spcPts val="4369"/>
              </a:lnSpc>
            </a:pPr>
          </a:p>
        </p:txBody>
      </p:sp>
      <p:sp>
        <p:nvSpPr>
          <p:cNvPr name="TextBox 16" id="16"/>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Regional Emissions</a:t>
            </a:r>
          </a:p>
        </p:txBody>
      </p:sp>
      <p:sp>
        <p:nvSpPr>
          <p:cNvPr name="TextBox 17" id="17"/>
          <p:cNvSpPr txBox="true"/>
          <p:nvPr/>
        </p:nvSpPr>
        <p:spPr>
          <a:xfrm rot="0">
            <a:off x="3260980" y="7201095"/>
            <a:ext cx="684835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Address emissions not only within Delhi but also in other regions to achieve better results.</a:t>
            </a:r>
          </a:p>
          <a:p>
            <a:pPr algn="l">
              <a:lnSpc>
                <a:spcPts val="4369"/>
              </a:lnSpc>
            </a:pPr>
          </a:p>
        </p:txBody>
      </p:sp>
      <p:sp>
        <p:nvSpPr>
          <p:cNvPr name="TextBox 18" id="18"/>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Odd-Even Rule</a:t>
            </a:r>
          </a:p>
        </p:txBody>
      </p:sp>
      <p:sp>
        <p:nvSpPr>
          <p:cNvPr name="TextBox 19" id="19"/>
          <p:cNvSpPr txBox="true"/>
          <p:nvPr/>
        </p:nvSpPr>
        <p:spPr>
          <a:xfrm rot="0">
            <a:off x="10410942" y="3667272"/>
            <a:ext cx="6848358" cy="3845021"/>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Consider implementing traffic rationing measures like the odd-even rule (although its impact may be limited).</a:t>
            </a:r>
          </a:p>
          <a:p>
            <a:pPr algn="l">
              <a:lnSpc>
                <a:spcPts val="4369"/>
              </a:lnSpc>
            </a:pPr>
          </a:p>
          <a:p>
            <a:pPr algn="l">
              <a:lnSpc>
                <a:spcPts val="4369"/>
              </a:lnSpc>
            </a:pPr>
          </a:p>
          <a:p>
            <a:pPr algn="l">
              <a:lnSpc>
                <a:spcPts val="4369"/>
              </a:lnSpc>
            </a:pPr>
          </a:p>
        </p:txBody>
      </p:sp>
      <p:sp>
        <p:nvSpPr>
          <p:cNvPr name="AutoShape 20" id="20"/>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1" id="21"/>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2" id="2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553980" y="569430"/>
            <a:ext cx="13180039" cy="2628894"/>
          </a:xfrm>
          <a:prstGeom prst="rect">
            <a:avLst/>
          </a:prstGeom>
        </p:spPr>
        <p:txBody>
          <a:bodyPr anchor="t" rtlCol="false" tIns="0" lIns="0" bIns="0" rIns="0">
            <a:spAutoFit/>
          </a:bodyPr>
          <a:lstStyle/>
          <a:p>
            <a:pPr algn="ctr">
              <a:lnSpc>
                <a:spcPts val="10500"/>
              </a:lnSpc>
            </a:pPr>
            <a:r>
              <a:rPr lang="en-US" sz="7500">
                <a:solidFill>
                  <a:srgbClr val="000000"/>
                </a:solidFill>
                <a:latin typeface="Alatsi Bold"/>
              </a:rPr>
              <a:t>TRANSPORTATION MEASURES</a:t>
            </a:r>
          </a:p>
          <a:p>
            <a:pPr algn="ctr">
              <a:lnSpc>
                <a:spcPts val="10500"/>
              </a:lnSpc>
            </a:pPr>
          </a:p>
        </p:txBody>
      </p:sp>
      <p:sp>
        <p:nvSpPr>
          <p:cNvPr name="Freeform 24" id="2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260980" y="2767477"/>
            <a:ext cx="6946790" cy="728980"/>
          </a:xfrm>
          <a:prstGeom prst="rect">
            <a:avLst/>
          </a:prstGeom>
        </p:spPr>
        <p:txBody>
          <a:bodyPr anchor="t" rtlCol="false" tIns="0" lIns="0" bIns="0" rIns="0">
            <a:spAutoFit/>
          </a:bodyPr>
          <a:lstStyle/>
          <a:p>
            <a:pPr algn="l">
              <a:lnSpc>
                <a:spcPts val="6020"/>
              </a:lnSpc>
            </a:pPr>
            <a:r>
              <a:rPr lang="en-US" sz="4300">
                <a:solidFill>
                  <a:srgbClr val="000000"/>
                </a:solidFill>
                <a:latin typeface="Alatsi Bold"/>
              </a:rPr>
              <a:t>Compliance Complaints</a:t>
            </a:r>
          </a:p>
        </p:txBody>
      </p:sp>
      <p:sp>
        <p:nvSpPr>
          <p:cNvPr name="TextBox 15" id="15"/>
          <p:cNvSpPr txBox="true"/>
          <p:nvPr/>
        </p:nvSpPr>
        <p:spPr>
          <a:xfrm rot="0">
            <a:off x="3260980" y="3667272"/>
            <a:ext cx="6848358" cy="3505931"/>
          </a:xfrm>
          <a:prstGeom prst="rect">
            <a:avLst/>
          </a:prstGeom>
        </p:spPr>
        <p:txBody>
          <a:bodyPr anchor="t" rtlCol="false" tIns="0" lIns="0" bIns="0" rIns="0">
            <a:spAutoFit/>
          </a:bodyPr>
          <a:lstStyle/>
          <a:p>
            <a:pPr algn="l">
              <a:lnSpc>
                <a:spcPts val="3949"/>
              </a:lnSpc>
            </a:pPr>
            <a:r>
              <a:rPr lang="en-US" sz="2821">
                <a:solidFill>
                  <a:srgbClr val="000000"/>
                </a:solidFill>
                <a:latin typeface="Alatsi"/>
              </a:rPr>
              <a:t>Act on complaints received through pollution control boards’ online portals. Address construction and municipal solid waste (MSW) burning issues based on these complaints.</a:t>
            </a:r>
          </a:p>
          <a:p>
            <a:pPr algn="l">
              <a:lnSpc>
                <a:spcPts val="3949"/>
              </a:lnSpc>
            </a:pPr>
          </a:p>
          <a:p>
            <a:pPr algn="l">
              <a:lnSpc>
                <a:spcPts val="4369"/>
              </a:lnSpc>
            </a:pPr>
          </a:p>
        </p:txBody>
      </p:sp>
      <p:sp>
        <p:nvSpPr>
          <p:cNvPr name="TextBox 16" id="16"/>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Education</a:t>
            </a:r>
          </a:p>
        </p:txBody>
      </p:sp>
      <p:sp>
        <p:nvSpPr>
          <p:cNvPr name="TextBox 17" id="17"/>
          <p:cNvSpPr txBox="true"/>
          <p:nvPr/>
        </p:nvSpPr>
        <p:spPr>
          <a:xfrm rot="0">
            <a:off x="3260980" y="7201095"/>
            <a:ext cx="6848358" cy="2738474"/>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Raise awareness about air quality, pollution sources, and individual responsibilities.</a:t>
            </a:r>
          </a:p>
          <a:p>
            <a:pPr algn="l">
              <a:lnSpc>
                <a:spcPts val="4369"/>
              </a:lnSpc>
            </a:pPr>
          </a:p>
          <a:p>
            <a:pPr algn="l">
              <a:lnSpc>
                <a:spcPts val="4369"/>
              </a:lnSpc>
            </a:pPr>
          </a:p>
        </p:txBody>
      </p:sp>
      <p:sp>
        <p:nvSpPr>
          <p:cNvPr name="TextBox 18" id="18"/>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Behavioral Changes</a:t>
            </a:r>
          </a:p>
        </p:txBody>
      </p:sp>
      <p:sp>
        <p:nvSpPr>
          <p:cNvPr name="TextBox 19" id="19"/>
          <p:cNvSpPr txBox="true"/>
          <p:nvPr/>
        </p:nvSpPr>
        <p:spPr>
          <a:xfrm rot="0">
            <a:off x="10410942" y="3667272"/>
            <a:ext cx="6848358" cy="3798031"/>
          </a:xfrm>
          <a:prstGeom prst="rect">
            <a:avLst/>
          </a:prstGeom>
        </p:spPr>
        <p:txBody>
          <a:bodyPr anchor="t" rtlCol="false" tIns="0" lIns="0" bIns="0" rIns="0">
            <a:spAutoFit/>
          </a:bodyPr>
          <a:lstStyle/>
          <a:p>
            <a:pPr algn="l">
              <a:lnSpc>
                <a:spcPts val="3809"/>
              </a:lnSpc>
            </a:pPr>
            <a:r>
              <a:rPr lang="en-US" sz="2721">
                <a:solidFill>
                  <a:srgbClr val="000000"/>
                </a:solidFill>
                <a:latin typeface="Alatsi"/>
              </a:rPr>
              <a:t> Encourage citizens to adopt cleaner practices (e.g., avoiding open burning, proper waste disposal) and reduce personal emissions like smoking, transportation etc</a:t>
            </a:r>
          </a:p>
          <a:p>
            <a:pPr algn="l">
              <a:lnSpc>
                <a:spcPts val="3809"/>
              </a:lnSpc>
            </a:pPr>
          </a:p>
          <a:p>
            <a:pPr algn="l">
              <a:lnSpc>
                <a:spcPts val="3809"/>
              </a:lnSpc>
            </a:pPr>
          </a:p>
          <a:p>
            <a:pPr algn="l">
              <a:lnSpc>
                <a:spcPts val="3809"/>
              </a:lnSpc>
            </a:pPr>
          </a:p>
          <a:p>
            <a:pPr algn="l">
              <a:lnSpc>
                <a:spcPts val="3809"/>
              </a:lnSpc>
            </a:pPr>
          </a:p>
        </p:txBody>
      </p:sp>
      <p:sp>
        <p:nvSpPr>
          <p:cNvPr name="AutoShape 20" id="20"/>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1" id="21"/>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2" id="2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553980" y="607530"/>
            <a:ext cx="13180039" cy="2351399"/>
          </a:xfrm>
          <a:prstGeom prst="rect">
            <a:avLst/>
          </a:prstGeom>
        </p:spPr>
        <p:txBody>
          <a:bodyPr anchor="t" rtlCol="false" tIns="0" lIns="0" bIns="0" rIns="0">
            <a:spAutoFit/>
          </a:bodyPr>
          <a:lstStyle/>
          <a:p>
            <a:pPr algn="ctr">
              <a:lnSpc>
                <a:spcPts val="8540"/>
              </a:lnSpc>
            </a:pPr>
            <a:r>
              <a:rPr lang="en-US" sz="6100">
                <a:solidFill>
                  <a:srgbClr val="000000"/>
                </a:solidFill>
                <a:latin typeface="Alatsi"/>
              </a:rPr>
              <a:t>PUBLIC AWARENESS AND COMPLIANCE</a:t>
            </a:r>
          </a:p>
          <a:p>
            <a:pPr algn="ctr">
              <a:lnSpc>
                <a:spcPts val="10500"/>
              </a:lnSpc>
            </a:pPr>
          </a:p>
        </p:txBody>
      </p:sp>
      <p:sp>
        <p:nvSpPr>
          <p:cNvPr name="Freeform 24" id="2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3791097"/>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722992" y="3867110"/>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260980" y="3720063"/>
            <a:ext cx="6242938" cy="1225549"/>
          </a:xfrm>
          <a:prstGeom prst="rect">
            <a:avLst/>
          </a:prstGeom>
        </p:spPr>
        <p:txBody>
          <a:bodyPr anchor="t" rtlCol="false" tIns="0" lIns="0" bIns="0" rIns="0">
            <a:spAutoFit/>
          </a:bodyPr>
          <a:lstStyle/>
          <a:p>
            <a:pPr algn="l">
              <a:lnSpc>
                <a:spcPts val="4900"/>
              </a:lnSpc>
            </a:pPr>
            <a:r>
              <a:rPr lang="en-US" sz="3500">
                <a:solidFill>
                  <a:srgbClr val="000000"/>
                </a:solidFill>
                <a:latin typeface="Alatsi Bold"/>
              </a:rPr>
              <a:t>National Clean Air Programme (NCAP)</a:t>
            </a:r>
          </a:p>
        </p:txBody>
      </p:sp>
      <p:sp>
        <p:nvSpPr>
          <p:cNvPr name="TextBox 12" id="12"/>
          <p:cNvSpPr txBox="true"/>
          <p:nvPr/>
        </p:nvSpPr>
        <p:spPr>
          <a:xfrm rot="0">
            <a:off x="3107498" y="5200650"/>
            <a:ext cx="6848358" cy="2515331"/>
          </a:xfrm>
          <a:prstGeom prst="rect">
            <a:avLst/>
          </a:prstGeom>
        </p:spPr>
        <p:txBody>
          <a:bodyPr anchor="t" rtlCol="false" tIns="0" lIns="0" bIns="0" rIns="0">
            <a:spAutoFit/>
          </a:bodyPr>
          <a:lstStyle/>
          <a:p>
            <a:pPr algn="l">
              <a:lnSpc>
                <a:spcPts val="3949"/>
              </a:lnSpc>
            </a:pPr>
            <a:r>
              <a:rPr lang="en-US" sz="2821">
                <a:solidFill>
                  <a:srgbClr val="000000"/>
                </a:solidFill>
                <a:latin typeface="Alatsi"/>
              </a:rPr>
              <a:t>Allocate funds and implement sector-specific action plans to achieve air quality targets in NCR states.</a:t>
            </a:r>
          </a:p>
          <a:p>
            <a:pPr algn="l">
              <a:lnSpc>
                <a:spcPts val="3949"/>
              </a:lnSpc>
            </a:pPr>
          </a:p>
          <a:p>
            <a:pPr algn="l">
              <a:lnSpc>
                <a:spcPts val="4369"/>
              </a:lnSpc>
            </a:pPr>
          </a:p>
        </p:txBody>
      </p:sp>
      <p:sp>
        <p:nvSpPr>
          <p:cNvPr name="TextBox 13" id="13"/>
          <p:cNvSpPr txBox="true"/>
          <p:nvPr/>
        </p:nvSpPr>
        <p:spPr>
          <a:xfrm rot="0">
            <a:off x="10410942" y="370537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Local Governance</a:t>
            </a:r>
          </a:p>
        </p:txBody>
      </p:sp>
      <p:sp>
        <p:nvSpPr>
          <p:cNvPr name="TextBox 14" id="14"/>
          <p:cNvSpPr txBox="true"/>
          <p:nvPr/>
        </p:nvSpPr>
        <p:spPr>
          <a:xfrm rot="0">
            <a:off x="10410942" y="4970780"/>
            <a:ext cx="6848358" cy="3013171"/>
          </a:xfrm>
          <a:prstGeom prst="rect">
            <a:avLst/>
          </a:prstGeom>
        </p:spPr>
        <p:txBody>
          <a:bodyPr anchor="t" rtlCol="false" tIns="0" lIns="0" bIns="0" rIns="0">
            <a:spAutoFit/>
          </a:bodyPr>
          <a:lstStyle/>
          <a:p>
            <a:pPr algn="l">
              <a:lnSpc>
                <a:spcPts val="4229"/>
              </a:lnSpc>
            </a:pPr>
            <a:r>
              <a:rPr lang="en-US" sz="3021">
                <a:solidFill>
                  <a:srgbClr val="000000"/>
                </a:solidFill>
                <a:latin typeface="Alatsi"/>
              </a:rPr>
              <a:t>Strengthen local governance and coordination among agencies responsible for air quality management.</a:t>
            </a:r>
          </a:p>
          <a:p>
            <a:pPr algn="l">
              <a:lnSpc>
                <a:spcPts val="3809"/>
              </a:lnSpc>
            </a:pPr>
          </a:p>
          <a:p>
            <a:pPr algn="l">
              <a:lnSpc>
                <a:spcPts val="3809"/>
              </a:lnSpc>
            </a:pPr>
          </a:p>
          <a:p>
            <a:pPr algn="l">
              <a:lnSpc>
                <a:spcPts val="3809"/>
              </a:lnSpc>
            </a:pPr>
          </a:p>
        </p:txBody>
      </p:sp>
      <p:sp>
        <p:nvSpPr>
          <p:cNvPr name="AutoShape 15" id="1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17" id="17"/>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553980" y="569430"/>
            <a:ext cx="13180039" cy="2628894"/>
          </a:xfrm>
          <a:prstGeom prst="rect">
            <a:avLst/>
          </a:prstGeom>
        </p:spPr>
        <p:txBody>
          <a:bodyPr anchor="t" rtlCol="false" tIns="0" lIns="0" bIns="0" rIns="0">
            <a:spAutoFit/>
          </a:bodyPr>
          <a:lstStyle/>
          <a:p>
            <a:pPr algn="ctr">
              <a:lnSpc>
                <a:spcPts val="10500"/>
              </a:lnSpc>
            </a:pPr>
            <a:r>
              <a:rPr lang="en-US" sz="7500">
                <a:solidFill>
                  <a:srgbClr val="000000"/>
                </a:solidFill>
                <a:latin typeface="Alatsi Bold"/>
              </a:rPr>
              <a:t>POLICY IMPLEMENTATION</a:t>
            </a:r>
          </a:p>
          <a:p>
            <a:pPr algn="ctr">
              <a:lnSpc>
                <a:spcPts val="10500"/>
              </a:lnSpc>
            </a:pPr>
          </a:p>
        </p:txBody>
      </p:sp>
      <p:sp>
        <p:nvSpPr>
          <p:cNvPr name="Freeform 19" id="19"/>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6" id="6"/>
          <p:cNvSpPr txBox="true"/>
          <p:nvPr/>
        </p:nvSpPr>
        <p:spPr>
          <a:xfrm rot="0">
            <a:off x="947467" y="2737463"/>
            <a:ext cx="16393067" cy="5633583"/>
          </a:xfrm>
          <a:prstGeom prst="rect">
            <a:avLst/>
          </a:prstGeom>
        </p:spPr>
        <p:txBody>
          <a:bodyPr anchor="t" rtlCol="false" tIns="0" lIns="0" bIns="0" rIns="0">
            <a:spAutoFit/>
          </a:bodyPr>
          <a:lstStyle/>
          <a:p>
            <a:pPr algn="l">
              <a:lnSpc>
                <a:spcPts val="5012"/>
              </a:lnSpc>
            </a:pPr>
            <a:r>
              <a:rPr lang="en-US" sz="3580">
                <a:solidFill>
                  <a:srgbClr val="000000"/>
                </a:solidFill>
                <a:latin typeface="Alatsi Bold"/>
              </a:rPr>
              <a:t>The study highlights the urgent need for comprehensive air quality management strategies in both Delhi and Punjab. While Delhi needs to focus on reducing emissions from vehicles and industrial activities, Punjab must address the issue of agricultural burning. Collaborative efforts, involving government policies, technological innovations, and public awareness, are essential to mitigate PM 2.5 pollution and protect public health in these regions. Long-term solutions require sustained commitment and cooperation between regional authorities, central government, and the community to achieve cleaner air and healthier living conditions.</a:t>
            </a:r>
          </a:p>
        </p:txBody>
      </p:sp>
      <p:sp>
        <p:nvSpPr>
          <p:cNvPr name="Freeform 7" id="7"/>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6175046"/>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679044" y="394792"/>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REFERENCES</a:t>
            </a:r>
          </a:p>
        </p:txBody>
      </p:sp>
      <p:sp>
        <p:nvSpPr>
          <p:cNvPr name="TextBox 6" id="6"/>
          <p:cNvSpPr txBox="true"/>
          <p:nvPr/>
        </p:nvSpPr>
        <p:spPr>
          <a:xfrm rot="0">
            <a:off x="1028700" y="2379167"/>
            <a:ext cx="16393067" cy="6273662"/>
          </a:xfrm>
          <a:prstGeom prst="rect">
            <a:avLst/>
          </a:prstGeom>
        </p:spPr>
        <p:txBody>
          <a:bodyPr anchor="t" rtlCol="false" tIns="0" lIns="0" bIns="0" rIns="0">
            <a:spAutoFit/>
          </a:bodyPr>
          <a:lstStyle/>
          <a:p>
            <a:pPr algn="l" marL="513934" indent="-256967" lvl="1">
              <a:lnSpc>
                <a:spcPts val="3332"/>
              </a:lnSpc>
              <a:buAutoNum type="arabicPeriod" startAt="1"/>
            </a:pPr>
            <a:r>
              <a:rPr lang="en-US" sz="2380">
                <a:solidFill>
                  <a:srgbClr val="000000"/>
                </a:solidFill>
                <a:latin typeface="Alatsi Bold"/>
              </a:rPr>
              <a:t>https://www.researchgate.net/figure/Source-apportionment-of-PM25-in-Delhi-during-a-winter-and-b-summer_fig2_319887463</a:t>
            </a:r>
          </a:p>
          <a:p>
            <a:pPr algn="l" marL="513934" indent="-256967" lvl="1">
              <a:lnSpc>
                <a:spcPts val="3332"/>
              </a:lnSpc>
              <a:buAutoNum type="arabicPeriod" startAt="1"/>
            </a:pPr>
            <a:r>
              <a:rPr lang="en-US" sz="2380">
                <a:solidFill>
                  <a:srgbClr val="000000"/>
                </a:solidFill>
                <a:latin typeface="Alatsi Bold"/>
              </a:rPr>
              <a:t> https://www.researchgate.net/figure/Chemical-composition-and-source-apportionment-of-PM25-in-a-Delhi-during-winter-and_fig1_319887463</a:t>
            </a:r>
          </a:p>
          <a:p>
            <a:pPr algn="l" marL="513934" indent="-256967" lvl="1">
              <a:lnSpc>
                <a:spcPts val="3332"/>
              </a:lnSpc>
              <a:buAutoNum type="arabicPeriod" startAt="1"/>
            </a:pPr>
            <a:r>
              <a:rPr lang="en-US" sz="2380">
                <a:solidFill>
                  <a:srgbClr val="000000"/>
                </a:solidFill>
                <a:latin typeface="Alatsi Bold"/>
              </a:rPr>
              <a:t> https://timesofindia.indiatimes.com/city/chandigarh/punjabs-three-cities-figure-among-20-most-polluted-cities-across-the-nation-in-air-quality-in-2023/articleshow/106707218.cms#:~:text=Jalandhar%20recorded%20PM%202.5%20levels,challenges%20in%20improving%20air%20quality</a:t>
            </a:r>
          </a:p>
          <a:p>
            <a:pPr algn="l" marL="513934" indent="-256967" lvl="1">
              <a:lnSpc>
                <a:spcPts val="3332"/>
              </a:lnSpc>
              <a:buAutoNum type="arabicPeriod" startAt="1"/>
            </a:pPr>
            <a:r>
              <a:rPr lang="en-US" sz="2380">
                <a:solidFill>
                  <a:srgbClr val="000000"/>
                </a:solidFill>
                <a:latin typeface="Alatsi Bold"/>
              </a:rPr>
              <a:t> https://www.sciencedirect.com/science/article/abs/pii/S0045653523004484</a:t>
            </a:r>
          </a:p>
          <a:p>
            <a:pPr algn="l" marL="513934" indent="-256967" lvl="1">
              <a:lnSpc>
                <a:spcPts val="3332"/>
              </a:lnSpc>
              <a:buAutoNum type="arabicPeriod" startAt="1"/>
            </a:pPr>
            <a:r>
              <a:rPr lang="en-US" sz="2380">
                <a:solidFill>
                  <a:srgbClr val="000000"/>
                </a:solidFill>
                <a:latin typeface="Alatsi Bold"/>
              </a:rPr>
              <a:t> https://www.ndtv.com/india-news/improvement-in-delhis-annual-pm2-5-levels-since-2015-17-halted-in-2023-says-cse-report-4799751</a:t>
            </a:r>
          </a:p>
          <a:p>
            <a:pPr algn="l" marL="513934" indent="-256967" lvl="1">
              <a:lnSpc>
                <a:spcPts val="3332"/>
              </a:lnSpc>
              <a:buAutoNum type="arabicPeriod" startAt="1"/>
            </a:pPr>
            <a:r>
              <a:rPr lang="en-US" sz="2380">
                <a:solidFill>
                  <a:srgbClr val="000000"/>
                </a:solidFill>
                <a:latin typeface="Alatsi Bold"/>
              </a:rPr>
              <a:t> https://www.aqi.in/dashboard/india/punjab</a:t>
            </a:r>
          </a:p>
          <a:p>
            <a:pPr algn="l" marL="513934" indent="-256967" lvl="1">
              <a:lnSpc>
                <a:spcPts val="3332"/>
              </a:lnSpc>
              <a:buAutoNum type="arabicPeriod" startAt="1"/>
            </a:pPr>
            <a:r>
              <a:rPr lang="en-US" sz="2380">
                <a:solidFill>
                  <a:srgbClr val="000000"/>
                </a:solidFill>
                <a:latin typeface="Alatsi Bold"/>
              </a:rPr>
              <a:t> https://pubs.rsc.org/en/content/articlehtml/2022/ea/d2ea00027j</a:t>
            </a:r>
          </a:p>
          <a:p>
            <a:pPr algn="l" marL="513934" indent="-256967" lvl="1">
              <a:lnSpc>
                <a:spcPts val="3332"/>
              </a:lnSpc>
              <a:buAutoNum type="arabicPeriod" startAt="1"/>
            </a:pPr>
            <a:r>
              <a:rPr lang="en-US" sz="2380">
                <a:solidFill>
                  <a:srgbClr val="000000"/>
                </a:solidFill>
                <a:latin typeface="Alatsi Bold"/>
              </a:rPr>
              <a:t> https://link.springer.com/article/10.1007/s11356-021-17431-4</a:t>
            </a:r>
          </a:p>
          <a:p>
            <a:pPr algn="l" marL="513934" indent="-256967" lvl="1">
              <a:lnSpc>
                <a:spcPts val="3332"/>
              </a:lnSpc>
              <a:buAutoNum type="arabicPeriod" startAt="1"/>
            </a:pPr>
            <a:r>
              <a:rPr lang="en-US" sz="2380">
                <a:solidFill>
                  <a:srgbClr val="000000"/>
                </a:solidFill>
                <a:latin typeface="Alatsi Bold"/>
              </a:rPr>
              <a:t> https://www.statista.com/statistics/1051325/india-pm-25-levels-in-delhi/ </a:t>
            </a:r>
          </a:p>
        </p:txBody>
      </p:sp>
      <p:sp>
        <p:nvSpPr>
          <p:cNvPr name="Freeform 7" id="7"/>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913299" y="3800537"/>
            <a:ext cx="6461403" cy="1708154"/>
          </a:xfrm>
          <a:prstGeom prst="rect">
            <a:avLst/>
          </a:prstGeom>
        </p:spPr>
        <p:txBody>
          <a:bodyPr anchor="t" rtlCol="false" tIns="0" lIns="0" bIns="0" rIns="0">
            <a:spAutoFit/>
          </a:bodyPr>
          <a:lstStyle/>
          <a:p>
            <a:pPr algn="ctr">
              <a:lnSpc>
                <a:spcPts val="13999"/>
              </a:lnSpc>
            </a:pPr>
            <a:r>
              <a:rPr lang="en-US" sz="9999">
                <a:solidFill>
                  <a:srgbClr val="000000"/>
                </a:solidFill>
                <a:latin typeface="Canva Sans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003384" y="2797221"/>
            <a:ext cx="5418383" cy="5246370"/>
            <a:chOff x="0" y="0"/>
            <a:chExt cx="6558198" cy="6350000"/>
          </a:xfrm>
        </p:grpSpPr>
        <p:sp>
          <p:nvSpPr>
            <p:cNvPr name="Freeform 6" id="6"/>
            <p:cNvSpPr/>
            <p:nvPr/>
          </p:nvSpPr>
          <p:spPr>
            <a:xfrm flipH="false" flipV="false" rot="0">
              <a:off x="0" y="0"/>
              <a:ext cx="6558198" cy="6350000"/>
            </a:xfrm>
            <a:custGeom>
              <a:avLst/>
              <a:gdLst/>
              <a:ahLst/>
              <a:cxnLst/>
              <a:rect r="r" b="b" t="t" l="l"/>
              <a:pathLst>
                <a:path h="6350000" w="6558198">
                  <a:moveTo>
                    <a:pt x="0" y="0"/>
                  </a:moveTo>
                  <a:lnTo>
                    <a:pt x="6558198" y="0"/>
                  </a:lnTo>
                  <a:lnTo>
                    <a:pt x="6558198" y="6350000"/>
                  </a:lnTo>
                  <a:lnTo>
                    <a:pt x="0" y="6350000"/>
                  </a:lnTo>
                  <a:close/>
                </a:path>
              </a:pathLst>
            </a:custGeom>
            <a:blipFill>
              <a:blip r:embed="rId4"/>
              <a:stretch>
                <a:fillRect l="-19364" t="0" r="-19364" b="0"/>
              </a:stretch>
            </a:blipFill>
          </p:spPr>
        </p:sp>
      </p:gr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3150847"/>
            <a:ext cx="10793714" cy="4787763"/>
          </a:xfrm>
          <a:prstGeom prst="rect">
            <a:avLst/>
          </a:prstGeom>
        </p:spPr>
        <p:txBody>
          <a:bodyPr anchor="t" rtlCol="false" tIns="0" lIns="0" bIns="0" rIns="0">
            <a:spAutoFit/>
          </a:bodyPr>
          <a:lstStyle/>
          <a:p>
            <a:pPr algn="l">
              <a:lnSpc>
                <a:spcPts val="5432"/>
              </a:lnSpc>
            </a:pPr>
            <a:r>
              <a:rPr lang="en-US" sz="3880">
                <a:solidFill>
                  <a:srgbClr val="000000"/>
                </a:solidFill>
                <a:latin typeface="Alatsi Bold"/>
              </a:rPr>
              <a:t> PM2.5, which are airborne particles defined as having a diameter of 2.5 micrometers or less, are a varied combination of liquid and solid particles dispersed in the environment. Even while PM2.5 is frequently undetectable to the naked eye, it causes serious hazards to ecosystems, human health, and the global climate system.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PROBLEM</a:t>
            </a:r>
          </a:p>
        </p:txBody>
      </p:sp>
      <p:grpSp>
        <p:nvGrpSpPr>
          <p:cNvPr name="Group 3" id="3"/>
          <p:cNvGrpSpPr/>
          <p:nvPr/>
        </p:nvGrpSpPr>
        <p:grpSpPr>
          <a:xfrm rot="0">
            <a:off x="9673194" y="3268672"/>
            <a:ext cx="6651535" cy="2457269"/>
            <a:chOff x="0" y="0"/>
            <a:chExt cx="8868713" cy="3276359"/>
          </a:xfrm>
        </p:grpSpPr>
        <p:grpSp>
          <p:nvGrpSpPr>
            <p:cNvPr name="Group 4" id="4"/>
            <p:cNvGrpSpPr/>
            <p:nvPr/>
          </p:nvGrpSpPr>
          <p:grpSpPr>
            <a:xfrm rot="0">
              <a:off x="0" y="0"/>
              <a:ext cx="8868713" cy="3276359"/>
              <a:chOff x="0" y="0"/>
              <a:chExt cx="1751844" cy="647182"/>
            </a:xfrm>
          </p:grpSpPr>
          <p:sp>
            <p:nvSpPr>
              <p:cNvPr name="Freeform 5" id="5"/>
              <p:cNvSpPr/>
              <p:nvPr/>
            </p:nvSpPr>
            <p:spPr>
              <a:xfrm flipH="false" flipV="false" rot="0">
                <a:off x="0" y="0"/>
                <a:ext cx="1751844" cy="647182"/>
              </a:xfrm>
              <a:custGeom>
                <a:avLst/>
                <a:gdLst/>
                <a:ahLst/>
                <a:cxnLst/>
                <a:rect r="r" b="b" t="t" l="l"/>
                <a:pathLst>
                  <a:path h="647182" w="1751844">
                    <a:moveTo>
                      <a:pt x="59360" y="0"/>
                    </a:moveTo>
                    <a:lnTo>
                      <a:pt x="1692484" y="0"/>
                    </a:lnTo>
                    <a:cubicBezTo>
                      <a:pt x="1725268" y="0"/>
                      <a:pt x="1751844" y="26577"/>
                      <a:pt x="1751844" y="59360"/>
                    </a:cubicBezTo>
                    <a:lnTo>
                      <a:pt x="1751844" y="587822"/>
                    </a:lnTo>
                    <a:cubicBezTo>
                      <a:pt x="1751844" y="620605"/>
                      <a:pt x="1725268" y="647182"/>
                      <a:pt x="1692484" y="647182"/>
                    </a:cubicBezTo>
                    <a:lnTo>
                      <a:pt x="59360" y="647182"/>
                    </a:lnTo>
                    <a:cubicBezTo>
                      <a:pt x="26577" y="647182"/>
                      <a:pt x="0" y="620605"/>
                      <a:pt x="0" y="587822"/>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528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42875"/>
              <a:ext cx="7735510" cy="2760507"/>
            </a:xfrm>
            <a:prstGeom prst="rect">
              <a:avLst/>
            </a:prstGeom>
          </p:spPr>
          <p:txBody>
            <a:bodyPr anchor="t" rtlCol="false" tIns="0" lIns="0" bIns="0" rIns="0">
              <a:spAutoFit/>
            </a:bodyPr>
            <a:lstStyle/>
            <a:p>
              <a:pPr algn="l">
                <a:lnSpc>
                  <a:spcPts val="3353"/>
                </a:lnSpc>
              </a:pPr>
              <a:r>
                <a:rPr lang="en-US" sz="2395">
                  <a:solidFill>
                    <a:srgbClr val="000000"/>
                  </a:solidFill>
                  <a:latin typeface="Alatsi Bold"/>
                </a:rPr>
                <a:t>These tiny droplets can penetrate deep into the lungs and even enter the bloodstream, causing a range of health issues including respiratory problems, cardiovascular diseases, and premature death.</a:t>
              </a:r>
            </a:p>
          </p:txBody>
        </p:sp>
      </p:grpSp>
      <p:sp>
        <p:nvSpPr>
          <p:cNvPr name="TextBox 8" id="8"/>
          <p:cNvSpPr txBox="true"/>
          <p:nvPr/>
        </p:nvSpPr>
        <p:spPr>
          <a:xfrm rot="0">
            <a:off x="9550637" y="26203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First Problem</a:t>
            </a:r>
          </a:p>
        </p:txBody>
      </p:sp>
      <p:sp>
        <p:nvSpPr>
          <p:cNvPr name="TextBox 9" id="9"/>
          <p:cNvSpPr txBox="true"/>
          <p:nvPr/>
        </p:nvSpPr>
        <p:spPr>
          <a:xfrm rot="0">
            <a:off x="2452253" y="2883406"/>
            <a:ext cx="6691747" cy="5858715"/>
          </a:xfrm>
          <a:prstGeom prst="rect">
            <a:avLst/>
          </a:prstGeom>
        </p:spPr>
        <p:txBody>
          <a:bodyPr anchor="t" rtlCol="false" tIns="0" lIns="0" bIns="0" rIns="0">
            <a:spAutoFit/>
          </a:bodyPr>
          <a:lstStyle/>
          <a:p>
            <a:pPr algn="l">
              <a:lnSpc>
                <a:spcPts val="5192"/>
              </a:lnSpc>
            </a:pPr>
            <a:r>
              <a:rPr lang="en-US" sz="3709">
                <a:solidFill>
                  <a:srgbClr val="000000"/>
                </a:solidFill>
                <a:latin typeface="Alatsi Bold"/>
              </a:rPr>
              <a:t>Currently, atmospheric pollution has emerged as a primary global environmental pollution problem. Atmospheric particulate matter (PM) is a major contributor to air pollution and PM 2.5 is hazardous to even biological health.</a:t>
            </a:r>
          </a:p>
        </p:txBody>
      </p:sp>
      <p:grpSp>
        <p:nvGrpSpPr>
          <p:cNvPr name="Group 10" id="10"/>
          <p:cNvGrpSpPr/>
          <p:nvPr/>
        </p:nvGrpSpPr>
        <p:grpSpPr>
          <a:xfrm rot="0">
            <a:off x="9673194" y="6685437"/>
            <a:ext cx="6651535" cy="2876369"/>
            <a:chOff x="0" y="0"/>
            <a:chExt cx="8868713" cy="3835159"/>
          </a:xfrm>
        </p:grpSpPr>
        <p:grpSp>
          <p:nvGrpSpPr>
            <p:cNvPr name="Group 11" id="11"/>
            <p:cNvGrpSpPr/>
            <p:nvPr/>
          </p:nvGrpSpPr>
          <p:grpSpPr>
            <a:xfrm rot="0">
              <a:off x="0" y="0"/>
              <a:ext cx="8868713" cy="3835159"/>
              <a:chOff x="0" y="0"/>
              <a:chExt cx="1751844" cy="757562"/>
            </a:xfrm>
          </p:grpSpPr>
          <p:sp>
            <p:nvSpPr>
              <p:cNvPr name="Freeform 12" id="12"/>
              <p:cNvSpPr/>
              <p:nvPr/>
            </p:nvSpPr>
            <p:spPr>
              <a:xfrm flipH="false" flipV="false" rot="0">
                <a:off x="0" y="0"/>
                <a:ext cx="1751844" cy="757562"/>
              </a:xfrm>
              <a:custGeom>
                <a:avLst/>
                <a:gdLst/>
                <a:ahLst/>
                <a:cxnLst/>
                <a:rect r="r" b="b" t="t" l="l"/>
                <a:pathLst>
                  <a:path h="757562" w="1751844">
                    <a:moveTo>
                      <a:pt x="59360" y="0"/>
                    </a:moveTo>
                    <a:lnTo>
                      <a:pt x="1692484" y="0"/>
                    </a:lnTo>
                    <a:cubicBezTo>
                      <a:pt x="1725268" y="0"/>
                      <a:pt x="1751844" y="26577"/>
                      <a:pt x="1751844" y="59360"/>
                    </a:cubicBezTo>
                    <a:lnTo>
                      <a:pt x="1751844" y="698202"/>
                    </a:lnTo>
                    <a:cubicBezTo>
                      <a:pt x="1751844" y="713945"/>
                      <a:pt x="1745590" y="729044"/>
                      <a:pt x="1734458" y="740176"/>
                    </a:cubicBezTo>
                    <a:cubicBezTo>
                      <a:pt x="1723326" y="751308"/>
                      <a:pt x="1708227" y="757562"/>
                      <a:pt x="1692484" y="757562"/>
                    </a:cubicBezTo>
                    <a:lnTo>
                      <a:pt x="59360" y="757562"/>
                    </a:lnTo>
                    <a:cubicBezTo>
                      <a:pt x="26577" y="757562"/>
                      <a:pt x="0" y="730986"/>
                      <a:pt x="0" y="698202"/>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795662"/>
              </a:xfrm>
              <a:prstGeom prst="rect">
                <a:avLst/>
              </a:prstGeom>
            </p:spPr>
            <p:txBody>
              <a:bodyPr anchor="ctr" rtlCol="false" tIns="50800" lIns="50800" bIns="50800" rIns="50800"/>
              <a:lstStyle/>
              <a:p>
                <a:pPr algn="ctr">
                  <a:lnSpc>
                    <a:spcPts val="2799"/>
                  </a:lnSpc>
                </a:pPr>
              </a:p>
            </p:txBody>
          </p:sp>
        </p:grpSp>
        <p:sp>
          <p:nvSpPr>
            <p:cNvPr name="TextBox 14" id="14"/>
            <p:cNvSpPr txBox="true"/>
            <p:nvPr/>
          </p:nvSpPr>
          <p:spPr>
            <a:xfrm rot="0">
              <a:off x="695604" y="142875"/>
              <a:ext cx="7735510" cy="3319307"/>
            </a:xfrm>
            <a:prstGeom prst="rect">
              <a:avLst/>
            </a:prstGeom>
          </p:spPr>
          <p:txBody>
            <a:bodyPr anchor="t" rtlCol="false" tIns="0" lIns="0" bIns="0" rIns="0">
              <a:spAutoFit/>
            </a:bodyPr>
            <a:lstStyle/>
            <a:p>
              <a:pPr algn="l">
                <a:lnSpc>
                  <a:spcPts val="3353"/>
                </a:lnSpc>
              </a:pPr>
              <a:r>
                <a:rPr lang="en-US" sz="2395">
                  <a:solidFill>
                    <a:srgbClr val="000000"/>
                  </a:solidFill>
                  <a:latin typeface="Alatsi Bold"/>
                </a:rPr>
                <a:t>Key challenges include accurately monitoring PM2.5 levels, identifying and mitigating sources of pollution, implementing effective policies to reduce emissions, and ensuring equitable access to clean air for all communities.</a:t>
              </a:r>
            </a:p>
          </p:txBody>
        </p:sp>
      </p:grpSp>
      <p:sp>
        <p:nvSpPr>
          <p:cNvPr name="TextBox 15" id="15"/>
          <p:cNvSpPr txBox="true"/>
          <p:nvPr/>
        </p:nvSpPr>
        <p:spPr>
          <a:xfrm rot="0">
            <a:off x="9550637"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Second Problem</a:t>
            </a:r>
          </a:p>
        </p:txBody>
      </p:sp>
      <p:sp>
        <p:nvSpPr>
          <p:cNvPr name="AutoShape 16" id="1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7" id="1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Freeform 18" id="18"/>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STUBBLE BURNING</a:t>
            </a:r>
          </a:p>
        </p:txBody>
      </p:sp>
      <p:grpSp>
        <p:nvGrpSpPr>
          <p:cNvPr name="Group 3" id="3"/>
          <p:cNvGrpSpPr/>
          <p:nvPr/>
        </p:nvGrpSpPr>
        <p:grpSpPr>
          <a:xfrm rot="0">
            <a:off x="1704735" y="3085639"/>
            <a:ext cx="15516465" cy="5218417"/>
            <a:chOff x="0" y="0"/>
            <a:chExt cx="20688620" cy="6957889"/>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1</a:t>
              </a:r>
            </a:p>
          </p:txBody>
        </p:sp>
        <p:grpSp>
          <p:nvGrpSpPr>
            <p:cNvPr name="Group 8" id="8"/>
            <p:cNvGrpSpPr/>
            <p:nvPr/>
          </p:nvGrpSpPr>
          <p:grpSpPr>
            <a:xfrm rot="0">
              <a:off x="0" y="2742037"/>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261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2</a:t>
              </a:r>
            </a:p>
          </p:txBody>
        </p:sp>
        <p:grpSp>
          <p:nvGrpSpPr>
            <p:cNvPr name="Group 12" id="12"/>
            <p:cNvGrpSpPr/>
            <p:nvPr/>
          </p:nvGrpSpPr>
          <p:grpSpPr>
            <a:xfrm rot="0">
              <a:off x="0" y="5484075"/>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14654"/>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Bold"/>
                </a:rPr>
                <a:t>3</a:t>
              </a:r>
            </a:p>
          </p:txBody>
        </p:sp>
        <p:sp>
          <p:nvSpPr>
            <p:cNvPr name="TextBox 16" id="16"/>
            <p:cNvSpPr txBox="true"/>
            <p:nvPr/>
          </p:nvSpPr>
          <p:spPr>
            <a:xfrm rot="0">
              <a:off x="1711697" y="-53595"/>
              <a:ext cx="18976923" cy="2051465"/>
            </a:xfrm>
            <a:prstGeom prst="rect">
              <a:avLst/>
            </a:prstGeom>
          </p:spPr>
          <p:txBody>
            <a:bodyPr anchor="t" rtlCol="false" tIns="0" lIns="0" bIns="0" rIns="0">
              <a:spAutoFit/>
            </a:bodyPr>
            <a:lstStyle/>
            <a:p>
              <a:pPr algn="l">
                <a:lnSpc>
                  <a:spcPts val="4182"/>
                </a:lnSpc>
              </a:pPr>
              <a:r>
                <a:rPr lang="en-US" sz="2987" spc="-71">
                  <a:solidFill>
                    <a:srgbClr val="000000"/>
                  </a:solidFill>
                  <a:latin typeface="Alatsi Bold"/>
                </a:rPr>
                <a:t>Every winter, in the bustling city of Delhi and its neighbouring areas, a thick layer of smog settles and the air there is heavy with pollution - the consequence of a widespread agricultural practice known as stubble burning.</a:t>
              </a:r>
            </a:p>
          </p:txBody>
        </p:sp>
        <p:sp>
          <p:nvSpPr>
            <p:cNvPr name="TextBox 17" id="17"/>
            <p:cNvSpPr txBox="true"/>
            <p:nvPr/>
          </p:nvSpPr>
          <p:spPr>
            <a:xfrm rot="0">
              <a:off x="1711697" y="2677140"/>
              <a:ext cx="18976923" cy="3274263"/>
            </a:xfrm>
            <a:prstGeom prst="rect">
              <a:avLst/>
            </a:prstGeom>
          </p:spPr>
          <p:txBody>
            <a:bodyPr anchor="t" rtlCol="false" tIns="0" lIns="0" bIns="0" rIns="0">
              <a:spAutoFit/>
            </a:bodyPr>
            <a:lstStyle/>
            <a:p>
              <a:pPr algn="l">
                <a:lnSpc>
                  <a:spcPts val="3902"/>
                </a:lnSpc>
              </a:pPr>
              <a:r>
                <a:rPr lang="en-US" sz="2787" spc="-66">
                  <a:solidFill>
                    <a:srgbClr val="000000"/>
                  </a:solidFill>
                  <a:latin typeface="Alatsi Bold"/>
                </a:rPr>
                <a:t>Stubble burning, the practice of setting fire to crop residues after harvesting, allowing farmers to prepare their land for the next sowing season without investing in costly machinery or labour is a widespread practice in agricultural regions of India, particularly in the northern states of Punjab, Haryana, and Uttar Pradesh.</a:t>
              </a:r>
              <a:r>
                <a:rPr lang="en-US" sz="2787" spc="-66">
                  <a:solidFill>
                    <a:srgbClr val="000000"/>
                  </a:solidFill>
                  <a:latin typeface="Alatsi Bold"/>
                </a:rPr>
                <a:t> </a:t>
              </a:r>
            </a:p>
            <a:p>
              <a:pPr algn="l">
                <a:lnSpc>
                  <a:spcPts val="3902"/>
                </a:lnSpc>
              </a:pPr>
            </a:p>
          </p:txBody>
        </p:sp>
        <p:sp>
          <p:nvSpPr>
            <p:cNvPr name="TextBox 18" id="18"/>
            <p:cNvSpPr txBox="true"/>
            <p:nvPr/>
          </p:nvSpPr>
          <p:spPr>
            <a:xfrm rot="0">
              <a:off x="1711697" y="5426925"/>
              <a:ext cx="18976923" cy="1352965"/>
            </a:xfrm>
            <a:prstGeom prst="rect">
              <a:avLst/>
            </a:prstGeom>
          </p:spPr>
          <p:txBody>
            <a:bodyPr anchor="t" rtlCol="false" tIns="0" lIns="0" bIns="0" rIns="0">
              <a:spAutoFit/>
            </a:bodyPr>
            <a:lstStyle/>
            <a:p>
              <a:pPr algn="l">
                <a:lnSpc>
                  <a:spcPts val="4182"/>
                </a:lnSpc>
              </a:pPr>
              <a:r>
                <a:rPr lang="en-US" sz="2987" spc="-83">
                  <a:solidFill>
                    <a:srgbClr val="000000"/>
                  </a:solidFill>
                  <a:latin typeface="Alatsi Bold"/>
                </a:rPr>
                <a:t>The smoke, laden with particulate matter and noxious gases, wafts into the atmosphere having a significant impact on residents of Delhi, Punjab and Haryana.</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3" id="2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4" id="2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STUBBLE BURNING</a:t>
            </a:r>
          </a:p>
        </p:txBody>
      </p:sp>
      <p:grpSp>
        <p:nvGrpSpPr>
          <p:cNvPr name="Group 3" id="3"/>
          <p:cNvGrpSpPr/>
          <p:nvPr/>
        </p:nvGrpSpPr>
        <p:grpSpPr>
          <a:xfrm rot="0">
            <a:off x="1564423" y="3085639"/>
            <a:ext cx="15656777" cy="5265606"/>
            <a:chOff x="0" y="0"/>
            <a:chExt cx="20875702" cy="7020808"/>
          </a:xfrm>
        </p:grpSpPr>
        <p:grpSp>
          <p:nvGrpSpPr>
            <p:cNvPr name="Group 4" id="4"/>
            <p:cNvGrpSpPr/>
            <p:nvPr/>
          </p:nvGrpSpPr>
          <p:grpSpPr>
            <a:xfrm rot="0">
              <a:off x="0" y="0"/>
              <a:ext cx="1487142" cy="1487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23097"/>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4</a:t>
              </a:r>
            </a:p>
          </p:txBody>
        </p:sp>
        <p:grpSp>
          <p:nvGrpSpPr>
            <p:cNvPr name="Group 8" id="8"/>
            <p:cNvGrpSpPr/>
            <p:nvPr/>
          </p:nvGrpSpPr>
          <p:grpSpPr>
            <a:xfrm rot="0">
              <a:off x="0" y="2766833"/>
              <a:ext cx="1487142" cy="148714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89930"/>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5</a:t>
              </a:r>
            </a:p>
          </p:txBody>
        </p:sp>
        <p:grpSp>
          <p:nvGrpSpPr>
            <p:cNvPr name="Group 12" id="12"/>
            <p:cNvGrpSpPr/>
            <p:nvPr/>
          </p:nvGrpSpPr>
          <p:grpSpPr>
            <a:xfrm rot="0">
              <a:off x="0" y="5533666"/>
              <a:ext cx="1487142" cy="148714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56763"/>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6</a:t>
              </a:r>
            </a:p>
          </p:txBody>
        </p:sp>
        <p:sp>
          <p:nvSpPr>
            <p:cNvPr name="TextBox 16" id="16"/>
            <p:cNvSpPr txBox="true"/>
            <p:nvPr/>
          </p:nvSpPr>
          <p:spPr>
            <a:xfrm rot="0">
              <a:off x="1727176" y="-53563"/>
              <a:ext cx="19148527" cy="2627372"/>
            </a:xfrm>
            <a:prstGeom prst="rect">
              <a:avLst/>
            </a:prstGeom>
          </p:spPr>
          <p:txBody>
            <a:bodyPr anchor="t" rtlCol="false" tIns="0" lIns="0" bIns="0" rIns="0">
              <a:spAutoFit/>
            </a:bodyPr>
            <a:lstStyle/>
            <a:p>
              <a:pPr algn="l">
                <a:lnSpc>
                  <a:spcPts val="3938"/>
                </a:lnSpc>
              </a:pPr>
              <a:r>
                <a:rPr lang="en-US" sz="2812" spc="-67">
                  <a:solidFill>
                    <a:srgbClr val="000000"/>
                  </a:solidFill>
                  <a:latin typeface="Alatsi Bold"/>
                </a:rPr>
                <a:t>When this agricultural waste is burned, it releases a significant amount of pollutants, including PM2.5, into the air. These fine particles can remain suspended for long periods and can travel long distances, affecting air quality not only in the local area but also in neighboring regions and even countries.</a:t>
              </a:r>
            </a:p>
          </p:txBody>
        </p:sp>
        <p:sp>
          <p:nvSpPr>
            <p:cNvPr name="TextBox 17" id="17"/>
            <p:cNvSpPr txBox="true"/>
            <p:nvPr/>
          </p:nvSpPr>
          <p:spPr>
            <a:xfrm rot="0">
              <a:off x="1727176" y="2711476"/>
              <a:ext cx="19148527" cy="2627372"/>
            </a:xfrm>
            <a:prstGeom prst="rect">
              <a:avLst/>
            </a:prstGeom>
          </p:spPr>
          <p:txBody>
            <a:bodyPr anchor="t" rtlCol="false" tIns="0" lIns="0" bIns="0" rIns="0">
              <a:spAutoFit/>
            </a:bodyPr>
            <a:lstStyle/>
            <a:p>
              <a:pPr algn="l">
                <a:lnSpc>
                  <a:spcPts val="3938"/>
                </a:lnSpc>
              </a:pPr>
              <a:r>
                <a:rPr lang="en-US" sz="2812" spc="-78">
                  <a:solidFill>
                    <a:srgbClr val="000000"/>
                  </a:solidFill>
                  <a:latin typeface="Alatsi Bold"/>
                </a:rPr>
                <a:t>Many studies have tried to understand the influence of  parali or stubble on PM 2.5.  One of the studies concluded that As the number of fire count increases or decreases in Punjab and Haryana, there is a corresponding increase or decrease in the particulate matter concentration with a time lag of few days (1 to 2 days).</a:t>
              </a:r>
            </a:p>
          </p:txBody>
        </p:sp>
        <p:sp>
          <p:nvSpPr>
            <p:cNvPr name="TextBox 18" id="18"/>
            <p:cNvSpPr txBox="true"/>
            <p:nvPr/>
          </p:nvSpPr>
          <p:spPr>
            <a:xfrm rot="0">
              <a:off x="1727176" y="5476516"/>
              <a:ext cx="19148527" cy="1364683"/>
            </a:xfrm>
            <a:prstGeom prst="rect">
              <a:avLst/>
            </a:prstGeom>
          </p:spPr>
          <p:txBody>
            <a:bodyPr anchor="t" rtlCol="false" tIns="0" lIns="0" bIns="0" rIns="0">
              <a:spAutoFit/>
            </a:bodyPr>
            <a:lstStyle/>
            <a:p>
              <a:pPr algn="l">
                <a:lnSpc>
                  <a:spcPts val="4220"/>
                </a:lnSpc>
              </a:pPr>
              <a:r>
                <a:rPr lang="en-US" sz="3014" spc="-84">
                  <a:solidFill>
                    <a:srgbClr val="000000"/>
                  </a:solidFill>
                  <a:latin typeface="Alatsi Bold"/>
                </a:rPr>
                <a:t>One of the study estimated that stubble burning contributes 50–75% increment in PM2.5 in October and November. </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3" id="2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4" id="2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STUBBLE BURNING</a:t>
            </a:r>
          </a:p>
        </p:txBody>
      </p:sp>
      <p:grpSp>
        <p:nvGrpSpPr>
          <p:cNvPr name="Group 3" id="3"/>
          <p:cNvGrpSpPr/>
          <p:nvPr/>
        </p:nvGrpSpPr>
        <p:grpSpPr>
          <a:xfrm rot="0">
            <a:off x="1564423" y="3085639"/>
            <a:ext cx="15656777" cy="5659511"/>
            <a:chOff x="0" y="0"/>
            <a:chExt cx="20875702" cy="7546015"/>
          </a:xfrm>
        </p:grpSpPr>
        <p:grpSp>
          <p:nvGrpSpPr>
            <p:cNvPr name="Group 4" id="4"/>
            <p:cNvGrpSpPr/>
            <p:nvPr/>
          </p:nvGrpSpPr>
          <p:grpSpPr>
            <a:xfrm rot="0">
              <a:off x="0" y="0"/>
              <a:ext cx="1487142" cy="1487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23097"/>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7</a:t>
              </a:r>
            </a:p>
          </p:txBody>
        </p:sp>
        <p:grpSp>
          <p:nvGrpSpPr>
            <p:cNvPr name="Group 8" id="8"/>
            <p:cNvGrpSpPr/>
            <p:nvPr/>
          </p:nvGrpSpPr>
          <p:grpSpPr>
            <a:xfrm rot="0">
              <a:off x="0" y="2766833"/>
              <a:ext cx="1487142" cy="148714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89930"/>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8</a:t>
              </a:r>
            </a:p>
          </p:txBody>
        </p:sp>
        <p:grpSp>
          <p:nvGrpSpPr>
            <p:cNvPr name="Group 12" id="12"/>
            <p:cNvGrpSpPr/>
            <p:nvPr/>
          </p:nvGrpSpPr>
          <p:grpSpPr>
            <a:xfrm rot="0">
              <a:off x="0" y="5533666"/>
              <a:ext cx="1487142" cy="148714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56763"/>
              <a:ext cx="1487142" cy="1136174"/>
            </a:xfrm>
            <a:prstGeom prst="rect">
              <a:avLst/>
            </a:prstGeom>
          </p:spPr>
          <p:txBody>
            <a:bodyPr anchor="t" rtlCol="false" tIns="0" lIns="0" bIns="0" rIns="0">
              <a:spAutoFit/>
            </a:bodyPr>
            <a:lstStyle/>
            <a:p>
              <a:pPr algn="ctr">
                <a:lnSpc>
                  <a:spcPts val="7111"/>
                </a:lnSpc>
              </a:pPr>
              <a:r>
                <a:rPr lang="en-US" sz="5079">
                  <a:solidFill>
                    <a:srgbClr val="000000"/>
                  </a:solidFill>
                  <a:latin typeface="Alatsi Bold"/>
                </a:rPr>
                <a:t>9</a:t>
              </a:r>
            </a:p>
          </p:txBody>
        </p:sp>
        <p:sp>
          <p:nvSpPr>
            <p:cNvPr name="TextBox 16" id="16"/>
            <p:cNvSpPr txBox="true"/>
            <p:nvPr/>
          </p:nvSpPr>
          <p:spPr>
            <a:xfrm rot="0">
              <a:off x="1727176" y="-53563"/>
              <a:ext cx="19148527" cy="1961000"/>
            </a:xfrm>
            <a:prstGeom prst="rect">
              <a:avLst/>
            </a:prstGeom>
          </p:spPr>
          <p:txBody>
            <a:bodyPr anchor="t" rtlCol="false" tIns="0" lIns="0" bIns="0" rIns="0">
              <a:spAutoFit/>
            </a:bodyPr>
            <a:lstStyle/>
            <a:p>
              <a:pPr algn="l">
                <a:lnSpc>
                  <a:spcPts val="3938"/>
                </a:lnSpc>
              </a:pPr>
              <a:r>
                <a:rPr lang="en-US" sz="2812" spc="-67">
                  <a:solidFill>
                    <a:srgbClr val="000000"/>
                  </a:solidFill>
                  <a:latin typeface="Alatsi Bold"/>
                </a:rPr>
                <a:t>In one of the research an intensive field campaign involving the states of Punjab, Haryana and Delhi NCR was conducted from September 1 to November 30 in 2022 using 29 Compact and Useful PM2.5 Instruments with Gas sensors (CUPI-Gs).</a:t>
              </a:r>
              <a:r>
                <a:rPr lang="en-US" sz="2812" spc="-67">
                  <a:solidFill>
                    <a:srgbClr val="000000"/>
                  </a:solidFill>
                  <a:latin typeface="Alatsi Bold"/>
                </a:rPr>
                <a:t> </a:t>
              </a:r>
            </a:p>
          </p:txBody>
        </p:sp>
        <p:sp>
          <p:nvSpPr>
            <p:cNvPr name="TextBox 17" id="17"/>
            <p:cNvSpPr txBox="true"/>
            <p:nvPr/>
          </p:nvSpPr>
          <p:spPr>
            <a:xfrm rot="0">
              <a:off x="1727176" y="2711476"/>
              <a:ext cx="19148527" cy="2627372"/>
            </a:xfrm>
            <a:prstGeom prst="rect">
              <a:avLst/>
            </a:prstGeom>
          </p:spPr>
          <p:txBody>
            <a:bodyPr anchor="t" rtlCol="false" tIns="0" lIns="0" bIns="0" rIns="0">
              <a:spAutoFit/>
            </a:bodyPr>
            <a:lstStyle/>
            <a:p>
              <a:pPr algn="l">
                <a:lnSpc>
                  <a:spcPts val="3938"/>
                </a:lnSpc>
              </a:pPr>
              <a:r>
                <a:rPr lang="en-US" sz="2812" spc="-78">
                  <a:solidFill>
                    <a:srgbClr val="000000"/>
                  </a:solidFill>
                  <a:latin typeface="Alatsi Bold"/>
                </a:rPr>
                <a:t>PM2.5 in the region increased gradually from less than 60 µg m-3 from 6–10 October to up to 500 µg m-3 on 5–9 November, which subsequently decreased to about 100 µg m-3 from 20–30 November. The Indian national air quality standard for PM2.5 are 40 and 60 µg m-3 for annual and 24-hour exposure, respectively.</a:t>
              </a:r>
            </a:p>
          </p:txBody>
        </p:sp>
        <p:sp>
          <p:nvSpPr>
            <p:cNvPr name="TextBox 18" id="18"/>
            <p:cNvSpPr txBox="true"/>
            <p:nvPr/>
          </p:nvSpPr>
          <p:spPr>
            <a:xfrm rot="0">
              <a:off x="1727176" y="5476516"/>
              <a:ext cx="19148527" cy="2069499"/>
            </a:xfrm>
            <a:prstGeom prst="rect">
              <a:avLst/>
            </a:prstGeom>
          </p:spPr>
          <p:txBody>
            <a:bodyPr anchor="t" rtlCol="false" tIns="0" lIns="0" bIns="0" rIns="0">
              <a:spAutoFit/>
            </a:bodyPr>
            <a:lstStyle/>
            <a:p>
              <a:pPr algn="l">
                <a:lnSpc>
                  <a:spcPts val="4220"/>
                </a:lnSpc>
              </a:pPr>
              <a:r>
                <a:rPr lang="en-US" sz="3014" spc="-84">
                  <a:solidFill>
                    <a:srgbClr val="000000"/>
                  </a:solidFill>
                  <a:latin typeface="Alatsi Bold"/>
                </a:rPr>
                <a:t>The measurements show PM2.5 values in the Punjab to Delhi NCR remained over 60 µg m-3 from mid-October to the end of November and crossed over 200 µg m-3 for the first two weeks of November at many sites. </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3" id="2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24" id="2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351638" y="2193911"/>
            <a:ext cx="11584724" cy="7064389"/>
          </a:xfrm>
          <a:custGeom>
            <a:avLst/>
            <a:gdLst/>
            <a:ahLst/>
            <a:cxnLst/>
            <a:rect r="r" b="b" t="t" l="l"/>
            <a:pathLst>
              <a:path h="7064389" w="11584724">
                <a:moveTo>
                  <a:pt x="0" y="0"/>
                </a:moveTo>
                <a:lnTo>
                  <a:pt x="11584724" y="0"/>
                </a:lnTo>
                <a:lnTo>
                  <a:pt x="11584724" y="7064389"/>
                </a:lnTo>
                <a:lnTo>
                  <a:pt x="0" y="7064389"/>
                </a:lnTo>
                <a:lnTo>
                  <a:pt x="0" y="0"/>
                </a:lnTo>
                <a:close/>
              </a:path>
            </a:pathLst>
          </a:custGeom>
          <a:blipFill>
            <a:blip r:embed="rId2"/>
            <a:stretch>
              <a:fillRect l="0" t="0" r="0" b="0"/>
            </a:stretch>
          </a:blipFill>
        </p:spPr>
      </p:sp>
      <p:sp>
        <p:nvSpPr>
          <p:cNvPr name="TextBox 3" id="3"/>
          <p:cNvSpPr txBox="true"/>
          <p:nvPr/>
        </p:nvSpPr>
        <p:spPr>
          <a:xfrm rot="0">
            <a:off x="2901434" y="173997"/>
            <a:ext cx="12485132" cy="1623682"/>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Bold"/>
              </a:rPr>
              <a:t>PM 2.5 levels in Punjab, Haryana and Delhi </a:t>
            </a:r>
          </a:p>
          <a:p>
            <a:pPr algn="ctr">
              <a:lnSpc>
                <a:spcPts val="6580"/>
              </a:lnSpc>
            </a:pPr>
            <a:r>
              <a:rPr lang="en-US" sz="4700">
                <a:solidFill>
                  <a:srgbClr val="000000"/>
                </a:solidFill>
                <a:latin typeface="Canva Sans Bold"/>
              </a:rPr>
              <a:t>after stubble burning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DAGD6pvcC0E</dc:identifier>
  <dcterms:modified xsi:type="dcterms:W3CDTF">2011-08-01T06:04:30Z</dcterms:modified>
  <cp:revision>1</cp:revision>
  <dc:title>Minor Project</dc:title>
</cp:coreProperties>
</file>