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3FAA2-EA63-B597-1C7A-D743F0781A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408267-0980-26A4-11A3-E2BBEBE0B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AE53A30-4DFA-F6A6-C5B3-2237510EBED3}"/>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86A0F8B7-2D24-6958-1BD9-904130974B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C9C87D-52B3-22B1-DBC7-A98A3BCFCB04}"/>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26900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F36EC-99B4-2AA7-AD66-9DBCDA8848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7852EE-0A32-F45D-022C-C512C09637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B18BB9-8C2C-FFDA-04CB-9A9FD62D57CC}"/>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3C53BC6B-9AD8-C25A-89B4-3616BF071C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CC52AD-8DB7-AD9F-015A-D865DB953EAB}"/>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164466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5455B9-1F58-4051-223E-3710966182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6D0F23-4DDF-BF3B-2BE4-716A1CFD8F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CB8593-2B18-6634-472E-387E77AA5647}"/>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2988C4B7-EEEE-B643-669C-10EB70079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5ECF93-5BC6-5FA0-686C-F44F38818E54}"/>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386171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77A75-01A3-411D-76D7-AE4F72E0A6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D69DB0-8B75-4F9C-24FB-5A2F9E76017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2B1B19-7F0F-1906-B5AC-9A8A33642B66}"/>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BD43B6D8-DBC1-ADFD-A9FA-C86D151FE7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9B6571-8AD0-145E-C446-CA4D3F301175}"/>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100630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3DD21-A515-5227-DE73-1C182E6983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9323EB-6C09-0666-E5A8-B07A72F07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772200F-87E5-6DC9-0FA0-BE42B7F3C099}"/>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EFF5A520-1F9C-B781-E662-87DDB9EB7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532FA9-519A-F9F5-BD54-527A9590DC9B}"/>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207174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19BBC-7D58-246F-F736-89CFCD1C43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6B5A39-C096-D672-5671-02BA04BB3EA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92CAE2-5FC2-61A3-02ED-1EC8C014B39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4AF0DA0-D9EC-B327-E243-C27CF6469329}"/>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6" name="页脚占位符 5">
            <a:extLst>
              <a:ext uri="{FF2B5EF4-FFF2-40B4-BE49-F238E27FC236}">
                <a16:creationId xmlns:a16="http://schemas.microsoft.com/office/drawing/2014/main" id="{ADB9FC53-7272-4D9E-D117-0D1E4A5706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A6AA1F-1084-276C-3142-D863F99CEB55}"/>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151987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C21E5-6F64-64BC-4859-BC831597D9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B2C99F-E5A3-208E-04F3-6D9ECBD6B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FEA0A9-669F-3C33-E8C4-9847799D77B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83EA51-5A65-91D1-4A8F-8489258D9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C5C9D3-3301-8E2A-CB42-18784A0BFE2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163284B-2534-24F9-BDE8-823F7AA7CFA8}"/>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8" name="页脚占位符 7">
            <a:extLst>
              <a:ext uri="{FF2B5EF4-FFF2-40B4-BE49-F238E27FC236}">
                <a16:creationId xmlns:a16="http://schemas.microsoft.com/office/drawing/2014/main" id="{E846CDBD-0793-C725-D693-7109DC9FD4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C3BDBDD-5091-830F-2691-AF0321AFB66E}"/>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224988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A981D-B751-CD35-FBCF-DF8A386CC4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168CAE-BE55-312D-203A-182B09778C41}"/>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4" name="页脚占位符 3">
            <a:extLst>
              <a:ext uri="{FF2B5EF4-FFF2-40B4-BE49-F238E27FC236}">
                <a16:creationId xmlns:a16="http://schemas.microsoft.com/office/drawing/2014/main" id="{700BFF30-FCDB-AD33-A480-3FAD06D3C9D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687BAF-9706-BC46-AB25-B1499FFC951D}"/>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549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09F498-3B3E-93F3-0046-F38525AA09BC}"/>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3" name="页脚占位符 2">
            <a:extLst>
              <a:ext uri="{FF2B5EF4-FFF2-40B4-BE49-F238E27FC236}">
                <a16:creationId xmlns:a16="http://schemas.microsoft.com/office/drawing/2014/main" id="{FAE86FD2-B9AC-BAF9-DC71-F634F74E33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0909285-CAA4-AF7C-2509-42254735D828}"/>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280318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8325D-5453-4A82-C339-240369F39A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C59E2F-A753-0C01-91CD-145746797B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58DC0F-E146-F57B-7F15-00F75DCC3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38FB93-42D5-E40E-B7BF-040DEF59DE9F}"/>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6" name="页脚占位符 5">
            <a:extLst>
              <a:ext uri="{FF2B5EF4-FFF2-40B4-BE49-F238E27FC236}">
                <a16:creationId xmlns:a16="http://schemas.microsoft.com/office/drawing/2014/main" id="{4313EEEE-E9BA-60AD-11A6-935DD4614F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A38082-26F0-979B-2BED-5D7BD3E5BC96}"/>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16456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A0948-7E62-480D-8470-2308DD7A14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C4E01AD-41DA-01AA-AABB-7D00F16890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27730F3-4985-8415-EFB1-1CF626F02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DA338F-B54D-ECA7-FBA0-88C7FED7C355}"/>
              </a:ext>
            </a:extLst>
          </p:cNvPr>
          <p:cNvSpPr>
            <a:spLocks noGrp="1"/>
          </p:cNvSpPr>
          <p:nvPr>
            <p:ph type="dt" sz="half" idx="10"/>
          </p:nvPr>
        </p:nvSpPr>
        <p:spPr/>
        <p:txBody>
          <a:bodyPr/>
          <a:lstStyle/>
          <a:p>
            <a:fld id="{89A534F4-2716-4814-AE66-836403DA2885}" type="datetimeFigureOut">
              <a:rPr lang="zh-CN" altLang="en-US" smtClean="0"/>
              <a:t>2022/5/24</a:t>
            </a:fld>
            <a:endParaRPr lang="zh-CN" altLang="en-US"/>
          </a:p>
        </p:txBody>
      </p:sp>
      <p:sp>
        <p:nvSpPr>
          <p:cNvPr id="6" name="页脚占位符 5">
            <a:extLst>
              <a:ext uri="{FF2B5EF4-FFF2-40B4-BE49-F238E27FC236}">
                <a16:creationId xmlns:a16="http://schemas.microsoft.com/office/drawing/2014/main" id="{95183E63-D0BF-4DD6-654B-BF924D1661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B817A4-F18B-BAA2-3235-F735339916CD}"/>
              </a:ext>
            </a:extLst>
          </p:cNvPr>
          <p:cNvSpPr>
            <a:spLocks noGrp="1"/>
          </p:cNvSpPr>
          <p:nvPr>
            <p:ph type="sldNum" sz="quarter" idx="12"/>
          </p:nvPr>
        </p:nvSpPr>
        <p:spPr/>
        <p:txBody>
          <a:body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24992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787CD2-25E2-1CF3-12CA-57D8A70C5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6DC4B6-123F-8E0F-0ABE-92E1FA2C8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8364A1-17F2-763F-0684-F58D96F66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534F4-2716-4814-AE66-836403DA2885}"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A87D1D13-731A-DE7B-3443-1FDEDECB6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75875B-3AC4-228B-A2CC-36985D3D90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50B5D-5739-418E-B600-425D8837CAD4}" type="slidenum">
              <a:rPr lang="zh-CN" altLang="en-US" smtClean="0"/>
              <a:t>‹#›</a:t>
            </a:fld>
            <a:endParaRPr lang="zh-CN" altLang="en-US"/>
          </a:p>
        </p:txBody>
      </p:sp>
    </p:spTree>
    <p:extLst>
      <p:ext uri="{BB962C8B-B14F-4D97-AF65-F5344CB8AC3E}">
        <p14:creationId xmlns:p14="http://schemas.microsoft.com/office/powerpoint/2010/main" val="948730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chem.ncbi.nlm.nih.gov/" TargetMode="External"/><Relationship Id="rId2" Type="http://schemas.openxmlformats.org/officeDocument/2006/relationships/hyperlink" Target="https://www.metanetx.org/mnxdoc/mnxref.html#MNX_I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pubchemdocs.ncbi.nlm.nih.gov/pug-rest"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i.org/10.1039/d0sc05401a"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9DCD3-E743-AD36-2673-79570CA7F875}"/>
              </a:ext>
            </a:extLst>
          </p:cNvPr>
          <p:cNvSpPr>
            <a:spLocks noGrp="1"/>
          </p:cNvSpPr>
          <p:nvPr>
            <p:ph type="ctrTitle"/>
          </p:nvPr>
        </p:nvSpPr>
        <p:spPr/>
        <p:txBody>
          <a:bodyPr/>
          <a:lstStyle/>
          <a:p>
            <a:r>
              <a:rPr lang="zh-CN" altLang="en-US" dirty="0">
                <a:solidFill>
                  <a:srgbClr val="000000"/>
                </a:solidFill>
                <a:effectLst/>
                <a:latin typeface="默认字体"/>
                <a:ea typeface="DengXian" panose="02010600030101010101" pitchFamily="2" charset="-122"/>
              </a:rPr>
              <a:t>分子的生物可及性预测</a:t>
            </a:r>
            <a:br>
              <a:rPr lang="zh-CN" altLang="en-US" dirty="0">
                <a:effectLst/>
                <a:latin typeface="DengXian" panose="02010600030101010101" pitchFamily="2" charset="-122"/>
                <a:ea typeface="DengXian" panose="02010600030101010101" pitchFamily="2" charset="-122"/>
              </a:rPr>
            </a:br>
            <a:endParaRPr lang="zh-CN" altLang="en-US" dirty="0"/>
          </a:p>
        </p:txBody>
      </p:sp>
      <p:sp>
        <p:nvSpPr>
          <p:cNvPr id="3" name="副标题 2">
            <a:extLst>
              <a:ext uri="{FF2B5EF4-FFF2-40B4-BE49-F238E27FC236}">
                <a16:creationId xmlns:a16="http://schemas.microsoft.com/office/drawing/2014/main" id="{237A6FA4-5AF9-9B69-4028-08BE81D5C449}"/>
              </a:ext>
            </a:extLst>
          </p:cNvPr>
          <p:cNvSpPr>
            <a:spLocks noGrp="1"/>
          </p:cNvSpPr>
          <p:nvPr>
            <p:ph type="subTitle" idx="1"/>
          </p:nvPr>
        </p:nvSpPr>
        <p:spPr/>
        <p:txBody>
          <a:bodyPr/>
          <a:lstStyle/>
          <a:p>
            <a:r>
              <a:rPr lang="en-US" altLang="zh-CN" dirty="0" err="1">
                <a:solidFill>
                  <a:srgbClr val="000000"/>
                </a:solidFill>
                <a:effectLst/>
                <a:latin typeface="默认字体"/>
                <a:ea typeface="DengXian" panose="02010600030101010101" pitchFamily="2" charset="-122"/>
              </a:rPr>
              <a:t>BioXsynth</a:t>
            </a:r>
            <a:endParaRPr lang="zh-CN" altLang="en-US" dirty="0">
              <a:effectLst/>
              <a:latin typeface="DengXian" panose="02010600030101010101" pitchFamily="2" charset="-122"/>
              <a:ea typeface="DengXian" panose="02010600030101010101" pitchFamily="2" charset="-122"/>
            </a:endParaRPr>
          </a:p>
          <a:p>
            <a:r>
              <a:rPr lang="zh-CN" altLang="en-US" dirty="0">
                <a:solidFill>
                  <a:srgbClr val="000000"/>
                </a:solidFill>
                <a:effectLst/>
                <a:latin typeface="默认字体"/>
                <a:ea typeface="DengXian" panose="02010600030101010101" pitchFamily="2" charset="-122"/>
              </a:rPr>
              <a:t>陆根，钱龙，曾帆远，岳邦雯，冯郁，唐一丰*</a:t>
            </a:r>
            <a:endParaRPr lang="zh-CN" altLang="en-US" dirty="0">
              <a:effectLst/>
              <a:latin typeface="DengXian" panose="02010600030101010101" pitchFamily="2" charset="-122"/>
              <a:ea typeface="DengXian" panose="02010600030101010101" pitchFamily="2" charset="-122"/>
            </a:endParaRPr>
          </a:p>
          <a:p>
            <a:endParaRPr lang="zh-CN" altLang="en-US" dirty="0"/>
          </a:p>
        </p:txBody>
      </p:sp>
    </p:spTree>
    <p:extLst>
      <p:ext uri="{BB962C8B-B14F-4D97-AF65-F5344CB8AC3E}">
        <p14:creationId xmlns:p14="http://schemas.microsoft.com/office/powerpoint/2010/main" val="276365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BDE5B2-B741-28C0-296E-742FFE0EC011}"/>
              </a:ext>
            </a:extLst>
          </p:cNvPr>
          <p:cNvSpPr>
            <a:spLocks noGrp="1"/>
          </p:cNvSpPr>
          <p:nvPr>
            <p:ph idx="1"/>
          </p:nvPr>
        </p:nvSpPr>
        <p:spPr>
          <a:xfrm>
            <a:off x="752475" y="587375"/>
            <a:ext cx="10515600" cy="4351338"/>
          </a:xfrm>
        </p:spPr>
        <p:txBody>
          <a:bodyPr>
            <a:normAutofit fontScale="25000" lnSpcReduction="20000"/>
          </a:bodyPr>
          <a:lstStyle/>
          <a:p>
            <a:pPr algn="l">
              <a:lnSpc>
                <a:spcPts val="2400"/>
              </a:lnSpc>
            </a:pPr>
            <a:r>
              <a:rPr lang="zh-CN" altLang="en-US" sz="8000" b="1" i="0" dirty="0">
                <a:solidFill>
                  <a:srgbClr val="57606A"/>
                </a:solidFill>
                <a:effectLst/>
                <a:latin typeface="-apple-system"/>
              </a:rPr>
              <a:t>赛题：给定的分子可以被生物合成吗？</a:t>
            </a:r>
          </a:p>
          <a:p>
            <a:pPr algn="l">
              <a:lnSpc>
                <a:spcPts val="2400"/>
              </a:lnSpc>
            </a:pPr>
            <a:r>
              <a:rPr lang="zh-CN" altLang="en-US" sz="8000" b="1" i="0" dirty="0">
                <a:solidFill>
                  <a:srgbClr val="57606A"/>
                </a:solidFill>
                <a:effectLst/>
                <a:latin typeface="-apple-system"/>
              </a:rPr>
              <a:t>背景</a:t>
            </a:r>
            <a:r>
              <a:rPr lang="en-US" altLang="zh-CN" sz="8000" b="1" i="0" dirty="0">
                <a:solidFill>
                  <a:srgbClr val="57606A"/>
                </a:solidFill>
                <a:effectLst/>
                <a:latin typeface="-apple-system"/>
              </a:rPr>
              <a:t>:</a:t>
            </a:r>
          </a:p>
          <a:p>
            <a:pPr algn="l">
              <a:lnSpc>
                <a:spcPts val="2400"/>
              </a:lnSpc>
            </a:pPr>
            <a:r>
              <a:rPr lang="zh-CN" altLang="en-US" sz="8000" b="0" i="0" dirty="0">
                <a:solidFill>
                  <a:srgbClr val="57606A"/>
                </a:solidFill>
                <a:effectLst/>
                <a:latin typeface="-apple-system"/>
              </a:rPr>
              <a:t>分子的生物合成是通过利用生物体内的代谢途径来实现的。这些途径通常会分解起始分子（例如 </a:t>
            </a:r>
            <a:r>
              <a:rPr lang="en-US" altLang="zh-CN" sz="8000" b="0" i="0" dirty="0">
                <a:solidFill>
                  <a:srgbClr val="57606A"/>
                </a:solidFill>
                <a:effectLst/>
                <a:latin typeface="-apple-system"/>
              </a:rPr>
              <a:t>D-</a:t>
            </a:r>
            <a:r>
              <a:rPr lang="zh-CN" altLang="en-US" sz="8000" b="0" i="0" dirty="0">
                <a:solidFill>
                  <a:srgbClr val="57606A"/>
                </a:solidFill>
                <a:effectLst/>
                <a:latin typeface="-apple-system"/>
              </a:rPr>
              <a:t>葡萄糖）并重新排列原子以制造所需的最终分子（例如乙醇或姜黄素）。通常，这些代谢途径涉及多个步骤和多种酶催化剂。</a:t>
            </a:r>
          </a:p>
          <a:p>
            <a:pPr algn="l">
              <a:lnSpc>
                <a:spcPts val="2400"/>
              </a:lnSpc>
            </a:pPr>
            <a:r>
              <a:rPr lang="zh-CN" altLang="en-US" sz="8000" b="0" i="0" dirty="0">
                <a:solidFill>
                  <a:srgbClr val="57606A"/>
                </a:solidFill>
                <a:effectLst/>
                <a:latin typeface="-apple-system"/>
              </a:rPr>
              <a:t>在 </a:t>
            </a:r>
            <a:r>
              <a:rPr lang="en-US" altLang="zh-CN" sz="8000" b="0" i="0" dirty="0">
                <a:solidFill>
                  <a:srgbClr val="57606A"/>
                </a:solidFill>
                <a:effectLst/>
                <a:latin typeface="-apple-system"/>
              </a:rPr>
              <a:t>Bota</a:t>
            </a:r>
            <a:r>
              <a:rPr lang="zh-CN" altLang="en-US" sz="8000" b="0" i="0" dirty="0">
                <a:solidFill>
                  <a:srgbClr val="57606A"/>
                </a:solidFill>
                <a:effectLst/>
                <a:latin typeface="-apple-system"/>
              </a:rPr>
              <a:t>，我们通过生物合成生产一些分子。有时我们的项目需要化学整理步骤（像是在化工厂中）。所以确定一个分子是否可以纯粹通过代谢途径（生物合成）或需要涉及化学整理步骤是启动项目的关键之一。</a:t>
            </a:r>
          </a:p>
          <a:p>
            <a:pPr algn="l">
              <a:lnSpc>
                <a:spcPts val="2400"/>
              </a:lnSpc>
            </a:pPr>
            <a:r>
              <a:rPr lang="zh-CN" altLang="en-US" sz="8000" b="0" i="0" dirty="0">
                <a:solidFill>
                  <a:srgbClr val="57606A"/>
                </a:solidFill>
                <a:effectLst/>
                <a:latin typeface="-apple-system"/>
              </a:rPr>
              <a:t>这个评估有可能很复杂，因为有时酶催化剂是由人类使用定向进化得来的，这样扩大野生型生物学的范围。例如，混杂的酶可以进化为进行新的反应（例如，如果一种酶天然地使一种底物脱羧，它也可能进化为使类似的底物脱羧）。因此，仅生物化学所能达到的范围是模糊的，并不总是 </a:t>
            </a:r>
            <a:r>
              <a:rPr lang="en-US" altLang="zh-CN" sz="8000" b="0" i="0" dirty="0">
                <a:solidFill>
                  <a:srgbClr val="57606A"/>
                </a:solidFill>
                <a:effectLst/>
                <a:latin typeface="-apple-system"/>
              </a:rPr>
              <a:t>100% </a:t>
            </a:r>
            <a:r>
              <a:rPr lang="zh-CN" altLang="en-US" sz="8000" b="0" i="0" dirty="0">
                <a:solidFill>
                  <a:srgbClr val="57606A"/>
                </a:solidFill>
                <a:effectLst/>
                <a:latin typeface="-apple-system"/>
              </a:rPr>
              <a:t>被定义。所以我们寻求算法来帮助人类做出判断。</a:t>
            </a:r>
          </a:p>
          <a:p>
            <a:pPr algn="l">
              <a:lnSpc>
                <a:spcPts val="2400"/>
              </a:lnSpc>
            </a:pPr>
            <a:r>
              <a:rPr lang="zh-CN" altLang="en-US" sz="8000" b="1" i="0" dirty="0">
                <a:solidFill>
                  <a:srgbClr val="57606A"/>
                </a:solidFill>
                <a:effectLst/>
                <a:latin typeface="-apple-system"/>
              </a:rPr>
              <a:t>目标</a:t>
            </a:r>
            <a:r>
              <a:rPr lang="en-US" altLang="zh-CN" sz="8000" b="1" i="0" dirty="0">
                <a:solidFill>
                  <a:srgbClr val="57606A"/>
                </a:solidFill>
                <a:effectLst/>
                <a:latin typeface="-apple-system"/>
              </a:rPr>
              <a:t>:</a:t>
            </a:r>
          </a:p>
          <a:p>
            <a:pPr algn="l">
              <a:lnSpc>
                <a:spcPts val="2400"/>
              </a:lnSpc>
            </a:pPr>
            <a:r>
              <a:rPr lang="zh-CN" altLang="en-US" sz="8000" b="0" i="0" dirty="0">
                <a:solidFill>
                  <a:srgbClr val="57606A"/>
                </a:solidFill>
                <a:effectLst/>
                <a:latin typeface="-apple-system"/>
              </a:rPr>
              <a:t>这个黑客马拉松的目的是决定一个给定的分子是否可以通过生物合成从简单的底物（如 </a:t>
            </a:r>
            <a:r>
              <a:rPr lang="en-US" altLang="zh-CN" sz="8000" b="0" i="0" dirty="0">
                <a:solidFill>
                  <a:srgbClr val="57606A"/>
                </a:solidFill>
                <a:effectLst/>
                <a:latin typeface="-apple-system"/>
              </a:rPr>
              <a:t>D-</a:t>
            </a:r>
            <a:r>
              <a:rPr lang="zh-CN" altLang="en-US" sz="8000" b="0" i="0" dirty="0">
                <a:solidFill>
                  <a:srgbClr val="57606A"/>
                </a:solidFill>
                <a:effectLst/>
                <a:latin typeface="-apple-system"/>
              </a:rPr>
              <a:t>葡萄糖）或者是从已知可生物法得到的分子。您可以使用任何数据集来训练模型，以确定分子是否是生物可到达的（可通过代谢途径产生），而无需任何化学反应完成步骤。</a:t>
            </a:r>
          </a:p>
          <a:p>
            <a:endParaRPr lang="zh-CN" altLang="en-US" dirty="0"/>
          </a:p>
        </p:txBody>
      </p:sp>
    </p:spTree>
    <p:extLst>
      <p:ext uri="{BB962C8B-B14F-4D97-AF65-F5344CB8AC3E}">
        <p14:creationId xmlns:p14="http://schemas.microsoft.com/office/powerpoint/2010/main" val="345414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8906FA-B6CA-8F96-F25F-3F4C04BBB799}"/>
              </a:ext>
            </a:extLst>
          </p:cNvPr>
          <p:cNvSpPr>
            <a:spLocks noGrp="1"/>
          </p:cNvSpPr>
          <p:nvPr>
            <p:ph idx="1"/>
          </p:nvPr>
        </p:nvSpPr>
        <p:spPr>
          <a:xfrm>
            <a:off x="342900" y="407193"/>
            <a:ext cx="7019925" cy="6043613"/>
          </a:xfrm>
        </p:spPr>
        <p:txBody>
          <a:bodyPr>
            <a:normAutofit fontScale="92500"/>
          </a:bodyPr>
          <a:lstStyle/>
          <a:p>
            <a:pPr algn="l">
              <a:lnSpc>
                <a:spcPts val="2400"/>
              </a:lnSpc>
            </a:pPr>
            <a:r>
              <a:rPr lang="zh-CN" altLang="en-US" sz="2400" dirty="0">
                <a:solidFill>
                  <a:srgbClr val="57606A"/>
                </a:solidFill>
                <a:latin typeface="-apple-system"/>
              </a:rPr>
              <a:t>数据集（推荐）</a:t>
            </a:r>
            <a:r>
              <a:rPr lang="en-US" altLang="zh-CN" sz="2400" dirty="0">
                <a:solidFill>
                  <a:srgbClr val="57606A"/>
                </a:solidFill>
                <a:latin typeface="-apple-system"/>
              </a:rPr>
              <a:t>:</a:t>
            </a:r>
          </a:p>
          <a:p>
            <a:pPr algn="l">
              <a:lnSpc>
                <a:spcPts val="2400"/>
              </a:lnSpc>
            </a:pPr>
            <a:r>
              <a:rPr lang="en-US" altLang="zh-CN" sz="2200" dirty="0" err="1">
                <a:solidFill>
                  <a:srgbClr val="57606A"/>
                </a:solidFill>
                <a:latin typeface="-apple-system"/>
                <a:hlinkClick r:id="rId2">
                  <a:extLst>
                    <a:ext uri="{A12FA001-AC4F-418D-AE19-62706E023703}">
                      <ahyp:hlinkClr xmlns:ahyp="http://schemas.microsoft.com/office/drawing/2018/hyperlinkcolor" val="tx"/>
                    </a:ext>
                  </a:extLst>
                </a:hlinkClick>
              </a:rPr>
              <a:t>MetaNetX</a:t>
            </a:r>
            <a:r>
              <a:rPr lang="zh-CN" altLang="en-US" sz="2200" dirty="0">
                <a:solidFill>
                  <a:srgbClr val="57606A"/>
                </a:solidFill>
                <a:latin typeface="-apple-system"/>
              </a:rPr>
              <a:t> </a:t>
            </a:r>
            <a:r>
              <a:rPr lang="en-US" altLang="zh-CN" sz="2200" dirty="0">
                <a:solidFill>
                  <a:srgbClr val="57606A"/>
                </a:solidFill>
                <a:latin typeface="-apple-system"/>
              </a:rPr>
              <a:t>- </a:t>
            </a:r>
            <a:r>
              <a:rPr lang="zh-CN" altLang="en-US" sz="2200" dirty="0">
                <a:solidFill>
                  <a:srgbClr val="57606A"/>
                </a:solidFill>
                <a:latin typeface="-apple-system"/>
              </a:rPr>
              <a:t>涵盖所有代谢模型中分子并且具有产生他们的反应，都可以被认为是生物可到达的，因为它们是细胞天然代谢的一部分。指定分子时请使用 </a:t>
            </a:r>
            <a:r>
              <a:rPr lang="en-US" altLang="zh-CN" sz="2200" dirty="0" err="1">
                <a:solidFill>
                  <a:srgbClr val="57606A"/>
                </a:solidFill>
                <a:latin typeface="-apple-system"/>
              </a:rPr>
              <a:t>InchiKeys</a:t>
            </a:r>
            <a:r>
              <a:rPr lang="en-US" altLang="zh-CN" sz="2200" dirty="0">
                <a:solidFill>
                  <a:srgbClr val="57606A"/>
                </a:solidFill>
                <a:latin typeface="-apple-system"/>
              </a:rPr>
              <a:t> </a:t>
            </a:r>
            <a:r>
              <a:rPr lang="zh-CN" altLang="en-US" sz="2200" dirty="0">
                <a:solidFill>
                  <a:srgbClr val="57606A"/>
                </a:solidFill>
                <a:latin typeface="-apple-system"/>
              </a:rPr>
              <a:t>作为输入，因为这是不依赖于任意人类命名约定的最佳表示。也许可以提取这些分子的特征，将分类器构建成 </a:t>
            </a:r>
            <a:r>
              <a:rPr lang="en-US" altLang="zh-CN" sz="2200" dirty="0">
                <a:solidFill>
                  <a:srgbClr val="57606A"/>
                </a:solidFill>
                <a:latin typeface="-apple-system"/>
              </a:rPr>
              <a:t>Bio-reachable </a:t>
            </a:r>
            <a:r>
              <a:rPr lang="zh-CN" altLang="en-US" sz="2200" dirty="0">
                <a:solidFill>
                  <a:srgbClr val="57606A"/>
                </a:solidFill>
                <a:latin typeface="-apple-system"/>
              </a:rPr>
              <a:t>或需要在实验室中进行化学处理。如果成功（对训练数据进行交叉验证时的有效模型），这将允许将该模型扩展到整个 </a:t>
            </a:r>
            <a:r>
              <a:rPr lang="en-US" altLang="zh-CN" sz="2200" dirty="0">
                <a:solidFill>
                  <a:srgbClr val="57606A"/>
                </a:solidFill>
                <a:latin typeface="-apple-system"/>
              </a:rPr>
              <a:t>Bio-reachable </a:t>
            </a:r>
            <a:r>
              <a:rPr lang="zh-CN" altLang="en-US" sz="2200" dirty="0">
                <a:solidFill>
                  <a:srgbClr val="57606A"/>
                </a:solidFill>
                <a:latin typeface="-apple-system"/>
              </a:rPr>
              <a:t>空间我们寻求算法来帮助人类做出判断，从那些已知</a:t>
            </a:r>
            <a:r>
              <a:rPr lang="en-US" altLang="zh-CN" sz="2200" dirty="0">
                <a:solidFill>
                  <a:srgbClr val="57606A"/>
                </a:solidFill>
                <a:latin typeface="-apple-system"/>
              </a:rPr>
              <a:t>+</a:t>
            </a:r>
            <a:r>
              <a:rPr lang="zh-CN" altLang="en-US" sz="2200" dirty="0">
                <a:solidFill>
                  <a:srgbClr val="57606A"/>
                </a:solidFill>
                <a:latin typeface="-apple-system"/>
              </a:rPr>
              <a:t>注释为当今生物可到达（具有产生反应）的分子中学习。</a:t>
            </a:r>
          </a:p>
          <a:p>
            <a:pPr algn="l">
              <a:lnSpc>
                <a:spcPts val="2400"/>
              </a:lnSpc>
            </a:pPr>
            <a:r>
              <a:rPr lang="en-US" altLang="zh-CN" sz="2200" dirty="0">
                <a:solidFill>
                  <a:srgbClr val="57606A"/>
                </a:solidFill>
                <a:latin typeface="-apple-system"/>
                <a:hlinkClick r:id="rId3">
                  <a:extLst>
                    <a:ext uri="{A12FA001-AC4F-418D-AE19-62706E023703}">
                      <ahyp:hlinkClr xmlns:ahyp="http://schemas.microsoft.com/office/drawing/2018/hyperlinkcolor" val="tx"/>
                    </a:ext>
                  </a:extLst>
                </a:hlinkClick>
              </a:rPr>
              <a:t>PubChem</a:t>
            </a:r>
            <a:r>
              <a:rPr lang="zh-CN" altLang="en-US" sz="2200" dirty="0">
                <a:solidFill>
                  <a:srgbClr val="57606A"/>
                </a:solidFill>
                <a:latin typeface="-apple-system"/>
              </a:rPr>
              <a:t> </a:t>
            </a:r>
            <a:r>
              <a:rPr lang="en-US" altLang="zh-CN" sz="2200" dirty="0">
                <a:solidFill>
                  <a:srgbClr val="57606A"/>
                </a:solidFill>
                <a:latin typeface="-apple-system"/>
              </a:rPr>
              <a:t>- </a:t>
            </a:r>
            <a:r>
              <a:rPr lang="zh-CN" altLang="en-US" sz="2200" dirty="0">
                <a:solidFill>
                  <a:srgbClr val="57606A"/>
                </a:solidFill>
                <a:latin typeface="-apple-system"/>
              </a:rPr>
              <a:t>美国国立卫生研究院 </a:t>
            </a:r>
            <a:r>
              <a:rPr lang="en-US" altLang="zh-CN" sz="2200" dirty="0">
                <a:solidFill>
                  <a:srgbClr val="57606A"/>
                </a:solidFill>
                <a:latin typeface="-apple-system"/>
              </a:rPr>
              <a:t>(NIH) </a:t>
            </a:r>
            <a:r>
              <a:rPr lang="zh-CN" altLang="en-US" sz="2200" dirty="0">
                <a:solidFill>
                  <a:srgbClr val="57606A"/>
                </a:solidFill>
                <a:latin typeface="-apple-system"/>
              </a:rPr>
              <a:t>的一个开放化学数据库，已成为科学家、学生和公众的重要化学信息资源。 </a:t>
            </a:r>
            <a:r>
              <a:rPr lang="en-US" altLang="zh-CN" sz="2200" dirty="0">
                <a:solidFill>
                  <a:srgbClr val="57606A"/>
                </a:solidFill>
                <a:latin typeface="-apple-system"/>
              </a:rPr>
              <a:t>PubChem </a:t>
            </a:r>
            <a:r>
              <a:rPr lang="zh-CN" altLang="en-US" sz="2200" dirty="0">
                <a:solidFill>
                  <a:srgbClr val="57606A"/>
                </a:solidFill>
                <a:latin typeface="-apple-system"/>
              </a:rPr>
              <a:t>包含有关化学结构、标识符、化学和物理特性、生物活性、专利、健康、安全、毒性数据等的分子信息。因此，您可以通过 </a:t>
            </a:r>
            <a:r>
              <a:rPr lang="en-US" altLang="zh-CN" sz="2200" dirty="0">
                <a:solidFill>
                  <a:srgbClr val="57606A"/>
                </a:solidFill>
                <a:latin typeface="-apple-system"/>
                <a:hlinkClick r:id="rId4">
                  <a:extLst>
                    <a:ext uri="{A12FA001-AC4F-418D-AE19-62706E023703}">
                      <ahyp:hlinkClr xmlns:ahyp="http://schemas.microsoft.com/office/drawing/2018/hyperlinkcolor" val="tx"/>
                    </a:ext>
                  </a:extLst>
                </a:hlinkClick>
              </a:rPr>
              <a:t>PUG REST</a:t>
            </a:r>
            <a:r>
              <a:rPr lang="zh-CN" altLang="en-US" sz="2200" dirty="0">
                <a:solidFill>
                  <a:srgbClr val="57606A"/>
                </a:solidFill>
                <a:latin typeface="-apple-system"/>
              </a:rPr>
              <a:t>（一种用于访问上述分子信息的 </a:t>
            </a:r>
            <a:r>
              <a:rPr lang="en-US" altLang="zh-CN" sz="2200" dirty="0">
                <a:solidFill>
                  <a:srgbClr val="57606A"/>
                </a:solidFill>
                <a:latin typeface="-apple-system"/>
              </a:rPr>
              <a:t>REST API</a:t>
            </a:r>
            <a:r>
              <a:rPr lang="zh-CN" altLang="en-US" sz="2200" dirty="0">
                <a:solidFill>
                  <a:srgbClr val="57606A"/>
                </a:solidFill>
                <a:latin typeface="-apple-system"/>
              </a:rPr>
              <a:t>）扩展您的功能并丰富数据集。</a:t>
            </a:r>
          </a:p>
          <a:p>
            <a:endParaRPr lang="zh-CN" altLang="en-US" dirty="0"/>
          </a:p>
        </p:txBody>
      </p:sp>
      <p:grpSp>
        <p:nvGrpSpPr>
          <p:cNvPr id="11" name="组合 10">
            <a:extLst>
              <a:ext uri="{FF2B5EF4-FFF2-40B4-BE49-F238E27FC236}">
                <a16:creationId xmlns:a16="http://schemas.microsoft.com/office/drawing/2014/main" id="{676C3AC1-53C3-9CAB-53D2-20D47151058F}"/>
              </a:ext>
            </a:extLst>
          </p:cNvPr>
          <p:cNvGrpSpPr/>
          <p:nvPr/>
        </p:nvGrpSpPr>
        <p:grpSpPr>
          <a:xfrm>
            <a:off x="7277100" y="2219325"/>
            <a:ext cx="4686300" cy="3168813"/>
            <a:chOff x="7277100" y="2219325"/>
            <a:chExt cx="4686300" cy="3168813"/>
          </a:xfrm>
        </p:grpSpPr>
        <p:grpSp>
          <p:nvGrpSpPr>
            <p:cNvPr id="9" name="组合 8">
              <a:extLst>
                <a:ext uri="{FF2B5EF4-FFF2-40B4-BE49-F238E27FC236}">
                  <a16:creationId xmlns:a16="http://schemas.microsoft.com/office/drawing/2014/main" id="{6761B57A-6614-DAC5-0015-BF27E4D8D810}"/>
                </a:ext>
              </a:extLst>
            </p:cNvPr>
            <p:cNvGrpSpPr/>
            <p:nvPr/>
          </p:nvGrpSpPr>
          <p:grpSpPr>
            <a:xfrm>
              <a:off x="7277100" y="2219325"/>
              <a:ext cx="4686300" cy="3168813"/>
              <a:chOff x="7505700" y="2143125"/>
              <a:chExt cx="4686300" cy="3168813"/>
            </a:xfrm>
          </p:grpSpPr>
          <p:pic>
            <p:nvPicPr>
              <p:cNvPr id="7" name="图片 6">
                <a:extLst>
                  <a:ext uri="{FF2B5EF4-FFF2-40B4-BE49-F238E27FC236}">
                    <a16:creationId xmlns:a16="http://schemas.microsoft.com/office/drawing/2014/main" id="{A7F18C5D-F4DC-B459-14FC-D6C68D702015}"/>
                  </a:ext>
                </a:extLst>
              </p:cNvPr>
              <p:cNvPicPr>
                <a:picLocks noChangeAspect="1"/>
              </p:cNvPicPr>
              <p:nvPr/>
            </p:nvPicPr>
            <p:blipFill rotWithShape="1">
              <a:blip r:embed="rId5"/>
              <a:srcRect l="4053" r="6577"/>
              <a:stretch/>
            </p:blipFill>
            <p:spPr>
              <a:xfrm>
                <a:off x="7572375" y="2143125"/>
                <a:ext cx="4619625" cy="3168813"/>
              </a:xfrm>
              <a:prstGeom prst="rect">
                <a:avLst/>
              </a:prstGeom>
            </p:spPr>
          </p:pic>
          <p:sp>
            <p:nvSpPr>
              <p:cNvPr id="8" name="文本框 7">
                <a:extLst>
                  <a:ext uri="{FF2B5EF4-FFF2-40B4-BE49-F238E27FC236}">
                    <a16:creationId xmlns:a16="http://schemas.microsoft.com/office/drawing/2014/main" id="{3839912F-6D3C-8A08-A427-134174F25222}"/>
                  </a:ext>
                </a:extLst>
              </p:cNvPr>
              <p:cNvSpPr txBox="1"/>
              <p:nvPr/>
            </p:nvSpPr>
            <p:spPr>
              <a:xfrm>
                <a:off x="7505700" y="2143125"/>
                <a:ext cx="1141210" cy="369332"/>
              </a:xfrm>
              <a:prstGeom prst="rect">
                <a:avLst/>
              </a:prstGeom>
              <a:noFill/>
            </p:spPr>
            <p:txBody>
              <a:bodyPr wrap="none" rtlCol="0">
                <a:spAutoFit/>
              </a:bodyPr>
              <a:lstStyle/>
              <a:p>
                <a:r>
                  <a:rPr lang="en-US" altLang="zh-CN" sz="1800" dirty="0" err="1">
                    <a:solidFill>
                      <a:srgbClr val="57606A"/>
                    </a:solidFill>
                    <a:latin typeface="-apple-system"/>
                    <a:hlinkClick r:id="rId2">
                      <a:extLst>
                        <a:ext uri="{A12FA001-AC4F-418D-AE19-62706E023703}">
                          <ahyp:hlinkClr xmlns:ahyp="http://schemas.microsoft.com/office/drawing/2018/hyperlinkcolor" val="tx"/>
                        </a:ext>
                      </a:extLst>
                    </a:hlinkClick>
                  </a:rPr>
                  <a:t>MetaNetX</a:t>
                </a:r>
                <a:endParaRPr lang="zh-CN" altLang="en-US" dirty="0"/>
              </a:p>
            </p:txBody>
          </p:sp>
        </p:grpSp>
        <p:sp>
          <p:nvSpPr>
            <p:cNvPr id="10" name="文本框 9">
              <a:extLst>
                <a:ext uri="{FF2B5EF4-FFF2-40B4-BE49-F238E27FC236}">
                  <a16:creationId xmlns:a16="http://schemas.microsoft.com/office/drawing/2014/main" id="{C836B261-6231-C88C-CAE1-0877EFB674AA}"/>
                </a:ext>
              </a:extLst>
            </p:cNvPr>
            <p:cNvSpPr txBox="1"/>
            <p:nvPr/>
          </p:nvSpPr>
          <p:spPr>
            <a:xfrm>
              <a:off x="10848975" y="3000375"/>
              <a:ext cx="914033"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SMILES</a:t>
              </a:r>
              <a:endParaRPr lang="zh-CN" alt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019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BCF6321-A25E-D33C-F8AE-4C59451A9F3E}"/>
              </a:ext>
            </a:extLst>
          </p:cNvPr>
          <p:cNvPicPr>
            <a:picLocks noGrp="1" noChangeAspect="1"/>
          </p:cNvPicPr>
          <p:nvPr>
            <p:ph idx="1"/>
          </p:nvPr>
        </p:nvPicPr>
        <p:blipFill>
          <a:blip r:embed="rId2"/>
          <a:stretch>
            <a:fillRect/>
          </a:stretch>
        </p:blipFill>
        <p:spPr>
          <a:xfrm>
            <a:off x="1438301" y="156413"/>
            <a:ext cx="3117029" cy="2160000"/>
          </a:xfrm>
        </p:spPr>
      </p:pic>
      <p:grpSp>
        <p:nvGrpSpPr>
          <p:cNvPr id="24" name="组合 23">
            <a:extLst>
              <a:ext uri="{FF2B5EF4-FFF2-40B4-BE49-F238E27FC236}">
                <a16:creationId xmlns:a16="http://schemas.microsoft.com/office/drawing/2014/main" id="{D5506D00-E1ED-6833-4CD6-27CB5DA32621}"/>
              </a:ext>
            </a:extLst>
          </p:cNvPr>
          <p:cNvGrpSpPr/>
          <p:nvPr/>
        </p:nvGrpSpPr>
        <p:grpSpPr>
          <a:xfrm>
            <a:off x="1388569" y="170511"/>
            <a:ext cx="9620063" cy="6590364"/>
            <a:chOff x="245569" y="84786"/>
            <a:chExt cx="9620063" cy="6590364"/>
          </a:xfrm>
        </p:grpSpPr>
        <p:pic>
          <p:nvPicPr>
            <p:cNvPr id="11" name="图片 10">
              <a:extLst>
                <a:ext uri="{FF2B5EF4-FFF2-40B4-BE49-F238E27FC236}">
                  <a16:creationId xmlns:a16="http://schemas.microsoft.com/office/drawing/2014/main" id="{5C7746E4-5FF3-5B26-9933-E5EB9C08FF0D}"/>
                </a:ext>
              </a:extLst>
            </p:cNvPr>
            <p:cNvPicPr>
              <a:picLocks noChangeAspect="1"/>
            </p:cNvPicPr>
            <p:nvPr/>
          </p:nvPicPr>
          <p:blipFill>
            <a:blip r:embed="rId3"/>
            <a:stretch>
              <a:fillRect/>
            </a:stretch>
          </p:blipFill>
          <p:spPr>
            <a:xfrm>
              <a:off x="245569" y="2230688"/>
              <a:ext cx="3100298" cy="2160000"/>
            </a:xfrm>
            <a:prstGeom prst="rect">
              <a:avLst/>
            </a:prstGeom>
          </p:spPr>
        </p:pic>
        <p:grpSp>
          <p:nvGrpSpPr>
            <p:cNvPr id="23" name="组合 22">
              <a:extLst>
                <a:ext uri="{FF2B5EF4-FFF2-40B4-BE49-F238E27FC236}">
                  <a16:creationId xmlns:a16="http://schemas.microsoft.com/office/drawing/2014/main" id="{E2CAE7AD-296B-A1B1-E522-D9E5D454BEAD}"/>
                </a:ext>
              </a:extLst>
            </p:cNvPr>
            <p:cNvGrpSpPr/>
            <p:nvPr/>
          </p:nvGrpSpPr>
          <p:grpSpPr>
            <a:xfrm>
              <a:off x="3412330" y="84786"/>
              <a:ext cx="6453302" cy="4408556"/>
              <a:chOff x="3412330" y="84786"/>
              <a:chExt cx="6453302" cy="4408556"/>
            </a:xfrm>
          </p:grpSpPr>
          <p:pic>
            <p:nvPicPr>
              <p:cNvPr id="7" name="图片 6">
                <a:extLst>
                  <a:ext uri="{FF2B5EF4-FFF2-40B4-BE49-F238E27FC236}">
                    <a16:creationId xmlns:a16="http://schemas.microsoft.com/office/drawing/2014/main" id="{E34485C7-B6B8-8910-8099-9C3BAC4188C6}"/>
                  </a:ext>
                </a:extLst>
              </p:cNvPr>
              <p:cNvPicPr>
                <a:picLocks noChangeAspect="1"/>
              </p:cNvPicPr>
              <p:nvPr/>
            </p:nvPicPr>
            <p:blipFill>
              <a:blip r:embed="rId4"/>
              <a:stretch>
                <a:fillRect/>
              </a:stretch>
            </p:blipFill>
            <p:spPr>
              <a:xfrm>
                <a:off x="3412330" y="106594"/>
                <a:ext cx="3300924" cy="2160000"/>
              </a:xfrm>
              <a:prstGeom prst="rect">
                <a:avLst/>
              </a:prstGeom>
            </p:spPr>
          </p:pic>
          <p:pic>
            <p:nvPicPr>
              <p:cNvPr id="9" name="图片 8">
                <a:extLst>
                  <a:ext uri="{FF2B5EF4-FFF2-40B4-BE49-F238E27FC236}">
                    <a16:creationId xmlns:a16="http://schemas.microsoft.com/office/drawing/2014/main" id="{13675D88-DA5B-A384-5217-B12773899784}"/>
                  </a:ext>
                </a:extLst>
              </p:cNvPr>
              <p:cNvPicPr>
                <a:picLocks noChangeAspect="1"/>
              </p:cNvPicPr>
              <p:nvPr/>
            </p:nvPicPr>
            <p:blipFill>
              <a:blip r:embed="rId5"/>
              <a:stretch>
                <a:fillRect/>
              </a:stretch>
            </p:blipFill>
            <p:spPr>
              <a:xfrm>
                <a:off x="6615271" y="84786"/>
                <a:ext cx="3215012" cy="2160000"/>
              </a:xfrm>
              <a:prstGeom prst="rect">
                <a:avLst/>
              </a:prstGeom>
            </p:spPr>
          </p:pic>
          <p:pic>
            <p:nvPicPr>
              <p:cNvPr id="13" name="图片 12">
                <a:extLst>
                  <a:ext uri="{FF2B5EF4-FFF2-40B4-BE49-F238E27FC236}">
                    <a16:creationId xmlns:a16="http://schemas.microsoft.com/office/drawing/2014/main" id="{D44912A5-BD3E-CD98-5E8B-FA91B4C8BF2E}"/>
                  </a:ext>
                </a:extLst>
              </p:cNvPr>
              <p:cNvPicPr>
                <a:picLocks noChangeAspect="1"/>
              </p:cNvPicPr>
              <p:nvPr/>
            </p:nvPicPr>
            <p:blipFill>
              <a:blip r:embed="rId6"/>
              <a:stretch>
                <a:fillRect/>
              </a:stretch>
            </p:blipFill>
            <p:spPr>
              <a:xfrm>
                <a:off x="3472400" y="2230688"/>
                <a:ext cx="3180784" cy="2160000"/>
              </a:xfrm>
              <a:prstGeom prst="rect">
                <a:avLst/>
              </a:prstGeom>
            </p:spPr>
          </p:pic>
          <p:pic>
            <p:nvPicPr>
              <p:cNvPr id="15" name="图片 14">
                <a:extLst>
                  <a:ext uri="{FF2B5EF4-FFF2-40B4-BE49-F238E27FC236}">
                    <a16:creationId xmlns:a16="http://schemas.microsoft.com/office/drawing/2014/main" id="{ECF2CA9A-B823-1301-5A21-CE4459DB18A7}"/>
                  </a:ext>
                </a:extLst>
              </p:cNvPr>
              <p:cNvPicPr>
                <a:picLocks noChangeAspect="1"/>
              </p:cNvPicPr>
              <p:nvPr/>
            </p:nvPicPr>
            <p:blipFill>
              <a:blip r:embed="rId7"/>
              <a:stretch>
                <a:fillRect/>
              </a:stretch>
            </p:blipFill>
            <p:spPr>
              <a:xfrm>
                <a:off x="6628468" y="2230688"/>
                <a:ext cx="3237164" cy="2262654"/>
              </a:xfrm>
              <a:prstGeom prst="rect">
                <a:avLst/>
              </a:prstGeom>
            </p:spPr>
          </p:pic>
        </p:grpSp>
        <p:pic>
          <p:nvPicPr>
            <p:cNvPr id="17" name="图片 16">
              <a:extLst>
                <a:ext uri="{FF2B5EF4-FFF2-40B4-BE49-F238E27FC236}">
                  <a16:creationId xmlns:a16="http://schemas.microsoft.com/office/drawing/2014/main" id="{118978C9-0EC7-A8C7-9066-348E828C6506}"/>
                </a:ext>
              </a:extLst>
            </p:cNvPr>
            <p:cNvPicPr>
              <a:picLocks noChangeAspect="1"/>
            </p:cNvPicPr>
            <p:nvPr/>
          </p:nvPicPr>
          <p:blipFill>
            <a:blip r:embed="rId8"/>
            <a:stretch>
              <a:fillRect/>
            </a:stretch>
          </p:blipFill>
          <p:spPr>
            <a:xfrm>
              <a:off x="295301" y="4390688"/>
              <a:ext cx="3108348" cy="2262654"/>
            </a:xfrm>
            <a:prstGeom prst="rect">
              <a:avLst/>
            </a:prstGeom>
          </p:spPr>
        </p:pic>
        <p:pic>
          <p:nvPicPr>
            <p:cNvPr id="19" name="图片 18">
              <a:extLst>
                <a:ext uri="{FF2B5EF4-FFF2-40B4-BE49-F238E27FC236}">
                  <a16:creationId xmlns:a16="http://schemas.microsoft.com/office/drawing/2014/main" id="{6C3AECB4-2929-6EE3-0189-E14AB0DD4E62}"/>
                </a:ext>
              </a:extLst>
            </p:cNvPr>
            <p:cNvPicPr>
              <a:picLocks noChangeAspect="1"/>
            </p:cNvPicPr>
            <p:nvPr/>
          </p:nvPicPr>
          <p:blipFill>
            <a:blip r:embed="rId9"/>
            <a:stretch>
              <a:fillRect/>
            </a:stretch>
          </p:blipFill>
          <p:spPr>
            <a:xfrm>
              <a:off x="3453381" y="4412496"/>
              <a:ext cx="3428264" cy="2262654"/>
            </a:xfrm>
            <a:prstGeom prst="rect">
              <a:avLst/>
            </a:prstGeom>
          </p:spPr>
        </p:pic>
      </p:grpSp>
      <p:sp>
        <p:nvSpPr>
          <p:cNvPr id="22" name="文本框 21">
            <a:extLst>
              <a:ext uri="{FF2B5EF4-FFF2-40B4-BE49-F238E27FC236}">
                <a16:creationId xmlns:a16="http://schemas.microsoft.com/office/drawing/2014/main" id="{47EA02FB-14EC-2F17-5B7A-2F747C81285B}"/>
              </a:ext>
            </a:extLst>
          </p:cNvPr>
          <p:cNvSpPr txBox="1"/>
          <p:nvPr/>
        </p:nvSpPr>
        <p:spPr>
          <a:xfrm>
            <a:off x="506260" y="793033"/>
            <a:ext cx="677108" cy="4606389"/>
          </a:xfrm>
          <a:prstGeom prst="rect">
            <a:avLst/>
          </a:prstGeom>
          <a:noFill/>
        </p:spPr>
        <p:txBody>
          <a:bodyPr vert="eaVert" wrap="none" rtlCol="0">
            <a:spAutoFit/>
          </a:bodyPr>
          <a:lstStyle/>
          <a:p>
            <a:r>
              <a:rPr lang="zh-CN" altLang="en-US" sz="3200" dirty="0">
                <a:latin typeface="黑体" panose="02010609060101010101" pitchFamily="49" charset="-122"/>
                <a:ea typeface="黑体" panose="02010609060101010101" pitchFamily="49" charset="-122"/>
              </a:rPr>
              <a:t>生物可及性分子特征分析</a:t>
            </a:r>
          </a:p>
        </p:txBody>
      </p:sp>
    </p:spTree>
    <p:extLst>
      <p:ext uri="{BB962C8B-B14F-4D97-AF65-F5344CB8AC3E}">
        <p14:creationId xmlns:p14="http://schemas.microsoft.com/office/powerpoint/2010/main" val="113894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82395-67C9-641B-9C6D-36911B1C8EF3}"/>
              </a:ext>
            </a:extLst>
          </p:cNvPr>
          <p:cNvSpPr>
            <a:spLocks noGrp="1"/>
          </p:cNvSpPr>
          <p:nvPr>
            <p:ph type="title"/>
          </p:nvPr>
        </p:nvSpPr>
        <p:spPr>
          <a:xfrm>
            <a:off x="651386" y="580102"/>
            <a:ext cx="5808406" cy="904569"/>
          </a:xfrm>
        </p:spPr>
        <p:txBody>
          <a:bodyPr>
            <a:normAutofit/>
          </a:bodyPr>
          <a:lstStyle/>
          <a:p>
            <a:r>
              <a:rPr lang="zh-CN" altLang="en-US" sz="3200" dirty="0">
                <a:latin typeface="黑体" panose="02010609060101010101" pitchFamily="49" charset="-122"/>
                <a:ea typeface="黑体" panose="02010609060101010101" pitchFamily="49" charset="-122"/>
              </a:rPr>
              <a:t>生物可合成分子相似性聚类</a:t>
            </a:r>
          </a:p>
        </p:txBody>
      </p:sp>
      <p:pic>
        <p:nvPicPr>
          <p:cNvPr id="5" name="内容占位符 4">
            <a:extLst>
              <a:ext uri="{FF2B5EF4-FFF2-40B4-BE49-F238E27FC236}">
                <a16:creationId xmlns:a16="http://schemas.microsoft.com/office/drawing/2014/main" id="{CFECC02A-036D-E78B-D910-F9D7EF5B9520}"/>
              </a:ext>
            </a:extLst>
          </p:cNvPr>
          <p:cNvPicPr>
            <a:picLocks noGrp="1" noChangeAspect="1"/>
          </p:cNvPicPr>
          <p:nvPr>
            <p:ph idx="1"/>
          </p:nvPr>
        </p:nvPicPr>
        <p:blipFill>
          <a:blip r:embed="rId2"/>
          <a:stretch>
            <a:fillRect/>
          </a:stretch>
        </p:blipFill>
        <p:spPr>
          <a:xfrm>
            <a:off x="774427" y="1690688"/>
            <a:ext cx="5321573" cy="4261069"/>
          </a:xfrm>
        </p:spPr>
      </p:pic>
      <p:sp>
        <p:nvSpPr>
          <p:cNvPr id="7" name="文本框 6">
            <a:extLst>
              <a:ext uri="{FF2B5EF4-FFF2-40B4-BE49-F238E27FC236}">
                <a16:creationId xmlns:a16="http://schemas.microsoft.com/office/drawing/2014/main" id="{F8FCBAF4-92E8-4917-1EFF-6580D4EA8880}"/>
              </a:ext>
            </a:extLst>
          </p:cNvPr>
          <p:cNvSpPr txBox="1"/>
          <p:nvPr/>
        </p:nvSpPr>
        <p:spPr>
          <a:xfrm>
            <a:off x="6096000" y="2071211"/>
            <a:ext cx="5429250" cy="2246769"/>
          </a:xfrm>
          <a:prstGeom prst="rect">
            <a:avLst/>
          </a:prstGeom>
          <a:noFill/>
        </p:spPr>
        <p:txBody>
          <a:bodyPr wrap="square">
            <a:spAutoFit/>
          </a:bodyPr>
          <a:lstStyle/>
          <a:p>
            <a:r>
              <a:rPr lang="zh-CN" altLang="en-US" sz="2000" dirty="0">
                <a:latin typeface="黑体" panose="02010609060101010101" pitchFamily="49" charset="-122"/>
                <a:ea typeface="黑体" panose="02010609060101010101" pitchFamily="49" charset="-122"/>
              </a:rPr>
              <a:t>模型一：</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总的分子</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已有可合成分子</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未合成分子，将“未合成的分子”中分子相似性与已有可合成分子相似的（指纹相似性</a:t>
            </a:r>
            <a:r>
              <a:rPr lang="en-US" altLang="zh-CN" sz="2000" dirty="0">
                <a:latin typeface="黑体" panose="02010609060101010101" pitchFamily="49" charset="-122"/>
                <a:ea typeface="黑体" panose="02010609060101010101" pitchFamily="49" charset="-122"/>
              </a:rPr>
              <a:t>0.7</a:t>
            </a:r>
            <a:r>
              <a:rPr lang="zh-CN" altLang="en-US" sz="2000" dirty="0">
                <a:latin typeface="黑体" panose="02010609060101010101" pitchFamily="49" charset="-122"/>
                <a:ea typeface="黑体" panose="02010609060101010101" pitchFamily="49" charset="-122"/>
              </a:rPr>
              <a:t>以上）认为是生物可合成，剩下不相似的分子通过这个机器学习模型进行打分，</a:t>
            </a:r>
            <a:r>
              <a:rPr lang="en-US" altLang="zh-CN" sz="2000" dirty="0">
                <a:latin typeface="黑体" panose="02010609060101010101" pitchFamily="49" charset="-122"/>
                <a:ea typeface="黑体" panose="02010609060101010101" pitchFamily="49" charset="-122"/>
              </a:rPr>
              <a:t>0.5</a:t>
            </a:r>
            <a:r>
              <a:rPr lang="zh-CN" altLang="en-US" sz="2000" dirty="0">
                <a:latin typeface="黑体" panose="02010609060101010101" pitchFamily="49" charset="-122"/>
                <a:ea typeface="黑体" panose="02010609060101010101" pitchFamily="49" charset="-122"/>
              </a:rPr>
              <a:t>以下的作为不可合成，</a:t>
            </a:r>
            <a:r>
              <a:rPr lang="en-US" altLang="zh-CN" sz="2000" dirty="0">
                <a:latin typeface="黑体" panose="02010609060101010101" pitchFamily="49" charset="-122"/>
                <a:ea typeface="黑体" panose="02010609060101010101" pitchFamily="49" charset="-122"/>
              </a:rPr>
              <a:t>0.5</a:t>
            </a:r>
            <a:r>
              <a:rPr lang="zh-CN" altLang="en-US" sz="2000" dirty="0">
                <a:latin typeface="黑体" panose="02010609060101010101" pitchFamily="49" charset="-122"/>
                <a:ea typeface="黑体" panose="02010609060101010101" pitchFamily="49" charset="-122"/>
              </a:rPr>
              <a:t>以上的作为可合成</a:t>
            </a:r>
          </a:p>
        </p:txBody>
      </p:sp>
    </p:spTree>
    <p:extLst>
      <p:ext uri="{BB962C8B-B14F-4D97-AF65-F5344CB8AC3E}">
        <p14:creationId xmlns:p14="http://schemas.microsoft.com/office/powerpoint/2010/main" val="167488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054C5-14CB-4E70-CADA-D468291D4588}"/>
              </a:ext>
            </a:extLst>
          </p:cNvPr>
          <p:cNvSpPr>
            <a:spLocks noGrp="1"/>
          </p:cNvSpPr>
          <p:nvPr>
            <p:ph type="title"/>
          </p:nvPr>
        </p:nvSpPr>
        <p:spPr/>
        <p:txBody>
          <a:bodyPr>
            <a:normAutofit/>
          </a:bodyPr>
          <a:lstStyle/>
          <a:p>
            <a:r>
              <a:rPr lang="zh-CN" altLang="en-US" sz="3200" dirty="0">
                <a:latin typeface="黑体" panose="02010609060101010101" pitchFamily="49" charset="-122"/>
                <a:ea typeface="黑体" panose="02010609060101010101" pitchFamily="49" charset="-122"/>
              </a:rPr>
              <a:t>模型二：</a:t>
            </a:r>
            <a:r>
              <a:rPr lang="en-US" altLang="zh-CN" sz="3200" dirty="0" err="1">
                <a:latin typeface="黑体" panose="02010609060101010101" pitchFamily="49" charset="-122"/>
                <a:ea typeface="黑体" panose="02010609060101010101" pitchFamily="49" charset="-122"/>
              </a:rPr>
              <a:t>RAscore</a:t>
            </a:r>
            <a:endParaRPr lang="zh-CN" altLang="en-US" sz="3200"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AA14574A-5172-B3A3-7E9A-3B83FD319583}"/>
              </a:ext>
            </a:extLst>
          </p:cNvPr>
          <p:cNvSpPr>
            <a:spLocks noGrp="1"/>
          </p:cNvSpPr>
          <p:nvPr>
            <p:ph idx="1"/>
          </p:nvPr>
        </p:nvSpPr>
        <p:spPr>
          <a:xfrm>
            <a:off x="606606" y="5216404"/>
            <a:ext cx="10515600" cy="1641596"/>
          </a:xfrm>
        </p:spPr>
        <p:txBody>
          <a:bodyPr>
            <a:normAutofit/>
          </a:bodyPr>
          <a:lstStyle/>
          <a:p>
            <a:pPr algn="l"/>
            <a:r>
              <a:rPr lang="en-US" altLang="zh-CN" sz="1500" b="0" i="0" dirty="0">
                <a:solidFill>
                  <a:srgbClr val="24292F"/>
                </a:solidFill>
                <a:effectLst/>
                <a:latin typeface="-apple-system"/>
              </a:rPr>
              <a:t>The models have been published in Chemical Science</a:t>
            </a:r>
          </a:p>
          <a:p>
            <a:pPr algn="l"/>
            <a:r>
              <a:rPr lang="en-US" altLang="zh-CN" sz="1500" b="0" i="0" dirty="0">
                <a:solidFill>
                  <a:srgbClr val="24292F"/>
                </a:solidFill>
                <a:effectLst/>
                <a:latin typeface="-apple-system"/>
              </a:rPr>
              <a:t>Thakkar, A.; </a:t>
            </a:r>
            <a:r>
              <a:rPr lang="en-US" altLang="zh-CN" sz="1500" b="0" i="0" dirty="0" err="1">
                <a:solidFill>
                  <a:srgbClr val="24292F"/>
                </a:solidFill>
                <a:effectLst/>
                <a:latin typeface="-apple-system"/>
              </a:rPr>
              <a:t>Chadimová</a:t>
            </a:r>
            <a:r>
              <a:rPr lang="en-US" altLang="zh-CN" sz="1500" b="0" i="0" dirty="0">
                <a:solidFill>
                  <a:srgbClr val="24292F"/>
                </a:solidFill>
                <a:effectLst/>
                <a:latin typeface="-apple-system"/>
              </a:rPr>
              <a:t>, V.; Bjerrum, E. J.; </a:t>
            </a:r>
            <a:r>
              <a:rPr lang="en-US" altLang="zh-CN" sz="1500" b="0" i="0" dirty="0" err="1">
                <a:solidFill>
                  <a:srgbClr val="24292F"/>
                </a:solidFill>
                <a:effectLst/>
                <a:latin typeface="-apple-system"/>
              </a:rPr>
              <a:t>Engkvist</a:t>
            </a:r>
            <a:r>
              <a:rPr lang="en-US" altLang="zh-CN" sz="1500" b="0" i="0" dirty="0">
                <a:solidFill>
                  <a:srgbClr val="24292F"/>
                </a:solidFill>
                <a:effectLst/>
                <a:latin typeface="-apple-system"/>
              </a:rPr>
              <a:t>, O.; Reymond, J.-L. Retrosynthetic Accessibility Score (</a:t>
            </a:r>
            <a:r>
              <a:rPr lang="en-US" altLang="zh-CN" sz="1500" b="0" i="0" dirty="0" err="1">
                <a:solidFill>
                  <a:srgbClr val="24292F"/>
                </a:solidFill>
                <a:effectLst/>
                <a:latin typeface="-apple-system"/>
              </a:rPr>
              <a:t>RAscore</a:t>
            </a:r>
            <a:r>
              <a:rPr lang="en-US" altLang="zh-CN" sz="1500" b="0" i="0" dirty="0">
                <a:solidFill>
                  <a:srgbClr val="24292F"/>
                </a:solidFill>
                <a:effectLst/>
                <a:latin typeface="-apple-system"/>
              </a:rPr>
              <a:t>) – Rapid Machine Learned Synthesizability Classification from AI Driven Retrosynthetic Planning. Chem. Sci. 2021. </a:t>
            </a:r>
            <a:r>
              <a:rPr lang="en-US" altLang="zh-CN" sz="1500" b="0" i="0" u="none" strike="noStrike" dirty="0">
                <a:solidFill>
                  <a:srgbClr val="24292F"/>
                </a:solidFill>
                <a:effectLst/>
                <a:latin typeface="-apple-system"/>
                <a:hlinkClick r:id="rId2"/>
              </a:rPr>
              <a:t>https://doi.org/10.1039/d0sc05401a</a:t>
            </a:r>
            <a:endParaRPr lang="en-US" altLang="zh-CN" sz="1500" b="0" i="0" dirty="0">
              <a:solidFill>
                <a:srgbClr val="24292F"/>
              </a:solidFill>
              <a:effectLst/>
              <a:latin typeface="-apple-system"/>
            </a:endParaRPr>
          </a:p>
          <a:p>
            <a:endParaRPr lang="zh-CN" altLang="en-US" dirty="0"/>
          </a:p>
        </p:txBody>
      </p:sp>
      <p:sp>
        <p:nvSpPr>
          <p:cNvPr id="4" name="Rectangle 1">
            <a:extLst>
              <a:ext uri="{FF2B5EF4-FFF2-40B4-BE49-F238E27FC236}">
                <a16:creationId xmlns:a16="http://schemas.microsoft.com/office/drawing/2014/main" id="{15EA43C9-F50E-2707-C824-8DCCA44AD0DF}"/>
              </a:ext>
            </a:extLst>
          </p:cNvPr>
          <p:cNvSpPr>
            <a:spLocks noChangeArrowheads="1"/>
          </p:cNvSpPr>
          <p:nvPr/>
        </p:nvSpPr>
        <p:spPr bwMode="auto">
          <a:xfrm>
            <a:off x="6096000" y="850348"/>
            <a:ext cx="5429251"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4292F"/>
                </a:solidFill>
                <a:effectLst/>
                <a:latin typeface="Arial Unicode MS"/>
                <a:ea typeface="ui-monospace"/>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from RAscore import RAscore_NN </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#For tensorflow and keras based models</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 from RAscore import RAscore_XGB </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#For XGB based models </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nn_scorer = RAscore_NN.RAScorerNN() </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xgb_scorer = RAscore_XGB.RAScorerXGB() </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#Imatinib mesylate </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imatinib_mesylate = 'CC1=C(C=C(C=C1)NC(=O)C2=CC=C(C=C2)CN3CCN(CC3)C)NC4=NC=CC(=N4)C5=CN=CC=C5.CS(=O)(=O)O’ </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nn_scorer.predict(imatinib_mesylate)</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 0.99522984 </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xgb_scorer.predict(imatinib_mesylate) </a:t>
            </a:r>
            <a:endParaRPr kumimoji="0" lang="en-US" altLang="zh-CN" sz="1600" b="0" i="0" u="none" strike="noStrike" cap="none" normalizeH="0" baseline="0" dirty="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0.99259007</a:t>
            </a:r>
            <a:r>
              <a:rPr kumimoji="0" lang="zh-CN" altLang="zh-CN" sz="1600" b="0" i="0" u="none" strike="noStrike" cap="none" normalizeH="0" baseline="0" dirty="0">
                <a:ln>
                  <a:noFill/>
                </a:ln>
                <a:solidFill>
                  <a:schemeClr val="tx1"/>
                </a:solidFill>
                <a:effectLst/>
              </a:rPr>
              <a:t> </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Arial Unicode MS"/>
                <a:ea typeface="ui-monospace"/>
              </a:rPr>
              <a:t>RAscore -f test.smi -c SMILES -o test.csv`</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grpSp>
        <p:nvGrpSpPr>
          <p:cNvPr id="12" name="组合 11">
            <a:extLst>
              <a:ext uri="{FF2B5EF4-FFF2-40B4-BE49-F238E27FC236}">
                <a16:creationId xmlns:a16="http://schemas.microsoft.com/office/drawing/2014/main" id="{158FE204-89E1-8978-33A7-653B5A7ACB46}"/>
              </a:ext>
            </a:extLst>
          </p:cNvPr>
          <p:cNvGrpSpPr/>
          <p:nvPr/>
        </p:nvGrpSpPr>
        <p:grpSpPr>
          <a:xfrm>
            <a:off x="838200" y="1434221"/>
            <a:ext cx="5026206" cy="1968601"/>
            <a:chOff x="577759" y="2032693"/>
            <a:chExt cx="5026206" cy="1968601"/>
          </a:xfrm>
        </p:grpSpPr>
        <p:pic>
          <p:nvPicPr>
            <p:cNvPr id="6" name="图片 5">
              <a:extLst>
                <a:ext uri="{FF2B5EF4-FFF2-40B4-BE49-F238E27FC236}">
                  <a16:creationId xmlns:a16="http://schemas.microsoft.com/office/drawing/2014/main" id="{0ED698FD-103F-D781-17B6-7AD0C6BDDBA9}"/>
                </a:ext>
              </a:extLst>
            </p:cNvPr>
            <p:cNvPicPr>
              <a:picLocks noChangeAspect="1"/>
            </p:cNvPicPr>
            <p:nvPr/>
          </p:nvPicPr>
          <p:blipFill>
            <a:blip r:embed="rId3"/>
            <a:stretch>
              <a:fillRect/>
            </a:stretch>
          </p:blipFill>
          <p:spPr>
            <a:xfrm>
              <a:off x="2073184" y="2032693"/>
              <a:ext cx="3530781" cy="1968601"/>
            </a:xfrm>
            <a:prstGeom prst="rect">
              <a:avLst/>
            </a:prstGeom>
          </p:spPr>
        </p:pic>
        <p:grpSp>
          <p:nvGrpSpPr>
            <p:cNvPr id="8" name="组合 7">
              <a:extLst>
                <a:ext uri="{FF2B5EF4-FFF2-40B4-BE49-F238E27FC236}">
                  <a16:creationId xmlns:a16="http://schemas.microsoft.com/office/drawing/2014/main" id="{FF5DB295-A6C7-E12C-1E86-24C936B5E3F7}"/>
                </a:ext>
              </a:extLst>
            </p:cNvPr>
            <p:cNvGrpSpPr/>
            <p:nvPr/>
          </p:nvGrpSpPr>
          <p:grpSpPr>
            <a:xfrm>
              <a:off x="577759" y="2551774"/>
              <a:ext cx="1504950" cy="930438"/>
              <a:chOff x="7505700" y="2143125"/>
              <a:chExt cx="4686300" cy="3168813"/>
            </a:xfrm>
          </p:grpSpPr>
          <p:pic>
            <p:nvPicPr>
              <p:cNvPr id="10" name="图片 9">
                <a:extLst>
                  <a:ext uri="{FF2B5EF4-FFF2-40B4-BE49-F238E27FC236}">
                    <a16:creationId xmlns:a16="http://schemas.microsoft.com/office/drawing/2014/main" id="{61805151-E6FE-CD63-9236-51A9E7F8E4EC}"/>
                  </a:ext>
                </a:extLst>
              </p:cNvPr>
              <p:cNvPicPr>
                <a:picLocks noChangeAspect="1"/>
              </p:cNvPicPr>
              <p:nvPr/>
            </p:nvPicPr>
            <p:blipFill rotWithShape="1">
              <a:blip r:embed="rId4"/>
              <a:srcRect l="4053" r="6577"/>
              <a:stretch/>
            </p:blipFill>
            <p:spPr>
              <a:xfrm>
                <a:off x="7572375" y="2143125"/>
                <a:ext cx="4619625" cy="3168813"/>
              </a:xfrm>
              <a:prstGeom prst="rect">
                <a:avLst/>
              </a:prstGeom>
            </p:spPr>
          </p:pic>
          <p:sp>
            <p:nvSpPr>
              <p:cNvPr id="11" name="文本框 10">
                <a:extLst>
                  <a:ext uri="{FF2B5EF4-FFF2-40B4-BE49-F238E27FC236}">
                    <a16:creationId xmlns:a16="http://schemas.microsoft.com/office/drawing/2014/main" id="{1A89C3F3-5B2B-A21F-6947-FCD7BC5EB370}"/>
                  </a:ext>
                </a:extLst>
              </p:cNvPr>
              <p:cNvSpPr txBox="1"/>
              <p:nvPr/>
            </p:nvSpPr>
            <p:spPr>
              <a:xfrm>
                <a:off x="7505700" y="2143125"/>
                <a:ext cx="575238" cy="1257842"/>
              </a:xfrm>
              <a:prstGeom prst="rect">
                <a:avLst/>
              </a:prstGeom>
              <a:noFill/>
            </p:spPr>
            <p:txBody>
              <a:bodyPr wrap="none" rtlCol="0">
                <a:spAutoFit/>
              </a:bodyPr>
              <a:lstStyle/>
              <a:p>
                <a:endParaRPr lang="zh-CN" altLang="en-US" dirty="0"/>
              </a:p>
            </p:txBody>
          </p:sp>
        </p:grpSp>
      </p:grpSp>
      <p:sp>
        <p:nvSpPr>
          <p:cNvPr id="13" name="Rectangle 2">
            <a:extLst>
              <a:ext uri="{FF2B5EF4-FFF2-40B4-BE49-F238E27FC236}">
                <a16:creationId xmlns:a16="http://schemas.microsoft.com/office/drawing/2014/main" id="{BB963C35-8883-60E4-0F98-D0E879D4EA58}"/>
              </a:ext>
            </a:extLst>
          </p:cNvPr>
          <p:cNvSpPr>
            <a:spLocks noChangeArrowheads="1"/>
          </p:cNvSpPr>
          <p:nvPr/>
        </p:nvSpPr>
        <p:spPr bwMode="auto">
          <a:xfrm>
            <a:off x="0" y="159350"/>
            <a:ext cx="3847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24292F"/>
                </a:solidFill>
                <a:effectLst/>
                <a:latin typeface="Arial Unicode MS"/>
                <a:ea typeface="ui-monospace"/>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97401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846</Words>
  <Application>Microsoft Office PowerPoint</Application>
  <PresentationFormat>宽屏</PresentationFormat>
  <Paragraphs>38</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-apple-system</vt:lpstr>
      <vt:lpstr>Arial Unicode MS</vt:lpstr>
      <vt:lpstr>等线</vt:lpstr>
      <vt:lpstr>等线</vt:lpstr>
      <vt:lpstr>等线 Light</vt:lpstr>
      <vt:lpstr>黑体</vt:lpstr>
      <vt:lpstr>默认字体</vt:lpstr>
      <vt:lpstr>Arial</vt:lpstr>
      <vt:lpstr>Times New Roman</vt:lpstr>
      <vt:lpstr>Office 主题​​</vt:lpstr>
      <vt:lpstr>分子的生物可及性预测 </vt:lpstr>
      <vt:lpstr>PowerPoint 演示文稿</vt:lpstr>
      <vt:lpstr>PowerPoint 演示文稿</vt:lpstr>
      <vt:lpstr>PowerPoint 演示文稿</vt:lpstr>
      <vt:lpstr>生物可合成分子相似性聚类</vt:lpstr>
      <vt:lpstr>模型二：RAscore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分子的生物可及性预测 </dc:title>
  <dc:creator>岳 BW</dc:creator>
  <cp:lastModifiedBy>岳 BW</cp:lastModifiedBy>
  <cp:revision>2</cp:revision>
  <dcterms:created xsi:type="dcterms:W3CDTF">2022-05-24T04:58:22Z</dcterms:created>
  <dcterms:modified xsi:type="dcterms:W3CDTF">2022-05-24T06:58:00Z</dcterms:modified>
</cp:coreProperties>
</file>