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7" r:id="rId5"/>
    <p:sldId id="399" r:id="rId6"/>
    <p:sldId id="389" r:id="rId7"/>
    <p:sldId id="395" r:id="rId8"/>
    <p:sldId id="394" r:id="rId9"/>
    <p:sldId id="397" r:id="rId10"/>
    <p:sldId id="398" r:id="rId11"/>
    <p:sldId id="317" r:id="rId12"/>
    <p:sldId id="400" r:id="rId13"/>
    <p:sldId id="392" r:id="rId14"/>
    <p:sldId id="32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BE8796-B3A0-4200-AB1E-8A748DE0B9AB}" v="10" dt="2023-08-01T02:13:22.7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7" autoAdjust="0"/>
    <p:restoredTop sz="80653" autoAdjust="0"/>
  </p:normalViewPr>
  <p:slideViewPr>
    <p:cSldViewPr snapToGrid="0">
      <p:cViewPr varScale="1">
        <p:scale>
          <a:sx n="61" d="100"/>
          <a:sy n="61" d="100"/>
        </p:scale>
        <p:origin x="1068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Strength= weak</a:t>
            </a:r>
          </a:p>
          <a:p>
            <a:r>
              <a:rPr lang="en-US" dirty="0"/>
              <a:t> form= nonlinear</a:t>
            </a:r>
          </a:p>
          <a:p>
            <a:r>
              <a:rPr lang="en-US" dirty="0"/>
              <a:t> direction=random, neither positive nor negative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8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 axis is represented with percentage of people who were diagnosed with cancer who ended up dying.</a:t>
            </a:r>
          </a:p>
          <a:p>
            <a:r>
              <a:rPr lang="en-US" dirty="0"/>
              <a:t>X axis is represented by each state</a:t>
            </a:r>
          </a:p>
          <a:p>
            <a:endParaRPr lang="en-US" dirty="0"/>
          </a:p>
          <a:p>
            <a:r>
              <a:rPr lang="en-US" dirty="0"/>
              <a:t>Outliers were California, Massachusetts, and Mississippi</a:t>
            </a:r>
            <a:r>
              <a:rPr lang="en-US"/>
              <a:t>. </a:t>
            </a:r>
          </a:p>
          <a:p>
            <a:endParaRPr lang="en-US" dirty="0"/>
          </a:p>
          <a:p>
            <a:r>
              <a:rPr lang="en-US" dirty="0"/>
              <a:t>Further studies would need to be conducted to understand why these 3 states reported such lower average death percentages from those that were diagnosed.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41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Hypothesis:  Higher marriage rates would lead to faster detection of cancer and less incidences of death from cancer.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Visually, there is no correlation between marital status and risk of dying from cancer.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Added age to see if areas with older people tend to have higher marriage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https://onlinelibrary.wiley.com/doi/abs/10.1111/ecc.12755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Other information that would have been helpful: type of cancer, stage of cancer, information on what year this data was collected. How the data was collected?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07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Hypothesis:  Higher marriage rates would lead to faster detection of cancer and less incidences of death from cancer.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Visually, there is no correlation between marital status and risk of dying from cancer.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Added age to see if areas with older people tend to have higher marriage rates.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09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0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8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kaggle.com/datasets/topolphukhanh/cancer-re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1544" y="832533"/>
            <a:ext cx="3565524" cy="238489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Cancer and how it relates to different aspects of daily life. 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279080"/>
          </a:xfrm>
        </p:spPr>
        <p:txBody>
          <a:bodyPr>
            <a:normAutofit/>
          </a:bodyPr>
          <a:lstStyle/>
          <a:p>
            <a:r>
              <a:rPr lang="en-US" dirty="0"/>
              <a:t>Cody Carpenter </a:t>
            </a:r>
          </a:p>
          <a:p>
            <a:r>
              <a:rPr lang="en-US" dirty="0"/>
              <a:t>Jake </a:t>
            </a:r>
            <a:r>
              <a:rPr lang="en-US" dirty="0" err="1"/>
              <a:t>Rohbock</a:t>
            </a:r>
            <a:endParaRPr lang="en-US" dirty="0"/>
          </a:p>
          <a:p>
            <a:r>
              <a:rPr lang="en-US" dirty="0"/>
              <a:t>Johnny Ramirez</a:t>
            </a:r>
          </a:p>
          <a:p>
            <a:r>
              <a:rPr lang="en-US" dirty="0"/>
              <a:t>Samantha McKay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000" y="549275"/>
            <a:ext cx="9398000" cy="928825"/>
          </a:xfrm>
          <a:solidFill>
            <a:schemeClr val="bg2">
              <a:lumMod val="50000"/>
              <a:lumOff val="50000"/>
            </a:schemeClr>
          </a:solidFill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Takeaways from Project 1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613395"/>
            <a:ext cx="11090274" cy="4767469"/>
          </a:xfrm>
        </p:spPr>
        <p:txBody>
          <a:bodyPr vert="horz" wrap="square" lIns="0" tIns="0" rIns="0" bIns="0" rtlCol="0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In Future:</a:t>
            </a:r>
          </a:p>
          <a:p>
            <a:pPr marL="800100" lvl="1" indent="-342900">
              <a:lnSpc>
                <a:spcPct val="100000"/>
              </a:lnSpc>
            </a:pPr>
            <a:r>
              <a:rPr lang="en-US" sz="1800" dirty="0"/>
              <a:t>Remove Outliers</a:t>
            </a:r>
          </a:p>
          <a:p>
            <a:pPr marL="800100" lvl="1" indent="-342900">
              <a:lnSpc>
                <a:spcPct val="100000"/>
              </a:lnSpc>
            </a:pPr>
            <a:r>
              <a:rPr lang="en-US" sz="1800" kern="1200" dirty="0">
                <a:latin typeface="+mn-lt"/>
                <a:ea typeface="+mn-ea"/>
                <a:cs typeface="+mn-cs"/>
              </a:rPr>
              <a:t>Find data that:</a:t>
            </a:r>
          </a:p>
          <a:p>
            <a:pPr marL="1257300" lvl="2" indent="-342900">
              <a:lnSpc>
                <a:spcPct val="100000"/>
              </a:lnSpc>
            </a:pP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/>
              <a:t>S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hows </a:t>
            </a:r>
            <a:r>
              <a:rPr lang="en-US" sz="1800" dirty="0"/>
              <a:t>the source the data was taken from.</a:t>
            </a:r>
          </a:p>
          <a:p>
            <a:pPr marL="1257300" lvl="2" indent="-342900">
              <a:lnSpc>
                <a:spcPct val="100000"/>
              </a:lnSpc>
            </a:pPr>
            <a:r>
              <a:rPr lang="en-US" sz="1800" dirty="0"/>
              <a:t>Lists the type of cancer.</a:t>
            </a:r>
          </a:p>
          <a:p>
            <a:pPr marL="1257300" lvl="2" indent="-342900">
              <a:lnSpc>
                <a:spcPct val="100000"/>
              </a:lnSpc>
            </a:pPr>
            <a:r>
              <a:rPr lang="en-US" sz="1800" dirty="0"/>
              <a:t>The stage that the cancer was diagnosed.</a:t>
            </a:r>
          </a:p>
          <a:p>
            <a:pPr marL="1257300" lvl="2" indent="-342900">
              <a:lnSpc>
                <a:spcPct val="100000"/>
              </a:lnSpc>
            </a:pPr>
            <a:r>
              <a:rPr lang="en-US" sz="1800" dirty="0"/>
              <a:t>The time between diagnosis and death.</a:t>
            </a:r>
          </a:p>
          <a:p>
            <a:pPr marL="800100" lvl="1" indent="-342900">
              <a:lnSpc>
                <a:spcPct val="100000"/>
              </a:lnSpc>
            </a:pPr>
            <a:r>
              <a:rPr lang="en-US" sz="1800" dirty="0"/>
              <a:t>Trust the ratings on Kaggle. </a:t>
            </a:r>
          </a:p>
          <a:p>
            <a:pPr marL="342900" indent="-342900">
              <a:lnSpc>
                <a:spcPct val="100000"/>
              </a:lnSpc>
            </a:pPr>
            <a:endParaRPr lang="en-US" sz="2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33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017BF9-6118-C214-386C-CE8722F63D66}"/>
              </a:ext>
            </a:extLst>
          </p:cNvPr>
          <p:cNvSpPr txBox="1"/>
          <p:nvPr/>
        </p:nvSpPr>
        <p:spPr>
          <a:xfrm>
            <a:off x="468351" y="5196468"/>
            <a:ext cx="113184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latin typeface="+mj-lt"/>
                <a:ea typeface="+mn-ea"/>
                <a:cs typeface="+mn-cs"/>
              </a:rPr>
              <a:t>No correlation was found between income, unemployment, marital status, state, age or insurance status and cancer or death from cancer.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48179"/>
            <a:ext cx="4433732" cy="616996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765175"/>
            <a:ext cx="4396976" cy="5278786"/>
          </a:xfrm>
          <a:solidFill>
            <a:schemeClr val="bg2">
              <a:lumMod val="75000"/>
              <a:lumOff val="25000"/>
            </a:schemeClr>
          </a:solidFill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our data from Kaggle.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https://www.kaggle.com/datasets/topolphukhanh/cancer-reg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Cleaning:</a:t>
            </a:r>
          </a:p>
          <a:p>
            <a:pPr marL="800100" lvl="1" indent="-3429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Renamed Columns</a:t>
            </a:r>
          </a:p>
          <a:p>
            <a:pPr marL="800100" lvl="1" indent="-3429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Columns</a:t>
            </a:r>
          </a:p>
          <a:p>
            <a:pPr marL="0" indent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" b="23"/>
          <a:stretch/>
        </p:blipFill>
        <p:spPr/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" b="134"/>
          <a:stretch/>
        </p:blipFill>
        <p:spPr/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4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48179"/>
            <a:ext cx="3565524" cy="616996"/>
          </a:xfrm>
        </p:spPr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765175"/>
            <a:ext cx="3565525" cy="5334542"/>
          </a:xfrm>
          <a:solidFill>
            <a:schemeClr val="bg2">
              <a:lumMod val="75000"/>
              <a:lumOff val="25000"/>
            </a:schemeClr>
          </a:solidFill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Is there a correlation between income and cancer rates?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older populations have greater or lower poverty rates?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a higher percent of married households correlate with lower incidences of death as the outcome?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percentage of cancer incidences result in death in each state on average?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relationship between unemployment and cancer incidence for each state?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having insurance correlate with a higher death rate from cancer?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" b="23"/>
          <a:stretch/>
        </p:blipFill>
        <p:spPr/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" b="134"/>
          <a:stretch/>
        </p:blipFill>
        <p:spPr/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4813" y="0"/>
            <a:ext cx="7702374" cy="707273"/>
          </a:xfrm>
          <a:solidFill>
            <a:schemeClr val="bg2">
              <a:lumMod val="50000"/>
              <a:lumOff val="50000"/>
            </a:schemeClr>
          </a:solidFill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nemployment and Cancer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ncidence</a:t>
            </a:r>
            <a:endParaRPr lang="en-US" sz="4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CE574B90-BAEB-0C42-2ACD-D508B2039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88" y="878906"/>
            <a:ext cx="11543824" cy="57719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07DA37-6147-7902-2994-2205A021D13F}"/>
              </a:ext>
            </a:extLst>
          </p:cNvPr>
          <p:cNvSpPr txBox="1"/>
          <p:nvPr/>
        </p:nvSpPr>
        <p:spPr>
          <a:xfrm>
            <a:off x="10079192" y="146758"/>
            <a:ext cx="1980802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 Value= 0.013</a:t>
            </a:r>
          </a:p>
          <a:p>
            <a:r>
              <a:rPr lang="en-US" dirty="0"/>
              <a:t>P  Value=0.928</a:t>
            </a:r>
          </a:p>
        </p:txBody>
      </p:sp>
    </p:spTree>
    <p:extLst>
      <p:ext uri="{BB962C8B-B14F-4D97-AF65-F5344CB8AC3E}">
        <p14:creationId xmlns:p14="http://schemas.microsoft.com/office/powerpoint/2010/main" val="138941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8343" y="0"/>
            <a:ext cx="4255314" cy="618064"/>
          </a:xfrm>
          <a:solidFill>
            <a:schemeClr val="bg2">
              <a:lumMod val="50000"/>
              <a:lumOff val="50000"/>
            </a:schemeClr>
          </a:solidFill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Cancer Death by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A graph of green bars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4B429264-0C45-4B95-066C-F60B4C2DF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87" y="1068575"/>
            <a:ext cx="11317049" cy="54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1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7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1075" y="474307"/>
            <a:ext cx="4589851" cy="684286"/>
          </a:xfrm>
          <a:solidFill>
            <a:schemeClr val="bg2">
              <a:lumMod val="50000"/>
              <a:lumOff val="50000"/>
            </a:schemeClr>
          </a:solidFill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Marriage and Death</a:t>
            </a:r>
            <a:endParaRPr lang="en-US" sz="4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 descr="A graph of blue vertical lines&#10;&#10;Description automatically generated with medium confidence">
            <a:extLst>
              <a:ext uri="{FF2B5EF4-FFF2-40B4-BE49-F238E27FC236}">
                <a16:creationId xmlns:a16="http://schemas.microsoft.com/office/drawing/2014/main" id="{47FF9A30-B377-0DD6-86AE-3B0B1572B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564" y="1447949"/>
            <a:ext cx="8424872" cy="50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0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7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8849" y="474307"/>
            <a:ext cx="4594302" cy="684286"/>
          </a:xfrm>
          <a:solidFill>
            <a:schemeClr val="bg2">
              <a:lumMod val="50000"/>
              <a:lumOff val="50000"/>
            </a:schemeClr>
          </a:solidFill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and Death</a:t>
            </a:r>
            <a:endParaRPr lang="en-US" sz="4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FAC87FDC-1E82-F854-01F1-97AEE7F58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06" y="1730822"/>
            <a:ext cx="11321188" cy="33963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40A62C-8875-70F4-12ED-BA6D20FF07B2}"/>
              </a:ext>
            </a:extLst>
          </p:cNvPr>
          <p:cNvSpPr txBox="1"/>
          <p:nvPr/>
        </p:nvSpPr>
        <p:spPr>
          <a:xfrm>
            <a:off x="9695229" y="855545"/>
            <a:ext cx="1980802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 Value= -0.198</a:t>
            </a:r>
          </a:p>
          <a:p>
            <a:r>
              <a:rPr lang="en-US" dirty="0"/>
              <a:t>P  Value= 0.164</a:t>
            </a:r>
          </a:p>
        </p:txBody>
      </p:sp>
    </p:spTree>
    <p:extLst>
      <p:ext uri="{BB962C8B-B14F-4D97-AF65-F5344CB8AC3E}">
        <p14:creationId xmlns:p14="http://schemas.microsoft.com/office/powerpoint/2010/main" val="88259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2302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AF25A1C-1CF0-BB68-B911-D3DAE6867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9211" y="0"/>
            <a:ext cx="5833578" cy="735327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 sz="6000" dirty="0"/>
              <a:t>Income and </a:t>
            </a:r>
            <a:r>
              <a:rPr lang="en-US" sz="4800" dirty="0"/>
              <a:t>Death</a:t>
            </a:r>
            <a:endParaRPr lang="en-US" sz="6000" dirty="0"/>
          </a:p>
        </p:txBody>
      </p:sp>
      <p:pic>
        <p:nvPicPr>
          <p:cNvPr id="13" name="Picture 12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8DCDE3B2-AA39-547D-CAEA-29BFF678A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16" b="3424"/>
          <a:stretch/>
        </p:blipFill>
        <p:spPr>
          <a:xfrm>
            <a:off x="3024737" y="906751"/>
            <a:ext cx="6142527" cy="54459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609847-1DC2-6A01-0DFD-991E7488EA70}"/>
              </a:ext>
            </a:extLst>
          </p:cNvPr>
          <p:cNvSpPr txBox="1"/>
          <p:nvPr/>
        </p:nvSpPr>
        <p:spPr>
          <a:xfrm>
            <a:off x="9476396" y="906751"/>
            <a:ext cx="1741731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 Value= -0.087</a:t>
            </a:r>
          </a:p>
          <a:p>
            <a:r>
              <a:rPr lang="en-US" dirty="0"/>
              <a:t>P  Value=0.545</a:t>
            </a: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2302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AF25A1C-1CF0-BB68-B911-D3DAE6867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9211" y="111513"/>
            <a:ext cx="5833578" cy="835684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 sz="6000" dirty="0"/>
              <a:t>Poverty and </a:t>
            </a:r>
            <a:r>
              <a:rPr lang="en-US" sz="4800" dirty="0"/>
              <a:t>Death</a:t>
            </a:r>
            <a:endParaRPr lang="en-US" sz="6000" dirty="0"/>
          </a:p>
        </p:txBody>
      </p:sp>
      <p:pic>
        <p:nvPicPr>
          <p:cNvPr id="6" name="Picture 5" descr="A graph with a red line and a line between them&#10;&#10;Description automatically generated">
            <a:extLst>
              <a:ext uri="{FF2B5EF4-FFF2-40B4-BE49-F238E27FC236}">
                <a16:creationId xmlns:a16="http://schemas.microsoft.com/office/drawing/2014/main" id="{03E9A007-9766-870F-8E36-4BA5E8413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211" y="1024422"/>
            <a:ext cx="5833578" cy="5833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C021FA-D374-16B5-D878-497E1ED5595E}"/>
              </a:ext>
            </a:extLst>
          </p:cNvPr>
          <p:cNvSpPr txBox="1"/>
          <p:nvPr/>
        </p:nvSpPr>
        <p:spPr>
          <a:xfrm>
            <a:off x="9227192" y="1002120"/>
            <a:ext cx="1980802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 Value= -0.118</a:t>
            </a:r>
          </a:p>
          <a:p>
            <a:r>
              <a:rPr lang="en-US" dirty="0"/>
              <a:t>P  Value=0.409</a:t>
            </a:r>
          </a:p>
        </p:txBody>
      </p:sp>
    </p:spTree>
    <p:extLst>
      <p:ext uri="{BB962C8B-B14F-4D97-AF65-F5344CB8AC3E}">
        <p14:creationId xmlns:p14="http://schemas.microsoft.com/office/powerpoint/2010/main" val="331239020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{CFE3A9B3-4D7A-40BF-B2DC-7BBED18FF368}tf33713516_win32</Template>
  <TotalTime>374</TotalTime>
  <Words>518</Words>
  <Application>Microsoft Office PowerPoint</Application>
  <PresentationFormat>Widescreen</PresentationFormat>
  <Paragraphs>87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Times New Roman</vt:lpstr>
      <vt:lpstr>Walbaum Display</vt:lpstr>
      <vt:lpstr>3DFloatVTI</vt:lpstr>
      <vt:lpstr>Cancer and how it relates to different aspects of daily life. </vt:lpstr>
      <vt:lpstr>Data Collection</vt:lpstr>
      <vt:lpstr>Agenda</vt:lpstr>
      <vt:lpstr>Unemployment and Cancer Incidence</vt:lpstr>
      <vt:lpstr>Cancer Death by State</vt:lpstr>
      <vt:lpstr>Marriage and Death</vt:lpstr>
      <vt:lpstr>Insurance and Death</vt:lpstr>
      <vt:lpstr>Income and Death</vt:lpstr>
      <vt:lpstr>Poverty and Death</vt:lpstr>
      <vt:lpstr>Key Takeaways from Project 1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and how it relates to aspects of daily life. </dc:title>
  <dc:creator>Cody Carpenter</dc:creator>
  <cp:lastModifiedBy>jakerohbock@gmail.com</cp:lastModifiedBy>
  <cp:revision>8</cp:revision>
  <dcterms:created xsi:type="dcterms:W3CDTF">2023-08-01T01:40:32Z</dcterms:created>
  <dcterms:modified xsi:type="dcterms:W3CDTF">2023-08-03T02:57:31Z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