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254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27" algn="l" defTabSz="914254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54" algn="l" defTabSz="914254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381" algn="l" defTabSz="914254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08" algn="l" defTabSz="914254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35" algn="l" defTabSz="914254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762" algn="l" defTabSz="914254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889" algn="l" defTabSz="914254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16" algn="l" defTabSz="914254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318CCF-3ABE-438A-9574-E53BF0ED508A}" v="18" dt="2023-11-15T22:41:56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1" y="1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광휘 조" userId="a8a9752312da5af4" providerId="LiveId" clId="{D6318CCF-3ABE-438A-9574-E53BF0ED508A}"/>
    <pc:docChg chg="undo custSel addSld modSld">
      <pc:chgData name="광휘 조" userId="a8a9752312da5af4" providerId="LiveId" clId="{D6318CCF-3ABE-438A-9574-E53BF0ED508A}" dt="2023-11-15T22:46:52.394" v="521" actId="1036"/>
      <pc:docMkLst>
        <pc:docMk/>
      </pc:docMkLst>
      <pc:sldChg chg="addSp delSp modSp new mod">
        <pc:chgData name="광휘 조" userId="a8a9752312da5af4" providerId="LiveId" clId="{D6318CCF-3ABE-438A-9574-E53BF0ED508A}" dt="2023-11-15T22:46:52.394" v="521" actId="1036"/>
        <pc:sldMkLst>
          <pc:docMk/>
          <pc:sldMk cId="3280797386" sldId="263"/>
        </pc:sldMkLst>
        <pc:spChg chg="mod">
          <ac:chgData name="광휘 조" userId="a8a9752312da5af4" providerId="LiveId" clId="{D6318CCF-3ABE-438A-9574-E53BF0ED508A}" dt="2023-11-15T22:28:55.448" v="30" actId="1076"/>
          <ac:spMkLst>
            <pc:docMk/>
            <pc:sldMk cId="3280797386" sldId="263"/>
            <ac:spMk id="2" creationId="{51254465-933A-F7C4-EC92-AD9348D51F1A}"/>
          </ac:spMkLst>
        </pc:spChg>
        <pc:spChg chg="del">
          <ac:chgData name="광휘 조" userId="a8a9752312da5af4" providerId="LiveId" clId="{D6318CCF-3ABE-438A-9574-E53BF0ED508A}" dt="2023-11-15T22:28:15.311" v="2" actId="478"/>
          <ac:spMkLst>
            <pc:docMk/>
            <pc:sldMk cId="3280797386" sldId="263"/>
            <ac:spMk id="3" creationId="{E9796C85-5ECC-2845-2805-4A14BCADEF98}"/>
          </ac:spMkLst>
        </pc:spChg>
        <pc:spChg chg="add mod">
          <ac:chgData name="광휘 조" userId="a8a9752312da5af4" providerId="LiveId" clId="{D6318CCF-3ABE-438A-9574-E53BF0ED508A}" dt="2023-11-15T22:44:04.572" v="477" actId="207"/>
          <ac:spMkLst>
            <pc:docMk/>
            <pc:sldMk cId="3280797386" sldId="263"/>
            <ac:spMk id="4" creationId="{E35CAFF7-4BFC-F649-BF68-B6178C2CF8C8}"/>
          </ac:spMkLst>
        </pc:spChg>
        <pc:spChg chg="add del mod">
          <ac:chgData name="광휘 조" userId="a8a9752312da5af4" providerId="LiveId" clId="{D6318CCF-3ABE-438A-9574-E53BF0ED508A}" dt="2023-11-15T22:30:26.123" v="56" actId="478"/>
          <ac:spMkLst>
            <pc:docMk/>
            <pc:sldMk cId="3280797386" sldId="263"/>
            <ac:spMk id="5" creationId="{999DF081-1B92-147A-307E-B6D7C5A74E93}"/>
          </ac:spMkLst>
        </pc:spChg>
        <pc:spChg chg="add mod">
          <ac:chgData name="광휘 조" userId="a8a9752312da5af4" providerId="LiveId" clId="{D6318CCF-3ABE-438A-9574-E53BF0ED508A}" dt="2023-11-15T22:43:59.695" v="476" actId="207"/>
          <ac:spMkLst>
            <pc:docMk/>
            <pc:sldMk cId="3280797386" sldId="263"/>
            <ac:spMk id="6" creationId="{81C82CDC-6B53-76B3-865C-E0CA095ED8ED}"/>
          </ac:spMkLst>
        </pc:spChg>
        <pc:spChg chg="add mod">
          <ac:chgData name="광휘 조" userId="a8a9752312da5af4" providerId="LiveId" clId="{D6318CCF-3ABE-438A-9574-E53BF0ED508A}" dt="2023-11-15T22:44:22.730" v="482" actId="207"/>
          <ac:spMkLst>
            <pc:docMk/>
            <pc:sldMk cId="3280797386" sldId="263"/>
            <ac:spMk id="7" creationId="{EB8FFA8C-AD5A-B1A3-DDEF-83E230AC2F65}"/>
          </ac:spMkLst>
        </pc:spChg>
        <pc:spChg chg="add mod">
          <ac:chgData name="광휘 조" userId="a8a9752312da5af4" providerId="LiveId" clId="{D6318CCF-3ABE-438A-9574-E53BF0ED508A}" dt="2023-11-15T22:32:35.602" v="97" actId="20577"/>
          <ac:spMkLst>
            <pc:docMk/>
            <pc:sldMk cId="3280797386" sldId="263"/>
            <ac:spMk id="8" creationId="{1D6800E4-1C0D-5166-1B60-45E8115B1DC6}"/>
          </ac:spMkLst>
        </pc:spChg>
        <pc:spChg chg="add mod">
          <ac:chgData name="광휘 조" userId="a8a9752312da5af4" providerId="LiveId" clId="{D6318CCF-3ABE-438A-9574-E53BF0ED508A}" dt="2023-11-15T22:33:07.722" v="113" actId="20577"/>
          <ac:spMkLst>
            <pc:docMk/>
            <pc:sldMk cId="3280797386" sldId="263"/>
            <ac:spMk id="9" creationId="{7412436C-52DA-7FAF-8E74-403F6B9263F3}"/>
          </ac:spMkLst>
        </pc:spChg>
        <pc:spChg chg="add mod">
          <ac:chgData name="광휘 조" userId="a8a9752312da5af4" providerId="LiveId" clId="{D6318CCF-3ABE-438A-9574-E53BF0ED508A}" dt="2023-11-15T22:43:06.491" v="327" actId="1035"/>
          <ac:spMkLst>
            <pc:docMk/>
            <pc:sldMk cId="3280797386" sldId="263"/>
            <ac:spMk id="10" creationId="{B84D0141-32EA-1237-7598-54DFE2F7652B}"/>
          </ac:spMkLst>
        </pc:spChg>
        <pc:spChg chg="add mod">
          <ac:chgData name="광휘 조" userId="a8a9752312da5af4" providerId="LiveId" clId="{D6318CCF-3ABE-438A-9574-E53BF0ED508A}" dt="2023-11-15T22:43:12.619" v="348" actId="1035"/>
          <ac:spMkLst>
            <pc:docMk/>
            <pc:sldMk cId="3280797386" sldId="263"/>
            <ac:spMk id="11" creationId="{72278D40-EB9F-A978-0A63-DDF0F7726A5B}"/>
          </ac:spMkLst>
        </pc:spChg>
        <pc:spChg chg="add mod">
          <ac:chgData name="광휘 조" userId="a8a9752312da5af4" providerId="LiveId" clId="{D6318CCF-3ABE-438A-9574-E53BF0ED508A}" dt="2023-11-15T22:43:20.146" v="380" actId="1036"/>
          <ac:spMkLst>
            <pc:docMk/>
            <pc:sldMk cId="3280797386" sldId="263"/>
            <ac:spMk id="12" creationId="{7165BA4D-70A9-73AE-6C91-C1E1DB916D5E}"/>
          </ac:spMkLst>
        </pc:spChg>
        <pc:spChg chg="add mod">
          <ac:chgData name="광휘 조" userId="a8a9752312da5af4" providerId="LiveId" clId="{D6318CCF-3ABE-438A-9574-E53BF0ED508A}" dt="2023-11-15T22:43:27.957" v="410" actId="1035"/>
          <ac:spMkLst>
            <pc:docMk/>
            <pc:sldMk cId="3280797386" sldId="263"/>
            <ac:spMk id="13" creationId="{8F938597-EDA3-0964-25FA-A15A92FC8BB9}"/>
          </ac:spMkLst>
        </pc:spChg>
        <pc:spChg chg="add mod">
          <ac:chgData name="광휘 조" userId="a8a9752312da5af4" providerId="LiveId" clId="{D6318CCF-3ABE-438A-9574-E53BF0ED508A}" dt="2023-11-15T22:43:35.673" v="439" actId="1035"/>
          <ac:spMkLst>
            <pc:docMk/>
            <pc:sldMk cId="3280797386" sldId="263"/>
            <ac:spMk id="14" creationId="{84A1674E-B299-DB1E-3BB6-07AD289F85E1}"/>
          </ac:spMkLst>
        </pc:spChg>
        <pc:spChg chg="add mod">
          <ac:chgData name="광휘 조" userId="a8a9752312da5af4" providerId="LiveId" clId="{D6318CCF-3ABE-438A-9574-E53BF0ED508A}" dt="2023-11-15T22:43:44.369" v="473" actId="1036"/>
          <ac:spMkLst>
            <pc:docMk/>
            <pc:sldMk cId="3280797386" sldId="263"/>
            <ac:spMk id="15" creationId="{3A0B0A21-9994-4AC9-6432-042C3A21F8E0}"/>
          </ac:spMkLst>
        </pc:spChg>
        <pc:spChg chg="add mod">
          <ac:chgData name="광휘 조" userId="a8a9752312da5af4" providerId="LiveId" clId="{D6318CCF-3ABE-438A-9574-E53BF0ED508A}" dt="2023-11-15T22:36:43.300" v="241" actId="6549"/>
          <ac:spMkLst>
            <pc:docMk/>
            <pc:sldMk cId="3280797386" sldId="263"/>
            <ac:spMk id="16" creationId="{A1B42550-E844-70E6-0772-660D7A13511E}"/>
          </ac:spMkLst>
        </pc:spChg>
        <pc:spChg chg="add mod">
          <ac:chgData name="광휘 조" userId="a8a9752312da5af4" providerId="LiveId" clId="{D6318CCF-3ABE-438A-9574-E53BF0ED508A}" dt="2023-11-15T22:38:47.570" v="255" actId="20577"/>
          <ac:spMkLst>
            <pc:docMk/>
            <pc:sldMk cId="3280797386" sldId="263"/>
            <ac:spMk id="17" creationId="{2A779B69-660A-FFE2-9E02-3E1AC6C0028C}"/>
          </ac:spMkLst>
        </pc:spChg>
        <pc:spChg chg="add mod">
          <ac:chgData name="광휘 조" userId="a8a9752312da5af4" providerId="LiveId" clId="{D6318CCF-3ABE-438A-9574-E53BF0ED508A}" dt="2023-11-15T22:39:54.026" v="271" actId="1076"/>
          <ac:spMkLst>
            <pc:docMk/>
            <pc:sldMk cId="3280797386" sldId="263"/>
            <ac:spMk id="18" creationId="{A4711E26-88F8-127C-407C-7EFA4BA1BB3F}"/>
          </ac:spMkLst>
        </pc:spChg>
        <pc:spChg chg="add mod">
          <ac:chgData name="광휘 조" userId="a8a9752312da5af4" providerId="LiveId" clId="{D6318CCF-3ABE-438A-9574-E53BF0ED508A}" dt="2023-11-15T22:40:35.635" v="287" actId="20577"/>
          <ac:spMkLst>
            <pc:docMk/>
            <pc:sldMk cId="3280797386" sldId="263"/>
            <ac:spMk id="19" creationId="{5F95B279-6BA3-A227-CC60-952EBA805870}"/>
          </ac:spMkLst>
        </pc:spChg>
        <pc:spChg chg="add mod">
          <ac:chgData name="광휘 조" userId="a8a9752312da5af4" providerId="LiveId" clId="{D6318CCF-3ABE-438A-9574-E53BF0ED508A}" dt="2023-11-15T22:46:52.394" v="521" actId="1036"/>
          <ac:spMkLst>
            <pc:docMk/>
            <pc:sldMk cId="3280797386" sldId="263"/>
            <ac:spMk id="20" creationId="{1F52D120-E706-7778-DACC-A6384B124112}"/>
          </ac:spMkLst>
        </pc:spChg>
        <pc:spChg chg="add mod">
          <ac:chgData name="광휘 조" userId="a8a9752312da5af4" providerId="LiveId" clId="{D6318CCF-3ABE-438A-9574-E53BF0ED508A}" dt="2023-11-15T22:46:25.611" v="517" actId="1035"/>
          <ac:spMkLst>
            <pc:docMk/>
            <pc:sldMk cId="3280797386" sldId="263"/>
            <ac:spMk id="21" creationId="{61A41D7F-6658-BD56-D692-F33B419ECAC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68F4-04C1-4A8C-A7CA-25F418421E1F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D3EE-58F5-487D-BBA9-9670B3AEB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23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68F4-04C1-4A8C-A7CA-25F418421E1F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D3EE-58F5-487D-BBA9-9670B3AEB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32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68F4-04C1-4A8C-A7CA-25F418421E1F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D3EE-58F5-487D-BBA9-9670B3AEB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59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68F4-04C1-4A8C-A7CA-25F418421E1F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D3EE-58F5-487D-BBA9-9670B3AEB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34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68F4-04C1-4A8C-A7CA-25F418421E1F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D3EE-58F5-487D-BBA9-9670B3AEB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27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68F4-04C1-4A8C-A7CA-25F418421E1F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D3EE-58F5-487D-BBA9-9670B3AEB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23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68F4-04C1-4A8C-A7CA-25F418421E1F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D3EE-58F5-487D-BBA9-9670B3AEB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88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68F4-04C1-4A8C-A7CA-25F418421E1F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D3EE-58F5-487D-BBA9-9670B3AEB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29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68F4-04C1-4A8C-A7CA-25F418421E1F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D3EE-58F5-487D-BBA9-9670B3AEB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31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68F4-04C1-4A8C-A7CA-25F418421E1F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D3EE-58F5-487D-BBA9-9670B3AEB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59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68F4-04C1-4A8C-A7CA-25F418421E1F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D3EE-58F5-487D-BBA9-9670B3AEB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96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068F4-04C1-4A8C-A7CA-25F418421E1F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D3EE-58F5-487D-BBA9-9670B3AEB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54465-933A-F7C4-EC92-AD9348D5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191" y="241669"/>
            <a:ext cx="2395206" cy="1325563"/>
          </a:xfrm>
        </p:spPr>
        <p:txBody>
          <a:bodyPr/>
          <a:lstStyle/>
          <a:p>
            <a:r>
              <a:rPr lang="en-US" altLang="ko-KR" dirty="0" err="1"/>
              <a:t>pyQsar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5CAFF7-4BFC-F649-BF68-B6178C2CF8C8}"/>
              </a:ext>
            </a:extLst>
          </p:cNvPr>
          <p:cNvSpPr/>
          <p:nvPr/>
        </p:nvSpPr>
        <p:spPr>
          <a:xfrm>
            <a:off x="801315" y="1790336"/>
            <a:ext cx="1863522" cy="3198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highlight>
                  <a:srgbClr val="FFFF00"/>
                </a:highlight>
              </a:rPr>
              <a:t>Data Processing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C82CDC-6B53-76B3-865C-E0CA095ED8ED}"/>
              </a:ext>
            </a:extLst>
          </p:cNvPr>
          <p:cNvSpPr/>
          <p:nvPr/>
        </p:nvSpPr>
        <p:spPr>
          <a:xfrm>
            <a:off x="3831730" y="1788689"/>
            <a:ext cx="1863522" cy="3198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highlight>
                  <a:srgbClr val="FFFF00"/>
                </a:highlight>
              </a:rPr>
              <a:t>Clustering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8FFA8C-AD5A-B1A3-DDEF-83E230AC2F65}"/>
              </a:ext>
            </a:extLst>
          </p:cNvPr>
          <p:cNvSpPr/>
          <p:nvPr/>
        </p:nvSpPr>
        <p:spPr>
          <a:xfrm>
            <a:off x="6734908" y="1788689"/>
            <a:ext cx="1863522" cy="3198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Model Build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6800E4-1C0D-5166-1B60-45E8115B1DC6}"/>
              </a:ext>
            </a:extLst>
          </p:cNvPr>
          <p:cNvSpPr/>
          <p:nvPr/>
        </p:nvSpPr>
        <p:spPr>
          <a:xfrm>
            <a:off x="801315" y="2558198"/>
            <a:ext cx="1863522" cy="319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1. Raw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Data Read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12436C-52DA-7FAF-8E74-403F6B9263F3}"/>
              </a:ext>
            </a:extLst>
          </p:cNvPr>
          <p:cNvSpPr/>
          <p:nvPr/>
        </p:nvSpPr>
        <p:spPr>
          <a:xfrm>
            <a:off x="801315" y="3056429"/>
            <a:ext cx="1863522" cy="319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2. Format Change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4D0141-32EA-1237-7598-54DFE2F7652B}"/>
              </a:ext>
            </a:extLst>
          </p:cNvPr>
          <p:cNvSpPr/>
          <p:nvPr/>
        </p:nvSpPr>
        <p:spPr>
          <a:xfrm>
            <a:off x="801315" y="3560513"/>
            <a:ext cx="1863522" cy="319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3. SDF Generation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278D40-EB9F-A978-0A63-DDF0F7726A5B}"/>
              </a:ext>
            </a:extLst>
          </p:cNvPr>
          <p:cNvSpPr/>
          <p:nvPr/>
        </p:nvSpPr>
        <p:spPr>
          <a:xfrm>
            <a:off x="801315" y="4092265"/>
            <a:ext cx="1863522" cy="319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4. Data Filtering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65BA4D-70A9-73AE-6C91-C1E1DB916D5E}"/>
              </a:ext>
            </a:extLst>
          </p:cNvPr>
          <p:cNvSpPr/>
          <p:nvPr/>
        </p:nvSpPr>
        <p:spPr>
          <a:xfrm>
            <a:off x="801315" y="4577136"/>
            <a:ext cx="1863522" cy="319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5. Data Scaling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938597-EDA3-0964-25FA-A15A92FC8BB9}"/>
              </a:ext>
            </a:extLst>
          </p:cNvPr>
          <p:cNvSpPr/>
          <p:nvPr/>
        </p:nvSpPr>
        <p:spPr>
          <a:xfrm>
            <a:off x="801315" y="5087078"/>
            <a:ext cx="1863522" cy="319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6. Outlier Check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A1674E-B299-DB1E-3BB6-07AD289F85E1}"/>
              </a:ext>
            </a:extLst>
          </p:cNvPr>
          <p:cNvSpPr/>
          <p:nvPr/>
        </p:nvSpPr>
        <p:spPr>
          <a:xfrm>
            <a:off x="801315" y="5567724"/>
            <a:ext cx="1863522" cy="319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7. Save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0B0A21-9994-4AC9-6432-042C3A21F8E0}"/>
              </a:ext>
            </a:extLst>
          </p:cNvPr>
          <p:cNvSpPr/>
          <p:nvPr/>
        </p:nvSpPr>
        <p:spPr>
          <a:xfrm>
            <a:off x="801315" y="6024933"/>
            <a:ext cx="1863522" cy="505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8. Data Split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Train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&amp; Test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B42550-E844-70E6-0772-660D7A13511E}"/>
              </a:ext>
            </a:extLst>
          </p:cNvPr>
          <p:cNvSpPr/>
          <p:nvPr/>
        </p:nvSpPr>
        <p:spPr>
          <a:xfrm>
            <a:off x="3831730" y="2558198"/>
            <a:ext cx="1863522" cy="319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1. Data Load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779B69-660A-FFE2-9E02-3E1AC6C0028C}"/>
              </a:ext>
            </a:extLst>
          </p:cNvPr>
          <p:cNvSpPr/>
          <p:nvPr/>
        </p:nvSpPr>
        <p:spPr>
          <a:xfrm>
            <a:off x="3835652" y="3269091"/>
            <a:ext cx="1863522" cy="319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2-1. K-Means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711E26-88F8-127C-407C-7EFA4BA1BB3F}"/>
              </a:ext>
            </a:extLst>
          </p:cNvPr>
          <p:cNvSpPr/>
          <p:nvPr/>
        </p:nvSpPr>
        <p:spPr>
          <a:xfrm>
            <a:off x="3831730" y="3588909"/>
            <a:ext cx="1863522" cy="319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2-2. SOM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F95B279-6BA3-A227-CC60-952EBA805870}"/>
              </a:ext>
            </a:extLst>
          </p:cNvPr>
          <p:cNvSpPr/>
          <p:nvPr/>
        </p:nvSpPr>
        <p:spPr>
          <a:xfrm>
            <a:off x="3831730" y="3908728"/>
            <a:ext cx="1863522" cy="319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2-3. Hierarchical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52D120-E706-7778-DACC-A6384B124112}"/>
              </a:ext>
            </a:extLst>
          </p:cNvPr>
          <p:cNvSpPr/>
          <p:nvPr/>
        </p:nvSpPr>
        <p:spPr>
          <a:xfrm>
            <a:off x="6734908" y="2556083"/>
            <a:ext cx="1863522" cy="7130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Feature Selections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Optimization : MC/GA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Regression : MLR/PLS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2B93B62-94A5-DAD7-EC42-07911E3AB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695" y="5261007"/>
            <a:ext cx="3959924" cy="911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ko-KR" sz="3600" b="0" kern="0" dirty="0" err="1">
                <a:latin typeface="French Script MT" panose="03020402040607040605" pitchFamily="66" charset="0"/>
              </a:rPr>
              <a:t>Chemoinformatics</a:t>
            </a:r>
            <a:r>
              <a:rPr lang="en-US" altLang="ko-KR" sz="3600" b="0" kern="0" dirty="0">
                <a:latin typeface="French Script MT" panose="03020402040607040605" pitchFamily="66" charset="0"/>
              </a:rPr>
              <a:t> Lab</a:t>
            </a:r>
          </a:p>
          <a:p>
            <a:pPr marL="0" indent="0" algn="ctr" eaLnBrk="1" hangingPunct="1">
              <a:buNone/>
            </a:pPr>
            <a:r>
              <a:rPr lang="en-US" altLang="ko-KR" sz="3600" b="0" kern="0" dirty="0" err="1">
                <a:latin typeface="French Script MT" panose="03020402040607040605" pitchFamily="66" charset="0"/>
              </a:rPr>
              <a:t>Soongsil</a:t>
            </a:r>
            <a:r>
              <a:rPr lang="en-US" altLang="ko-KR" sz="3600" b="0" kern="0" dirty="0">
                <a:latin typeface="French Script MT" panose="03020402040607040605" pitchFamily="66" charset="0"/>
              </a:rPr>
              <a:t> University</a:t>
            </a:r>
            <a:endParaRPr lang="ko-KR" altLang="en-US" sz="3600" b="0" kern="0" dirty="0">
              <a:latin typeface="French Script MT" panose="03020402040607040605" pitchFamily="66" charset="0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D1F09177-C0ED-0EA4-4872-1D874863F029}"/>
              </a:ext>
            </a:extLst>
          </p:cNvPr>
          <p:cNvSpPr/>
          <p:nvPr/>
        </p:nvSpPr>
        <p:spPr>
          <a:xfrm>
            <a:off x="3071446" y="1875692"/>
            <a:ext cx="269631" cy="1230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4BA1512-7534-7445-BC26-9A99168765B3}"/>
              </a:ext>
            </a:extLst>
          </p:cNvPr>
          <p:cNvSpPr/>
          <p:nvPr/>
        </p:nvSpPr>
        <p:spPr>
          <a:xfrm>
            <a:off x="6080264" y="1887051"/>
            <a:ext cx="269631" cy="1230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A8004E-8D12-591C-C8F1-9030E5C38589}"/>
              </a:ext>
            </a:extLst>
          </p:cNvPr>
          <p:cNvSpPr/>
          <p:nvPr/>
        </p:nvSpPr>
        <p:spPr>
          <a:xfrm>
            <a:off x="6734908" y="3889829"/>
            <a:ext cx="1863522" cy="319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3. CV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DFF4AD-9CD0-5E9A-018B-414C1200E6D4}"/>
              </a:ext>
            </a:extLst>
          </p:cNvPr>
          <p:cNvSpPr/>
          <p:nvPr/>
        </p:nvSpPr>
        <p:spPr>
          <a:xfrm>
            <a:off x="9634164" y="2460451"/>
            <a:ext cx="1863522" cy="5153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1. Model Test on 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Test set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10D2B3F-8E1E-DCE6-5B82-80B45EE941B6}"/>
              </a:ext>
            </a:extLst>
          </p:cNvPr>
          <p:cNvSpPr/>
          <p:nvPr/>
        </p:nvSpPr>
        <p:spPr>
          <a:xfrm>
            <a:off x="6734908" y="3431477"/>
            <a:ext cx="1863522" cy="319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2. Training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86D39CA-3072-9D0E-C3DD-8002B02E7433}"/>
              </a:ext>
            </a:extLst>
          </p:cNvPr>
          <p:cNvSpPr/>
          <p:nvPr/>
        </p:nvSpPr>
        <p:spPr>
          <a:xfrm>
            <a:off x="9638086" y="1788689"/>
            <a:ext cx="1863522" cy="3198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Model Test</a:t>
            </a: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788571C8-B03E-5925-C1DF-4AB8AB4EE9E9}"/>
              </a:ext>
            </a:extLst>
          </p:cNvPr>
          <p:cNvSpPr/>
          <p:nvPr/>
        </p:nvSpPr>
        <p:spPr>
          <a:xfrm>
            <a:off x="9052064" y="1875692"/>
            <a:ext cx="269631" cy="1230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A0E27D-FC49-33D4-17D7-6E83F5DF06C4}"/>
              </a:ext>
            </a:extLst>
          </p:cNvPr>
          <p:cNvSpPr/>
          <p:nvPr/>
        </p:nvSpPr>
        <p:spPr>
          <a:xfrm>
            <a:off x="6734908" y="4339531"/>
            <a:ext cx="1863522" cy="319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4. Analysis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504F3EE-A01E-691E-3CF2-EEC56C573AB1}"/>
              </a:ext>
            </a:extLst>
          </p:cNvPr>
          <p:cNvSpPr/>
          <p:nvPr/>
        </p:nvSpPr>
        <p:spPr>
          <a:xfrm>
            <a:off x="6757391" y="4769935"/>
            <a:ext cx="1863522" cy="319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5. Model Save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3D658BF-3B65-3C74-EC50-55B64AC8026E}"/>
              </a:ext>
            </a:extLst>
          </p:cNvPr>
          <p:cNvSpPr/>
          <p:nvPr/>
        </p:nvSpPr>
        <p:spPr>
          <a:xfrm>
            <a:off x="9634164" y="3159867"/>
            <a:ext cx="1863522" cy="5153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2. Model Test on 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New molecules</a:t>
            </a:r>
          </a:p>
        </p:txBody>
      </p:sp>
    </p:spTree>
    <p:extLst>
      <p:ext uri="{BB962C8B-B14F-4D97-AF65-F5344CB8AC3E}">
        <p14:creationId xmlns:p14="http://schemas.microsoft.com/office/powerpoint/2010/main" val="258672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1" y="407323"/>
            <a:ext cx="155448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data_setting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31374" y="3290999"/>
            <a:ext cx="1301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save(data, step)</a:t>
            </a:r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dirty="0"/>
              <a:t>데이터를 저장</a:t>
            </a:r>
            <a:endParaRPr lang="en-US" altLang="ko-KR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1796908" y="5275642"/>
            <a:ext cx="1881726" cy="1007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read_csv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en-US" altLang="ko-KR" sz="1200" b="1" dirty="0" err="1">
                <a:solidFill>
                  <a:schemeClr val="tx1"/>
                </a:solidFill>
              </a:rPr>
              <a:t>ext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Ext </a:t>
            </a:r>
            <a:r>
              <a:rPr lang="ko-KR" altLang="en-US" sz="1200" dirty="0" err="1">
                <a:solidFill>
                  <a:schemeClr val="tx1"/>
                </a:solidFill>
              </a:rPr>
              <a:t>확장자를</a:t>
            </a:r>
            <a:r>
              <a:rPr lang="ko-KR" altLang="en-US" sz="1200" dirty="0">
                <a:solidFill>
                  <a:schemeClr val="tx1"/>
                </a:solidFill>
              </a:rPr>
              <a:t> 가진 </a:t>
            </a:r>
            <a:r>
              <a:rPr lang="en-US" altLang="ko-KR" sz="1200" dirty="0">
                <a:solidFill>
                  <a:schemeClr val="tx1"/>
                </a:solidFill>
              </a:rPr>
              <a:t>csv format </a:t>
            </a:r>
            <a:r>
              <a:rPr lang="ko-KR" altLang="en-US" sz="1200" dirty="0">
                <a:solidFill>
                  <a:schemeClr val="tx1"/>
                </a:solidFill>
              </a:rPr>
              <a:t>파일 불러온다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943659" y="5106052"/>
            <a:ext cx="1910970" cy="1159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ep2class(data)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EP</a:t>
            </a:r>
            <a:r>
              <a:rPr lang="ko-KR" altLang="en-US" sz="1200" dirty="0">
                <a:solidFill>
                  <a:schemeClr val="tx1"/>
                </a:solidFill>
              </a:rPr>
              <a:t>열의 </a:t>
            </a:r>
            <a:r>
              <a:rPr lang="en-US" altLang="ko-KR" sz="1200" dirty="0">
                <a:solidFill>
                  <a:schemeClr val="tx1"/>
                </a:solidFill>
              </a:rPr>
              <a:t>Categorical </a:t>
            </a:r>
            <a:r>
              <a:rPr lang="ko-KR" altLang="en-US" sz="1200" dirty="0">
                <a:solidFill>
                  <a:schemeClr val="tx1"/>
                </a:solidFill>
              </a:rPr>
              <a:t>데이터를 </a:t>
            </a:r>
            <a:r>
              <a:rPr lang="en-US" altLang="ko-KR" sz="1200" dirty="0">
                <a:solidFill>
                  <a:schemeClr val="tx1"/>
                </a:solidFill>
              </a:rPr>
              <a:t>class(</a:t>
            </a:r>
            <a:r>
              <a:rPr lang="en-US" altLang="ko-KR" sz="1200" dirty="0" err="1">
                <a:solidFill>
                  <a:schemeClr val="tx1"/>
                </a:solidFill>
              </a:rPr>
              <a:t>num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으로 바꿔준다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796908" y="1136236"/>
            <a:ext cx="1881726" cy="713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set_directory</a:t>
            </a:r>
            <a:r>
              <a:rPr lang="en-US" altLang="ko-KR" sz="1200" b="1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작업할 경로 선택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9126" y="2849572"/>
            <a:ext cx="1774539" cy="14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data_download</a:t>
            </a:r>
            <a:r>
              <a:rPr lang="en-US" altLang="ko-KR" sz="1200" b="1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Pyqsar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사이트에서 데이터 링크를 통해 데이터 다운로드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929812" y="2851599"/>
            <a:ext cx="1772817" cy="14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get_data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en-US" altLang="ko-KR" sz="1200" b="1" dirty="0" err="1">
                <a:solidFill>
                  <a:schemeClr val="tx1"/>
                </a:solidFill>
              </a:rPr>
              <a:t>data_name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다운로드 파일을 기준으로 </a:t>
            </a:r>
            <a:r>
              <a:rPr lang="en-US" altLang="ko-KR" sz="1200" dirty="0" err="1">
                <a:solidFill>
                  <a:schemeClr val="tx1"/>
                </a:solidFill>
              </a:rPr>
              <a:t>pubchem</a:t>
            </a:r>
            <a:r>
              <a:rPr lang="ko-KR" altLang="en-US" sz="1200" dirty="0">
                <a:solidFill>
                  <a:schemeClr val="tx1"/>
                </a:solidFill>
              </a:rPr>
              <a:t>에서 </a:t>
            </a:r>
            <a:r>
              <a:rPr lang="en-US" altLang="ko-KR" sz="1200" dirty="0" err="1">
                <a:solidFill>
                  <a:schemeClr val="tx1"/>
                </a:solidFill>
              </a:rPr>
              <a:t>smi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데이터를 가져온다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926744" y="1123350"/>
            <a:ext cx="1910970" cy="1217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parse(</a:t>
            </a:r>
            <a:r>
              <a:rPr lang="ko-KR" altLang="en-US" sz="1200" b="1" dirty="0">
                <a:solidFill>
                  <a:schemeClr val="tx1"/>
                </a:solidFill>
              </a:rPr>
              <a:t>*</a:t>
            </a:r>
            <a:r>
              <a:rPr lang="en-US" altLang="ko-KR" sz="1200" b="1" dirty="0">
                <a:solidFill>
                  <a:schemeClr val="tx1"/>
                </a:solidFill>
              </a:rPr>
              <a:t>columns)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ID, EP, SMI</a:t>
            </a:r>
            <a:r>
              <a:rPr lang="ko-KR" altLang="en-US" sz="1200" dirty="0">
                <a:solidFill>
                  <a:schemeClr val="tx1"/>
                </a:solidFill>
              </a:rPr>
              <a:t> 순으로 해당하는 </a:t>
            </a:r>
            <a:r>
              <a:rPr lang="en-US" altLang="ko-KR" sz="1200" dirty="0">
                <a:solidFill>
                  <a:schemeClr val="tx1"/>
                </a:solidFill>
              </a:rPr>
              <a:t>column</a:t>
            </a:r>
            <a:r>
              <a:rPr lang="ko-KR" altLang="en-US" sz="1200" dirty="0">
                <a:solidFill>
                  <a:schemeClr val="tx1"/>
                </a:solidFill>
              </a:rPr>
              <a:t>을 가지고 온다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35901" y="2443266"/>
            <a:ext cx="4795934" cy="2341799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762610" y="2340442"/>
            <a:ext cx="1089309" cy="233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</a:rPr>
              <a:t>데이터 없을 때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8019911" y="3005616"/>
            <a:ext cx="1910970" cy="1217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get_conformer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en-US" altLang="ko-KR" sz="1200" b="1" dirty="0" err="1">
                <a:solidFill>
                  <a:schemeClr val="tx1"/>
                </a:solidFill>
              </a:rPr>
              <a:t>ext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불러온 데이터의 </a:t>
            </a:r>
            <a:r>
              <a:rPr lang="en-US" altLang="ko-KR" sz="1200" dirty="0">
                <a:solidFill>
                  <a:schemeClr val="tx1"/>
                </a:solidFill>
              </a:rPr>
              <a:t>SMI </a:t>
            </a:r>
            <a:r>
              <a:rPr lang="ko-KR" altLang="en-US" sz="1200" dirty="0">
                <a:solidFill>
                  <a:schemeClr val="tx1"/>
                </a:solidFill>
              </a:rPr>
              <a:t>데이터를 통해서 </a:t>
            </a:r>
            <a:r>
              <a:rPr lang="en-US" altLang="ko-KR" sz="1200" dirty="0">
                <a:solidFill>
                  <a:schemeClr val="tx1"/>
                </a:solidFill>
              </a:rPr>
              <a:t>3D </a:t>
            </a:r>
            <a:r>
              <a:rPr lang="ko-KR" altLang="en-US" sz="1200" dirty="0">
                <a:solidFill>
                  <a:schemeClr val="tx1"/>
                </a:solidFill>
              </a:rPr>
              <a:t>좌표를 얻는 단계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358606" y="5056670"/>
            <a:ext cx="2728953" cy="1045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check_PaDEL</a:t>
            </a:r>
            <a:r>
              <a:rPr lang="en-US" altLang="ko-KR" sz="1200" b="1" dirty="0">
                <a:solidFill>
                  <a:schemeClr val="tx1"/>
                </a:solidFill>
              </a:rPr>
              <a:t>(data, </a:t>
            </a:r>
            <a:r>
              <a:rPr lang="en-US" altLang="ko-KR" sz="1200" b="1" dirty="0" err="1">
                <a:solidFill>
                  <a:schemeClr val="tx1"/>
                </a:solidFill>
              </a:rPr>
              <a:t>over_value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계산 과정 중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지정한 값보다 큰 값을 체크하고 해당 값으로 바꾸는 단계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469266" y="776655"/>
            <a:ext cx="1910970" cy="1217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show_sdf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*</a:t>
            </a:r>
            <a:r>
              <a:rPr lang="en-US" altLang="ko-KR" sz="1200" b="1" dirty="0" err="1">
                <a:solidFill>
                  <a:schemeClr val="tx1"/>
                </a:solidFill>
              </a:rPr>
              <a:t>showlist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EP, ENERGY, SMI </a:t>
            </a:r>
            <a:r>
              <a:rPr lang="ko-KR" altLang="en-US" sz="1200" dirty="0" err="1">
                <a:solidFill>
                  <a:schemeClr val="tx1"/>
                </a:solidFill>
              </a:rPr>
              <a:t>범레를</a:t>
            </a:r>
            <a:r>
              <a:rPr lang="ko-KR" altLang="en-US" sz="1200" dirty="0">
                <a:solidFill>
                  <a:schemeClr val="tx1"/>
                </a:solidFill>
              </a:rPr>
              <a:t> 선택해서 </a:t>
            </a:r>
            <a:r>
              <a:rPr lang="en-US" altLang="ko-KR" sz="1200" dirty="0">
                <a:solidFill>
                  <a:schemeClr val="tx1"/>
                </a:solidFill>
              </a:rPr>
              <a:t>2D Image</a:t>
            </a:r>
            <a:r>
              <a:rPr lang="ko-KR" altLang="en-US" sz="1200" dirty="0">
                <a:solidFill>
                  <a:schemeClr val="tx1"/>
                </a:solidFill>
              </a:rPr>
              <a:t>로 분자를 확인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176587" y="3005616"/>
            <a:ext cx="1910970" cy="1217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run_PaDEL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en-US" altLang="ko-KR" sz="1200" b="1" dirty="0" err="1">
                <a:solidFill>
                  <a:schemeClr val="tx1"/>
                </a:solidFill>
              </a:rPr>
              <a:t>ext</a:t>
            </a:r>
            <a:r>
              <a:rPr lang="en-US" altLang="ko-KR" sz="1200" b="1" dirty="0">
                <a:solidFill>
                  <a:schemeClr val="tx1"/>
                </a:solidFill>
              </a:rPr>
              <a:t>,</a:t>
            </a:r>
            <a:r>
              <a:rPr lang="ko-KR" altLang="en-US" sz="1200" b="1" dirty="0">
                <a:solidFill>
                  <a:schemeClr val="tx1"/>
                </a:solidFill>
              </a:rPr>
              <a:t>*</a:t>
            </a:r>
            <a:r>
              <a:rPr lang="en-US" altLang="ko-KR" sz="1200" b="1" dirty="0">
                <a:solidFill>
                  <a:schemeClr val="tx1"/>
                </a:solidFill>
              </a:rPr>
              <a:t>option)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Sdf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데이터를 통해서 로컬에서 </a:t>
            </a:r>
            <a:r>
              <a:rPr lang="en-US" altLang="ko-KR" sz="1200" dirty="0" err="1">
                <a:solidFill>
                  <a:schemeClr val="tx1"/>
                </a:solidFill>
              </a:rPr>
              <a:t>PaDEL</a:t>
            </a:r>
            <a:r>
              <a:rPr lang="ko-KR" altLang="en-US" sz="1200" dirty="0">
                <a:solidFill>
                  <a:schemeClr val="tx1"/>
                </a:solidFill>
              </a:rPr>
              <a:t>을 계산하는 단계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1" name="꺾인 연결선 30"/>
          <p:cNvCxnSpPr>
            <a:stCxn id="26" idx="0"/>
            <a:endCxn id="28" idx="1"/>
          </p:cNvCxnSpPr>
          <p:nvPr/>
        </p:nvCxnSpPr>
        <p:spPr>
          <a:xfrm rot="5400000" flipH="1" flipV="1">
            <a:off x="8412126" y="1948474"/>
            <a:ext cx="1620415" cy="4938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29" idx="2"/>
            <a:endCxn id="27" idx="0"/>
          </p:cNvCxnSpPr>
          <p:nvPr/>
        </p:nvCxnSpPr>
        <p:spPr>
          <a:xfrm rot="5400000">
            <a:off x="10510596" y="4435196"/>
            <a:ext cx="833962" cy="4089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0" idx="2"/>
            <a:endCxn id="24" idx="0"/>
          </p:cNvCxnSpPr>
          <p:nvPr/>
        </p:nvCxnSpPr>
        <p:spPr>
          <a:xfrm flipH="1">
            <a:off x="2733870" y="1849864"/>
            <a:ext cx="3903" cy="59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4" idx="2"/>
            <a:endCxn id="15" idx="0"/>
          </p:cNvCxnSpPr>
          <p:nvPr/>
        </p:nvCxnSpPr>
        <p:spPr>
          <a:xfrm>
            <a:off x="2733870" y="4785065"/>
            <a:ext cx="3903" cy="49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678329" y="4785063"/>
            <a:ext cx="2448634" cy="1690382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963712" y="4696064"/>
            <a:ext cx="1047134" cy="222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ysClr val="windowText" lastClr="000000"/>
                </a:solidFill>
              </a:rPr>
              <a:t>Classification</a:t>
            </a:r>
            <a:endParaRPr lang="ko-KR" altLang="en-US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3" name="꺾인 연결선 42"/>
          <p:cNvCxnSpPr>
            <a:stCxn id="15" idx="3"/>
            <a:endCxn id="11" idx="1"/>
          </p:cNvCxnSpPr>
          <p:nvPr/>
        </p:nvCxnSpPr>
        <p:spPr>
          <a:xfrm flipV="1">
            <a:off x="3678634" y="3614163"/>
            <a:ext cx="2552740" cy="21652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23" idx="2"/>
            <a:endCxn id="11" idx="0"/>
          </p:cNvCxnSpPr>
          <p:nvPr/>
        </p:nvCxnSpPr>
        <p:spPr>
          <a:xfrm>
            <a:off x="6882229" y="2340444"/>
            <a:ext cx="0" cy="950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7" idx="0"/>
            <a:endCxn id="11" idx="2"/>
          </p:cNvCxnSpPr>
          <p:nvPr/>
        </p:nvCxnSpPr>
        <p:spPr>
          <a:xfrm flipH="1" flipV="1">
            <a:off x="6882231" y="3937328"/>
            <a:ext cx="16915" cy="116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11" idx="3"/>
            <a:endCxn id="26" idx="1"/>
          </p:cNvCxnSpPr>
          <p:nvPr/>
        </p:nvCxnSpPr>
        <p:spPr>
          <a:xfrm flipV="1">
            <a:off x="7533086" y="3614164"/>
            <a:ext cx="4868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26" idx="3"/>
            <a:endCxn id="29" idx="1"/>
          </p:cNvCxnSpPr>
          <p:nvPr/>
        </p:nvCxnSpPr>
        <p:spPr>
          <a:xfrm>
            <a:off x="9930881" y="3614162"/>
            <a:ext cx="245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31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1" y="407323"/>
            <a:ext cx="155448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data_tools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886594" y="639725"/>
            <a:ext cx="1881726" cy="713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FilteringTools</a:t>
            </a:r>
            <a:r>
              <a:rPr lang="en-US" altLang="ko-KR" sz="1200" b="1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Filtering </a:t>
            </a:r>
            <a:r>
              <a:rPr lang="ko-KR" altLang="en-US" sz="1200" dirty="0">
                <a:solidFill>
                  <a:schemeClr val="tx1"/>
                </a:solidFill>
              </a:rPr>
              <a:t>작업 </a:t>
            </a:r>
            <a:r>
              <a:rPr lang="en-US" altLang="ko-KR" sz="1200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19096" y="1875120"/>
            <a:ext cx="1520253" cy="840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check_etc</a:t>
            </a:r>
            <a:r>
              <a:rPr lang="en-US" altLang="ko-KR" sz="1200" b="1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Etc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값을 찾고 해당 리스트를 보여준다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26598" y="1875120"/>
            <a:ext cx="1520253" cy="840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rm_nan</a:t>
            </a:r>
            <a:r>
              <a:rPr lang="en-US" altLang="ko-KR" sz="1200" b="1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Nan</a:t>
            </a:r>
            <a:r>
              <a:rPr lang="ko-KR" altLang="en-US" sz="1200" dirty="0">
                <a:solidFill>
                  <a:schemeClr val="tx1"/>
                </a:solidFill>
              </a:rPr>
              <a:t>값을 가진 열을 찾고 제거한다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29492" y="1595530"/>
            <a:ext cx="8817147" cy="1408928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134100" y="1875120"/>
            <a:ext cx="1520253" cy="840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rm_novar</a:t>
            </a:r>
            <a:r>
              <a:rPr lang="en-US" altLang="ko-KR" sz="1200" b="1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분산 값이 </a:t>
            </a:r>
            <a:r>
              <a:rPr lang="en-US" altLang="ko-KR" sz="1200" dirty="0">
                <a:solidFill>
                  <a:schemeClr val="tx1"/>
                </a:solidFill>
              </a:rPr>
              <a:t>0</a:t>
            </a:r>
            <a:r>
              <a:rPr lang="ko-KR" altLang="en-US" sz="1200" dirty="0">
                <a:solidFill>
                  <a:schemeClr val="tx1"/>
                </a:solidFill>
              </a:rPr>
              <a:t>이 열을 찾고 제거한다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841600" y="1875120"/>
            <a:ext cx="1520608" cy="840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rm_inf</a:t>
            </a:r>
            <a:r>
              <a:rPr lang="en-US" altLang="ko-KR" sz="1200" b="1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Inf</a:t>
            </a:r>
            <a:r>
              <a:rPr lang="ko-KR" altLang="en-US" sz="1200" dirty="0">
                <a:solidFill>
                  <a:schemeClr val="tx1"/>
                </a:solidFill>
              </a:rPr>
              <a:t>값을 가진 열을 찾고 제거한다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470929" y="1875120"/>
            <a:ext cx="1523783" cy="840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rm_etc</a:t>
            </a:r>
            <a:r>
              <a:rPr lang="en-US" altLang="ko-KR" sz="1200" b="1" dirty="0">
                <a:solidFill>
                  <a:schemeClr val="tx1"/>
                </a:solidFill>
              </a:rPr>
              <a:t>(*value)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Etc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값을 포함한 열을 찾고 제거한다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9986714" y="1378543"/>
            <a:ext cx="1881726" cy="1924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rm_all</a:t>
            </a:r>
            <a:r>
              <a:rPr lang="en-US" altLang="ko-KR" sz="1200" b="1" dirty="0">
                <a:solidFill>
                  <a:schemeClr val="tx1"/>
                </a:solidFill>
              </a:rPr>
              <a:t>(*value)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Nan : </a:t>
            </a:r>
            <a:r>
              <a:rPr lang="en-US" altLang="ko-KR" sz="1200" dirty="0" err="1">
                <a:solidFill>
                  <a:schemeClr val="tx1"/>
                </a:solidFill>
              </a:rPr>
              <a:t>rm_nan</a:t>
            </a:r>
            <a:r>
              <a:rPr lang="en-US" altLang="ko-KR" sz="1200" dirty="0">
                <a:solidFill>
                  <a:schemeClr val="tx1"/>
                </a:solidFill>
              </a:rPr>
              <a:t>() </a:t>
            </a:r>
            <a:r>
              <a:rPr lang="ko-KR" altLang="en-US" sz="1200" dirty="0">
                <a:solidFill>
                  <a:schemeClr val="tx1"/>
                </a:solidFill>
              </a:rPr>
              <a:t>실행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Novar : </a:t>
            </a:r>
            <a:r>
              <a:rPr lang="en-US" altLang="ko-KR" sz="1200" dirty="0" err="1">
                <a:solidFill>
                  <a:schemeClr val="tx1"/>
                </a:solidFill>
              </a:rPr>
              <a:t>rm_novar</a:t>
            </a:r>
            <a:r>
              <a:rPr lang="en-US" altLang="ko-KR" sz="1200" dirty="0">
                <a:solidFill>
                  <a:schemeClr val="tx1"/>
                </a:solidFill>
              </a:rPr>
              <a:t>() </a:t>
            </a:r>
            <a:r>
              <a:rPr lang="ko-KR" altLang="en-US" sz="1200" dirty="0">
                <a:solidFill>
                  <a:schemeClr val="tx1"/>
                </a:solidFill>
              </a:rPr>
              <a:t>실행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Inf</a:t>
            </a:r>
            <a:r>
              <a:rPr lang="en-US" altLang="ko-KR" sz="1200" dirty="0">
                <a:solidFill>
                  <a:schemeClr val="tx1"/>
                </a:solidFill>
              </a:rPr>
              <a:t> : </a:t>
            </a:r>
            <a:r>
              <a:rPr lang="en-US" altLang="ko-KR" sz="1200" dirty="0" err="1">
                <a:solidFill>
                  <a:schemeClr val="tx1"/>
                </a:solidFill>
              </a:rPr>
              <a:t>rm_inf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실행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 외의 값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err="1">
                <a:solidFill>
                  <a:schemeClr val="tx1"/>
                </a:solidFill>
              </a:rPr>
              <a:t>rm_etc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실행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9246637" y="2098486"/>
            <a:ext cx="74007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741346" y="3343706"/>
            <a:ext cx="2172222" cy="1082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ScalingTools</a:t>
            </a:r>
            <a:r>
              <a:rPr lang="en-US" altLang="ko-KR" sz="1200" b="1" dirty="0">
                <a:solidFill>
                  <a:schemeClr val="tx1"/>
                </a:solidFill>
              </a:rPr>
              <a:t>(scale)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Standard : </a:t>
            </a:r>
            <a:r>
              <a:rPr lang="en-US" altLang="ko-KR" sz="1200" dirty="0" err="1">
                <a:solidFill>
                  <a:schemeClr val="tx1"/>
                </a:solidFill>
              </a:rPr>
              <a:t>standardSclaer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robust : </a:t>
            </a:r>
            <a:r>
              <a:rPr lang="en-US" altLang="ko-KR" sz="1200" dirty="0" err="1">
                <a:solidFill>
                  <a:schemeClr val="tx1"/>
                </a:solidFill>
              </a:rPr>
              <a:t>RobustScaler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minmax</a:t>
            </a:r>
            <a:r>
              <a:rPr lang="en-US" altLang="ko-KR" sz="1200" dirty="0">
                <a:solidFill>
                  <a:schemeClr val="tx1"/>
                </a:solidFill>
              </a:rPr>
              <a:t>: : </a:t>
            </a:r>
            <a:r>
              <a:rPr lang="en-US" altLang="ko-KR" sz="1200" dirty="0" err="1">
                <a:solidFill>
                  <a:schemeClr val="tx1"/>
                </a:solidFill>
              </a:rPr>
              <a:t>MinMaxScaler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9492" y="4683996"/>
            <a:ext cx="7637548" cy="1632829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19094" y="4917262"/>
            <a:ext cx="1613560" cy="1147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train_scaler</a:t>
            </a:r>
            <a:r>
              <a:rPr lang="en-US" altLang="ko-KR" sz="1200" b="1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Data</a:t>
            </a:r>
            <a:r>
              <a:rPr lang="ko-KR" altLang="en-US" sz="1200" dirty="0">
                <a:solidFill>
                  <a:schemeClr val="tx1"/>
                </a:solidFill>
              </a:rPr>
              <a:t>를 </a:t>
            </a:r>
            <a:r>
              <a:rPr lang="en-US" altLang="ko-KR" sz="1200" dirty="0">
                <a:solidFill>
                  <a:schemeClr val="tx1"/>
                </a:solidFill>
              </a:rPr>
              <a:t>Scaling</a:t>
            </a:r>
            <a:r>
              <a:rPr lang="ko-KR" altLang="en-US" sz="1200" dirty="0">
                <a:solidFill>
                  <a:schemeClr val="tx1"/>
                </a:solidFill>
              </a:rPr>
              <a:t>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453340" y="4926577"/>
            <a:ext cx="2629960" cy="1147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check_outlier</a:t>
            </a:r>
            <a:r>
              <a:rPr lang="en-US" altLang="ko-KR" sz="1200" b="1" dirty="0">
                <a:solidFill>
                  <a:schemeClr val="tx1"/>
                </a:solidFill>
              </a:rPr>
              <a:t>(standard)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Standard, robust</a:t>
            </a:r>
            <a:r>
              <a:rPr lang="ko-KR" altLang="en-US" sz="1200" dirty="0">
                <a:solidFill>
                  <a:schemeClr val="tx1"/>
                </a:solidFill>
              </a:rPr>
              <a:t>의 경우에만 가능하며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기준 이상의 값을 가진 열을 찾아내서 지울 수 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162316" y="4917261"/>
            <a:ext cx="2629960" cy="1147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Outplot</a:t>
            </a:r>
            <a:r>
              <a:rPr lang="en-US" altLang="ko-KR" sz="1200" b="1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Check_outlier</a:t>
            </a:r>
            <a:r>
              <a:rPr lang="ko-KR" altLang="en-US" sz="1200" dirty="0">
                <a:solidFill>
                  <a:schemeClr val="tx1"/>
                </a:solidFill>
              </a:rPr>
              <a:t>에서 얻은 정보를 </a:t>
            </a:r>
            <a:r>
              <a:rPr lang="en-US" altLang="ko-KR" sz="1200" dirty="0">
                <a:solidFill>
                  <a:schemeClr val="tx1"/>
                </a:solidFill>
              </a:rPr>
              <a:t>Scatter</a:t>
            </a:r>
            <a:r>
              <a:rPr lang="ko-KR" altLang="en-US" sz="1200" dirty="0">
                <a:solidFill>
                  <a:schemeClr val="tx1"/>
                </a:solidFill>
              </a:rPr>
              <a:t>과 </a:t>
            </a:r>
            <a:r>
              <a:rPr lang="en-US" altLang="ko-KR" sz="1200" dirty="0">
                <a:solidFill>
                  <a:schemeClr val="tx1"/>
                </a:solidFill>
              </a:rPr>
              <a:t>Histogram</a:t>
            </a:r>
            <a:r>
              <a:rPr lang="ko-KR" altLang="en-US" sz="1200" dirty="0">
                <a:solidFill>
                  <a:schemeClr val="tx1"/>
                </a:solidFill>
              </a:rPr>
              <a:t>을 통해 간단히 확인하는 단계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269076" y="4763665"/>
            <a:ext cx="2261269" cy="1454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Data_split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en-US" altLang="ko-KR" sz="1200" b="1" dirty="0" err="1">
                <a:solidFill>
                  <a:schemeClr val="tx1"/>
                </a:solidFill>
              </a:rPr>
              <a:t>ext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>
                <a:solidFill>
                  <a:schemeClr val="tx1"/>
                </a:solidFill>
              </a:rPr>
              <a:t>test_num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Data</a:t>
            </a:r>
            <a:r>
              <a:rPr lang="ko-KR" altLang="en-US" sz="1200" dirty="0">
                <a:solidFill>
                  <a:schemeClr val="tx1"/>
                </a:solidFill>
              </a:rPr>
              <a:t>를 </a:t>
            </a:r>
            <a:r>
              <a:rPr lang="en-US" altLang="ko-KR" sz="1200" dirty="0" err="1">
                <a:solidFill>
                  <a:schemeClr val="tx1"/>
                </a:solidFill>
              </a:rPr>
              <a:t>test_num</a:t>
            </a:r>
            <a:r>
              <a:rPr lang="ko-KR" altLang="en-US" sz="1200" dirty="0">
                <a:solidFill>
                  <a:schemeClr val="tx1"/>
                </a:solidFill>
              </a:rPr>
              <a:t>의 크기만큼 </a:t>
            </a:r>
            <a:r>
              <a:rPr lang="en-US" altLang="ko-KR" sz="1200" dirty="0">
                <a:solidFill>
                  <a:schemeClr val="tx1"/>
                </a:solidFill>
              </a:rPr>
              <a:t>Train set</a:t>
            </a:r>
            <a:r>
              <a:rPr lang="ko-KR" altLang="en-US" sz="1200" dirty="0">
                <a:solidFill>
                  <a:schemeClr val="tx1"/>
                </a:solidFill>
              </a:rPr>
              <a:t>과 </a:t>
            </a:r>
            <a:r>
              <a:rPr lang="en-US" altLang="ko-KR" sz="1200" dirty="0">
                <a:solidFill>
                  <a:schemeClr val="tx1"/>
                </a:solidFill>
              </a:rPr>
              <a:t>Test set</a:t>
            </a:r>
            <a:r>
              <a:rPr lang="ko-KR" altLang="en-US" sz="1200" dirty="0">
                <a:solidFill>
                  <a:schemeClr val="tx1"/>
                </a:solidFill>
              </a:rPr>
              <a:t>으로 나눠준다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3" name="꺾인 연결선 12"/>
          <p:cNvCxnSpPr>
            <a:stCxn id="37" idx="2"/>
            <a:endCxn id="42" idx="3"/>
          </p:cNvCxnSpPr>
          <p:nvPr/>
        </p:nvCxnSpPr>
        <p:spPr>
          <a:xfrm rot="5400000">
            <a:off x="7129672" y="86963"/>
            <a:ext cx="581803" cy="70140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  <a:stCxn id="44" idx="3"/>
            <a:endCxn id="49" idx="1"/>
          </p:cNvCxnSpPr>
          <p:nvPr/>
        </p:nvCxnSpPr>
        <p:spPr>
          <a:xfrm flipV="1">
            <a:off x="8067040" y="5491093"/>
            <a:ext cx="1202036" cy="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8CB8F4CB-C6DB-EA86-95F8-625FDF8A8020}"/>
              </a:ext>
            </a:extLst>
          </p:cNvPr>
          <p:cNvSpPr/>
          <p:nvPr/>
        </p:nvSpPr>
        <p:spPr>
          <a:xfrm flipH="1">
            <a:off x="2453340" y="1352947"/>
            <a:ext cx="706419" cy="223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CBBFB84D-3A75-A4FE-F37F-021519FC9E76}"/>
              </a:ext>
            </a:extLst>
          </p:cNvPr>
          <p:cNvSpPr/>
          <p:nvPr/>
        </p:nvSpPr>
        <p:spPr>
          <a:xfrm flipH="1">
            <a:off x="2474247" y="4444896"/>
            <a:ext cx="706419" cy="223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6B55B5-BC8F-77F2-99A9-F20C32A9B68E}"/>
              </a:ext>
            </a:extLst>
          </p:cNvPr>
          <p:cNvSpPr txBox="1"/>
          <p:nvPr/>
        </p:nvSpPr>
        <p:spPr>
          <a:xfrm>
            <a:off x="8685004" y="3571899"/>
            <a:ext cx="1301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save()</a:t>
            </a:r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dirty="0"/>
              <a:t>데이터 저장</a:t>
            </a:r>
            <a:endParaRPr lang="en-US" altLang="ko-KR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E4EED4-C6B9-627C-E104-E10903BD9090}"/>
              </a:ext>
            </a:extLst>
          </p:cNvPr>
          <p:cNvSpPr txBox="1"/>
          <p:nvPr/>
        </p:nvSpPr>
        <p:spPr>
          <a:xfrm>
            <a:off x="7992039" y="5163061"/>
            <a:ext cx="1301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save()</a:t>
            </a:r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dirty="0"/>
              <a:t>데이터 저장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7272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화살표 연결선 6"/>
          <p:cNvCxnSpPr>
            <a:stCxn id="26" idx="2"/>
            <a:endCxn id="48" idx="0"/>
          </p:cNvCxnSpPr>
          <p:nvPr/>
        </p:nvCxnSpPr>
        <p:spPr>
          <a:xfrm flipH="1">
            <a:off x="6024121" y="2226399"/>
            <a:ext cx="1" cy="2418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stCxn id="20" idx="2"/>
            <a:endCxn id="45" idx="0"/>
          </p:cNvCxnSpPr>
          <p:nvPr/>
        </p:nvCxnSpPr>
        <p:spPr>
          <a:xfrm flipH="1">
            <a:off x="1748669" y="2231276"/>
            <a:ext cx="1" cy="2413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9879" y="364456"/>
            <a:ext cx="155448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model_tools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93447" y="1488588"/>
            <a:ext cx="1910445" cy="742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FeatureCluster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Hierarchical </a:t>
            </a:r>
            <a:r>
              <a:rPr lang="ko-KR" altLang="en-US" sz="1200" b="1" dirty="0">
                <a:solidFill>
                  <a:schemeClr val="tx1"/>
                </a:solidFill>
              </a:rPr>
              <a:t>방법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93446" y="2468980"/>
            <a:ext cx="6241963" cy="1408928"/>
          </a:xfrm>
          <a:prstGeom prst="rect">
            <a:avLst/>
          </a:prstGeom>
          <a:solidFill>
            <a:schemeClr val="bg1"/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18760" y="4644993"/>
            <a:ext cx="2059814" cy="1147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cophenetic()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Hierarchical</a:t>
            </a:r>
            <a:r>
              <a:rPr lang="ko-KR" altLang="en-US" sz="1200" dirty="0">
                <a:solidFill>
                  <a:schemeClr val="tx1"/>
                </a:solidFill>
              </a:rPr>
              <a:t>의 거리 계산 방법의 지표 제공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60972" y="4644993"/>
            <a:ext cx="2326297" cy="1147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parameter Combine(*option)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SOM</a:t>
            </a:r>
            <a:r>
              <a:rPr lang="ko-KR" altLang="en-US" sz="1200" dirty="0">
                <a:solidFill>
                  <a:schemeClr val="tx1"/>
                </a:solidFill>
              </a:rPr>
              <a:t>에서 </a:t>
            </a:r>
            <a:r>
              <a:rPr lang="en-US" altLang="ko-KR" sz="1200" dirty="0">
                <a:solidFill>
                  <a:schemeClr val="tx1"/>
                </a:solidFill>
              </a:rPr>
              <a:t>Cluster</a:t>
            </a:r>
            <a:r>
              <a:rPr lang="ko-KR" altLang="en-US" sz="1200" dirty="0">
                <a:solidFill>
                  <a:schemeClr val="tx1"/>
                </a:solidFill>
              </a:rPr>
              <a:t>의 개수 예측을 통해 원하는 </a:t>
            </a:r>
            <a:r>
              <a:rPr lang="ko-KR" altLang="en-US" sz="1200" dirty="0" err="1">
                <a:solidFill>
                  <a:schemeClr val="tx1"/>
                </a:solidFill>
              </a:rPr>
              <a:t>파라미터를</a:t>
            </a:r>
            <a:r>
              <a:rPr lang="ko-KR" altLang="en-US" sz="1200" dirty="0">
                <a:solidFill>
                  <a:schemeClr val="tx1"/>
                </a:solidFill>
              </a:rPr>
              <a:t> 얻을 수 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741485" y="151016"/>
            <a:ext cx="2345884" cy="867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split_xy</a:t>
            </a:r>
            <a:r>
              <a:rPr lang="en-US" altLang="ko-KR" sz="1200" b="1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Descriptor</a:t>
            </a:r>
            <a:r>
              <a:rPr lang="ko-KR" altLang="en-US" sz="1200" dirty="0">
                <a:solidFill>
                  <a:schemeClr val="tx1"/>
                </a:solidFill>
              </a:rPr>
              <a:t>와 </a:t>
            </a:r>
            <a:r>
              <a:rPr lang="en-US" altLang="ko-KR" sz="1200" dirty="0">
                <a:solidFill>
                  <a:schemeClr val="tx1"/>
                </a:solidFill>
              </a:rPr>
              <a:t>EP</a:t>
            </a:r>
            <a:r>
              <a:rPr lang="ko-KR" altLang="en-US" sz="1200" dirty="0">
                <a:solidFill>
                  <a:schemeClr val="tx1"/>
                </a:solidFill>
              </a:rPr>
              <a:t>로 분류해준다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(Train Set)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878660" y="1483713"/>
            <a:ext cx="1959405" cy="742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FeatureCluster_Kmeans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Kmeans</a:t>
            </a:r>
            <a:r>
              <a:rPr lang="ko-KR" altLang="en-US" sz="1200" b="1" dirty="0">
                <a:solidFill>
                  <a:schemeClr val="tx1"/>
                </a:solidFill>
              </a:rPr>
              <a:t>을 이용한 방법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012833" y="1483713"/>
            <a:ext cx="2022577" cy="742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FeatureCluster_Minisom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Self Organization Map</a:t>
            </a:r>
            <a:r>
              <a:rPr lang="ko-KR" altLang="en-US" sz="1200" b="1" dirty="0">
                <a:solidFill>
                  <a:schemeClr val="tx1"/>
                </a:solidFill>
              </a:rPr>
              <a:t>을 이용한 방법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59839" y="1175657"/>
            <a:ext cx="6792685" cy="538408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088819" y="2753400"/>
            <a:ext cx="1520253" cy="840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set_cluster</a:t>
            </a:r>
            <a:r>
              <a:rPr lang="en-US" altLang="ko-KR" sz="1200" b="1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Clustering </a:t>
            </a:r>
            <a:r>
              <a:rPr lang="ko-KR" altLang="en-US" sz="1200" dirty="0">
                <a:solidFill>
                  <a:schemeClr val="tx1"/>
                </a:solidFill>
              </a:rPr>
              <a:t>진행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06265" y="2753732"/>
            <a:ext cx="1650882" cy="840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clust_dist</a:t>
            </a:r>
            <a:r>
              <a:rPr lang="en-US" altLang="ko-KR" sz="1200" b="1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Clustering </a:t>
            </a:r>
            <a:r>
              <a:rPr lang="ko-KR" altLang="en-US" sz="1200" dirty="0">
                <a:solidFill>
                  <a:schemeClr val="tx1"/>
                </a:solidFill>
              </a:rPr>
              <a:t>평가 지표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21524" y="2383100"/>
            <a:ext cx="1047134" cy="222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</a:rPr>
              <a:t>공통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363812" y="2030827"/>
            <a:ext cx="2345884" cy="10859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selection_mc</a:t>
            </a:r>
            <a:r>
              <a:rPr lang="en-US" altLang="ko-KR" sz="1200" b="1" dirty="0">
                <a:solidFill>
                  <a:schemeClr val="tx1"/>
                </a:solidFill>
              </a:rPr>
              <a:t>(*option)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Monte Carlo</a:t>
            </a:r>
            <a:r>
              <a:rPr lang="ko-KR" altLang="en-US" sz="1200" dirty="0">
                <a:solidFill>
                  <a:schemeClr val="tx1"/>
                </a:solidFill>
              </a:rPr>
              <a:t>을 통한 </a:t>
            </a:r>
            <a:r>
              <a:rPr lang="en-US" altLang="ko-KR" sz="1200" dirty="0">
                <a:solidFill>
                  <a:schemeClr val="tx1"/>
                </a:solidFill>
              </a:rPr>
              <a:t>Feature Selection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350418" y="4343290"/>
            <a:ext cx="2345884" cy="96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selection_ga</a:t>
            </a:r>
            <a:r>
              <a:rPr lang="en-US" altLang="ko-KR" sz="1200" b="1" dirty="0">
                <a:solidFill>
                  <a:schemeClr val="tx1"/>
                </a:solidFill>
              </a:rPr>
              <a:t>(*option)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Genetic Algorithm</a:t>
            </a:r>
            <a:r>
              <a:rPr lang="ko-KR" altLang="en-US" sz="1200" dirty="0">
                <a:solidFill>
                  <a:schemeClr val="tx1"/>
                </a:solidFill>
              </a:rPr>
              <a:t>을 통한 </a:t>
            </a:r>
            <a:r>
              <a:rPr lang="en-US" altLang="ko-KR" sz="1200" dirty="0">
                <a:solidFill>
                  <a:schemeClr val="tx1"/>
                </a:solidFill>
              </a:rPr>
              <a:t>Feature Selection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8F27BE0-494D-C5BB-C7A5-D1FAB48C74C7}"/>
              </a:ext>
            </a:extLst>
          </p:cNvPr>
          <p:cNvSpPr/>
          <p:nvPr/>
        </p:nvSpPr>
        <p:spPr>
          <a:xfrm>
            <a:off x="10672753" y="3416434"/>
            <a:ext cx="1343298" cy="614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1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879" y="364456"/>
            <a:ext cx="155448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model_tools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69851" y="2684172"/>
            <a:ext cx="2345884" cy="1489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draw_epoch</a:t>
            </a:r>
            <a:r>
              <a:rPr lang="en-US" altLang="ko-KR" sz="1200" b="1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Feature Selection</a:t>
            </a:r>
            <a:r>
              <a:rPr lang="ko-KR" altLang="en-US" sz="1200" dirty="0">
                <a:solidFill>
                  <a:schemeClr val="tx1"/>
                </a:solidFill>
              </a:rPr>
              <a:t>을 통해서 얻은 값에 대한 </a:t>
            </a:r>
            <a:r>
              <a:rPr lang="en-US" altLang="ko-KR" sz="1200" dirty="0">
                <a:solidFill>
                  <a:schemeClr val="tx1"/>
                </a:solidFill>
              </a:rPr>
              <a:t>RMSE, R2 </a:t>
            </a:r>
            <a:r>
              <a:rPr lang="ko-KR" altLang="en-US" sz="1200" dirty="0">
                <a:solidFill>
                  <a:schemeClr val="tx1"/>
                </a:solidFill>
              </a:rPr>
              <a:t>값 그래프를 통한 확인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( </a:t>
            </a:r>
            <a:r>
              <a:rPr lang="ko-KR" altLang="en-US" sz="1200" dirty="0">
                <a:solidFill>
                  <a:schemeClr val="tx1"/>
                </a:solidFill>
              </a:rPr>
              <a:t>추가 실행 여부 결정</a:t>
            </a:r>
            <a:r>
              <a:rPr lang="en-US" altLang="ko-KR" sz="1200" dirty="0">
                <a:solidFill>
                  <a:schemeClr val="tx1"/>
                </a:solidFill>
              </a:rPr>
              <a:t> 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734772D-9495-EE9A-4DE8-B17B85FA2FD4}"/>
              </a:ext>
            </a:extLst>
          </p:cNvPr>
          <p:cNvSpPr/>
          <p:nvPr/>
        </p:nvSpPr>
        <p:spPr>
          <a:xfrm>
            <a:off x="3014354" y="3072185"/>
            <a:ext cx="1881726" cy="713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GetModel</a:t>
            </a:r>
            <a:r>
              <a:rPr lang="en-US" altLang="ko-KR" sz="1200" b="1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Filtering </a:t>
            </a:r>
            <a:r>
              <a:rPr lang="ko-KR" altLang="en-US" sz="1200" dirty="0">
                <a:solidFill>
                  <a:schemeClr val="tx1"/>
                </a:solidFill>
              </a:rPr>
              <a:t>작업 </a:t>
            </a:r>
            <a:r>
              <a:rPr lang="en-US" altLang="ko-KR" sz="1200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2061BE-5818-C0C8-82DD-00554D7F6D92}"/>
              </a:ext>
            </a:extLst>
          </p:cNvPr>
          <p:cNvSpPr/>
          <p:nvPr/>
        </p:nvSpPr>
        <p:spPr>
          <a:xfrm>
            <a:off x="5354320" y="364456"/>
            <a:ext cx="3261360" cy="6391944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7EE498-97D0-7CCB-F52B-5DD80EEA3C45}"/>
              </a:ext>
            </a:extLst>
          </p:cNvPr>
          <p:cNvSpPr/>
          <p:nvPr/>
        </p:nvSpPr>
        <p:spPr>
          <a:xfrm>
            <a:off x="5486401" y="1923548"/>
            <a:ext cx="3007358" cy="840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k_fold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en-US" altLang="ko-KR" sz="1200" b="1" dirty="0" err="1">
                <a:solidFill>
                  <a:schemeClr val="tx1"/>
                </a:solidFill>
              </a:rPr>
              <a:t>k,run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Train</a:t>
            </a:r>
            <a:r>
              <a:rPr lang="ko-KR" altLang="en-US" sz="1200" dirty="0">
                <a:solidFill>
                  <a:schemeClr val="tx1"/>
                </a:solidFill>
              </a:rPr>
              <a:t>에 대한 </a:t>
            </a:r>
            <a:r>
              <a:rPr lang="en-US" altLang="ko-KR" sz="1200" dirty="0">
                <a:solidFill>
                  <a:schemeClr val="tx1"/>
                </a:solidFill>
              </a:rPr>
              <a:t>Cross Validation</a:t>
            </a:r>
            <a:r>
              <a:rPr lang="ko-KR" altLang="en-US" sz="1200" dirty="0">
                <a:solidFill>
                  <a:schemeClr val="tx1"/>
                </a:solidFill>
              </a:rPr>
              <a:t>을 통한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모델 평가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DD2BA19-C05A-8853-FB9B-9BE8B1750399}"/>
              </a:ext>
            </a:extLst>
          </p:cNvPr>
          <p:cNvSpPr/>
          <p:nvPr/>
        </p:nvSpPr>
        <p:spPr>
          <a:xfrm>
            <a:off x="5486400" y="3167554"/>
            <a:ext cx="3007357" cy="840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features_table</a:t>
            </a:r>
            <a:r>
              <a:rPr lang="en-US" altLang="ko-KR" sz="1200" b="1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Feature</a:t>
            </a:r>
            <a:r>
              <a:rPr lang="ko-KR" altLang="en-US" sz="1200" b="1" dirty="0">
                <a:solidFill>
                  <a:schemeClr val="tx1"/>
                </a:solidFill>
              </a:rPr>
              <a:t>의 값과 </a:t>
            </a:r>
            <a:r>
              <a:rPr lang="en-US" altLang="ko-KR" sz="1200" b="1" dirty="0">
                <a:solidFill>
                  <a:schemeClr val="tx1"/>
                </a:solidFill>
              </a:rPr>
              <a:t>EP, Predict, Error </a:t>
            </a:r>
            <a:r>
              <a:rPr lang="ko-KR" altLang="en-US" sz="1200" b="1" dirty="0">
                <a:solidFill>
                  <a:schemeClr val="tx1"/>
                </a:solidFill>
              </a:rPr>
              <a:t>값 확인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8144F76-D150-B356-6965-90D31DB4693C}"/>
              </a:ext>
            </a:extLst>
          </p:cNvPr>
          <p:cNvSpPr/>
          <p:nvPr/>
        </p:nvSpPr>
        <p:spPr>
          <a:xfrm>
            <a:off x="5486400" y="679542"/>
            <a:ext cx="3007359" cy="840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train_plot</a:t>
            </a:r>
            <a:r>
              <a:rPr lang="en-US" altLang="ko-KR" sz="1200" b="1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모델 </a:t>
            </a:r>
            <a:r>
              <a:rPr lang="en-US" altLang="ko-KR" sz="1200" b="1" dirty="0">
                <a:solidFill>
                  <a:schemeClr val="tx1"/>
                </a:solidFill>
              </a:rPr>
              <a:t>Training</a:t>
            </a:r>
            <a:r>
              <a:rPr lang="ko-KR" altLang="en-US" sz="1200" b="1" dirty="0">
                <a:solidFill>
                  <a:schemeClr val="tx1"/>
                </a:solidFill>
              </a:rPr>
              <a:t>을 하고 </a:t>
            </a:r>
            <a:r>
              <a:rPr lang="en-US" altLang="ko-KR" sz="1200" b="1" dirty="0">
                <a:solidFill>
                  <a:schemeClr val="tx1"/>
                </a:solidFill>
              </a:rPr>
              <a:t>Actual – Predict Scatter Plot</a:t>
            </a:r>
            <a:r>
              <a:rPr lang="ko-KR" altLang="en-US" sz="1200" b="1" dirty="0">
                <a:solidFill>
                  <a:schemeClr val="tx1"/>
                </a:solidFill>
              </a:rPr>
              <a:t>을 통해서 모델 확인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B488178-B173-DC00-0A61-748C4C023A40}"/>
              </a:ext>
            </a:extLst>
          </p:cNvPr>
          <p:cNvSpPr/>
          <p:nvPr/>
        </p:nvSpPr>
        <p:spPr>
          <a:xfrm>
            <a:off x="5486401" y="4411560"/>
            <a:ext cx="3007356" cy="840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feature_corr</a:t>
            </a:r>
            <a:r>
              <a:rPr lang="en-US" altLang="ko-KR" sz="1200" b="1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Correlation </a:t>
            </a:r>
            <a:r>
              <a:rPr lang="ko-KR" altLang="en-US" sz="1200" b="1" dirty="0">
                <a:solidFill>
                  <a:schemeClr val="tx1"/>
                </a:solidFill>
              </a:rPr>
              <a:t>값과 </a:t>
            </a:r>
            <a:r>
              <a:rPr lang="en-US" altLang="ko-KR" sz="1200" b="1" dirty="0">
                <a:solidFill>
                  <a:schemeClr val="tx1"/>
                </a:solidFill>
              </a:rPr>
              <a:t>pair plot</a:t>
            </a:r>
            <a:r>
              <a:rPr lang="ko-KR" altLang="en-US" sz="1200" b="1" dirty="0">
                <a:solidFill>
                  <a:schemeClr val="tx1"/>
                </a:solidFill>
              </a:rPr>
              <a:t>을 보는 과정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04D1063-48D0-8A25-09F8-155F89C93515}"/>
              </a:ext>
            </a:extLst>
          </p:cNvPr>
          <p:cNvSpPr/>
          <p:nvPr/>
        </p:nvSpPr>
        <p:spPr>
          <a:xfrm>
            <a:off x="5486400" y="5655566"/>
            <a:ext cx="3007355" cy="840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save()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모델에 대한 정보 저장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1D62D7A-CC54-E592-FD93-58DE99CC3814}"/>
              </a:ext>
            </a:extLst>
          </p:cNvPr>
          <p:cNvSpPr/>
          <p:nvPr/>
        </p:nvSpPr>
        <p:spPr>
          <a:xfrm>
            <a:off x="4885923" y="3119869"/>
            <a:ext cx="468397" cy="618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F491CE3-0895-218C-F32F-7D79541732F3}"/>
              </a:ext>
            </a:extLst>
          </p:cNvPr>
          <p:cNvCxnSpPr>
            <a:stCxn id="30" idx="2"/>
            <a:endCxn id="28" idx="0"/>
          </p:cNvCxnSpPr>
          <p:nvPr/>
        </p:nvCxnSpPr>
        <p:spPr>
          <a:xfrm>
            <a:off x="6990080" y="1519630"/>
            <a:ext cx="0" cy="40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28F3D5B-A58C-9EC5-BE88-E7E3A0D1EFDA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 flipH="1">
            <a:off x="6990079" y="2763636"/>
            <a:ext cx="1" cy="40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02576BB-B3B7-F3DE-1929-CF5FA2890147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>
            <a:off x="6990079" y="4007642"/>
            <a:ext cx="0" cy="40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4FF0D44-820C-0A49-2CCA-206067D90D5D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flipH="1">
            <a:off x="6990078" y="5251648"/>
            <a:ext cx="1" cy="40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01FA00-D020-233D-8016-A1BB4F7DAC89}"/>
              </a:ext>
            </a:extLst>
          </p:cNvPr>
          <p:cNvSpPr/>
          <p:nvPr/>
        </p:nvSpPr>
        <p:spPr>
          <a:xfrm>
            <a:off x="9310576" y="2565304"/>
            <a:ext cx="2511573" cy="17273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Model_test</a:t>
            </a:r>
            <a:r>
              <a:rPr lang="en-US" altLang="ko-KR" sz="1200" b="1" dirty="0">
                <a:solidFill>
                  <a:schemeClr val="tx1"/>
                </a:solidFill>
              </a:rPr>
              <a:t>(scaled=True)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Test set, external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set</a:t>
            </a:r>
            <a:r>
              <a:rPr lang="ko-KR" altLang="en-US" sz="1200" dirty="0">
                <a:solidFill>
                  <a:schemeClr val="tx1"/>
                </a:solidFill>
              </a:rPr>
              <a:t>을 이용하여 외부 데이터를 이용한 모델 확인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93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879" y="364456"/>
            <a:ext cx="155448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classification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208449-9D36-8790-E525-2590DC1089C0}"/>
              </a:ext>
            </a:extLst>
          </p:cNvPr>
          <p:cNvSpPr/>
          <p:nvPr/>
        </p:nvSpPr>
        <p:spPr>
          <a:xfrm>
            <a:off x="2741485" y="151016"/>
            <a:ext cx="2345884" cy="867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split_xy</a:t>
            </a:r>
            <a:r>
              <a:rPr lang="en-US" altLang="ko-KR" sz="1200" b="1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Descriptor</a:t>
            </a:r>
            <a:r>
              <a:rPr lang="ko-KR" altLang="en-US" sz="1200" dirty="0">
                <a:solidFill>
                  <a:schemeClr val="tx1"/>
                </a:solidFill>
              </a:rPr>
              <a:t>와 </a:t>
            </a:r>
            <a:r>
              <a:rPr lang="en-US" altLang="ko-KR" sz="1200" dirty="0">
                <a:solidFill>
                  <a:schemeClr val="tx1"/>
                </a:solidFill>
              </a:rPr>
              <a:t>EP</a:t>
            </a:r>
            <a:r>
              <a:rPr lang="ko-KR" altLang="en-US" sz="1200" dirty="0">
                <a:solidFill>
                  <a:schemeClr val="tx1"/>
                </a:solidFill>
              </a:rPr>
              <a:t>로 분류해준다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(Train Set, Test Set)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3700FD-C6C0-9F8E-395A-528C923024D8}"/>
              </a:ext>
            </a:extLst>
          </p:cNvPr>
          <p:cNvSpPr/>
          <p:nvPr/>
        </p:nvSpPr>
        <p:spPr>
          <a:xfrm>
            <a:off x="2088002" y="1399121"/>
            <a:ext cx="3652850" cy="713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Predict(</a:t>
            </a:r>
            <a:r>
              <a:rPr lang="en-US" altLang="ko-KR" sz="1200" b="1" dirty="0" err="1">
                <a:solidFill>
                  <a:schemeClr val="tx1"/>
                </a:solidFill>
              </a:rPr>
              <a:t>X_train,y_train,X_test,y_test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Filtering </a:t>
            </a:r>
            <a:r>
              <a:rPr lang="ko-KR" altLang="en-US" sz="1200" dirty="0">
                <a:solidFill>
                  <a:schemeClr val="tx1"/>
                </a:solidFill>
              </a:rPr>
              <a:t>작업 </a:t>
            </a:r>
            <a:r>
              <a:rPr lang="en-US" altLang="ko-KR" sz="1200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B3982A-A448-52E5-06E1-9F781047C2A8}"/>
              </a:ext>
            </a:extLst>
          </p:cNvPr>
          <p:cNvSpPr/>
          <p:nvPr/>
        </p:nvSpPr>
        <p:spPr>
          <a:xfrm>
            <a:off x="696532" y="3004126"/>
            <a:ext cx="2564828" cy="3120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Feature_selection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**</a:t>
            </a:r>
            <a:r>
              <a:rPr lang="en-US" altLang="ko-KR" sz="1200" b="1" dirty="0">
                <a:solidFill>
                  <a:schemeClr val="tx1"/>
                </a:solidFill>
              </a:rPr>
              <a:t>parameter)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Parameter</a:t>
            </a:r>
            <a:r>
              <a:rPr lang="ko-KR" altLang="en-US" sz="1200" dirty="0">
                <a:solidFill>
                  <a:schemeClr val="tx1"/>
                </a:solidFill>
              </a:rPr>
              <a:t>는 </a:t>
            </a:r>
            <a:r>
              <a:rPr lang="en-US" altLang="ko-KR" sz="1200" dirty="0" err="1">
                <a:solidFill>
                  <a:schemeClr val="tx1"/>
                </a:solidFill>
              </a:rPr>
              <a:t>XGBoost</a:t>
            </a:r>
            <a:r>
              <a:rPr lang="ko-KR" altLang="en-US" sz="1200" dirty="0">
                <a:solidFill>
                  <a:schemeClr val="tx1"/>
                </a:solidFill>
              </a:rPr>
              <a:t> 모델에 해당하는 값들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1) </a:t>
            </a:r>
            <a:r>
              <a:rPr lang="en-US" altLang="ko-KR" sz="1200" dirty="0" err="1">
                <a:solidFill>
                  <a:schemeClr val="tx1"/>
                </a:solidFill>
              </a:rPr>
              <a:t>XGBoost</a:t>
            </a:r>
            <a:r>
              <a:rPr lang="en-US" altLang="ko-KR" sz="1200" dirty="0">
                <a:solidFill>
                  <a:schemeClr val="tx1"/>
                </a:solidFill>
              </a:rPr>
              <a:t> Feature Importance </a:t>
            </a:r>
            <a:r>
              <a:rPr lang="ko-KR" altLang="en-US" sz="1200" dirty="0">
                <a:solidFill>
                  <a:schemeClr val="tx1"/>
                </a:solidFill>
              </a:rPr>
              <a:t>이용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2) Mutual Information Score </a:t>
            </a:r>
            <a:r>
              <a:rPr lang="ko-KR" altLang="en-US" sz="1200" dirty="0">
                <a:solidFill>
                  <a:schemeClr val="tx1"/>
                </a:solidFill>
              </a:rPr>
              <a:t>이용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3) Feature Importance </a:t>
            </a:r>
            <a:r>
              <a:rPr lang="ko-KR" altLang="en-US" sz="1200" dirty="0">
                <a:solidFill>
                  <a:schemeClr val="tx1"/>
                </a:solidFill>
              </a:rPr>
              <a:t>필터링 후</a:t>
            </a:r>
            <a:r>
              <a:rPr lang="en-US" altLang="ko-KR" sz="1200" dirty="0">
                <a:solidFill>
                  <a:schemeClr val="tx1"/>
                </a:solidFill>
              </a:rPr>
              <a:t>, Mutual Score</a:t>
            </a:r>
            <a:r>
              <a:rPr lang="ko-KR" altLang="en-US" sz="1200" dirty="0">
                <a:solidFill>
                  <a:schemeClr val="tx1"/>
                </a:solidFill>
              </a:rPr>
              <a:t>을 이용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세 방안 중 하나의 결과 선택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9328C45-FD3F-1B01-2EFC-F45A7BAFD105}"/>
              </a:ext>
            </a:extLst>
          </p:cNvPr>
          <p:cNvSpPr/>
          <p:nvPr/>
        </p:nvSpPr>
        <p:spPr>
          <a:xfrm>
            <a:off x="3657643" y="3004126"/>
            <a:ext cx="2921791" cy="3120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predict(</a:t>
            </a:r>
            <a:r>
              <a:rPr lang="en-US" altLang="ko-KR" sz="1200" b="1" dirty="0" err="1">
                <a:solidFill>
                  <a:schemeClr val="tx1"/>
                </a:solidFill>
              </a:rPr>
              <a:t>use_model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**</a:t>
            </a:r>
            <a:r>
              <a:rPr lang="en-US" altLang="ko-KR" sz="1200" b="1" dirty="0">
                <a:solidFill>
                  <a:schemeClr val="tx1"/>
                </a:solidFill>
              </a:rPr>
              <a:t>parameter)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사용 가능한 모델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XGBoost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RandomForest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DecisionTree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Parameter</a:t>
            </a:r>
            <a:r>
              <a:rPr lang="ko-KR" altLang="en-US" sz="1200" dirty="0">
                <a:solidFill>
                  <a:schemeClr val="tx1"/>
                </a:solidFill>
              </a:rPr>
              <a:t>는 사용한 모델에 대한 </a:t>
            </a:r>
            <a:r>
              <a:rPr lang="en-US" altLang="ko-KR" sz="1200" dirty="0">
                <a:solidFill>
                  <a:schemeClr val="tx1"/>
                </a:solidFill>
              </a:rPr>
              <a:t>Parameter</a:t>
            </a:r>
            <a:r>
              <a:rPr lang="ko-KR" altLang="en-US" sz="1200" dirty="0">
                <a:solidFill>
                  <a:schemeClr val="tx1"/>
                </a:solidFill>
              </a:rPr>
              <a:t>를 추가해주면 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49170A-340C-A5C0-5853-42D5EC23E34B}"/>
              </a:ext>
            </a:extLst>
          </p:cNvPr>
          <p:cNvSpPr/>
          <p:nvPr/>
        </p:nvSpPr>
        <p:spPr>
          <a:xfrm>
            <a:off x="406928" y="2724536"/>
            <a:ext cx="11500592" cy="3769008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8107879-E297-207F-9F04-4F378F5D5C13}"/>
              </a:ext>
            </a:extLst>
          </p:cNvPr>
          <p:cNvSpPr/>
          <p:nvPr/>
        </p:nvSpPr>
        <p:spPr>
          <a:xfrm>
            <a:off x="6975718" y="584986"/>
            <a:ext cx="4687961" cy="1979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plot()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사용한 모델에 대한 결과를 </a:t>
            </a:r>
            <a:r>
              <a:rPr lang="en-US" altLang="ko-KR" sz="1200" dirty="0">
                <a:solidFill>
                  <a:schemeClr val="tx1"/>
                </a:solidFill>
              </a:rPr>
              <a:t>confusion matrix</a:t>
            </a:r>
            <a:r>
              <a:rPr lang="ko-KR" altLang="en-US" sz="1200" dirty="0">
                <a:solidFill>
                  <a:schemeClr val="tx1"/>
                </a:solidFill>
              </a:rPr>
              <a:t>의 형태와 </a:t>
            </a:r>
            <a:r>
              <a:rPr lang="en-US" altLang="ko-KR" sz="1200" dirty="0">
                <a:solidFill>
                  <a:schemeClr val="tx1"/>
                </a:solidFill>
              </a:rPr>
              <a:t>histogram</a:t>
            </a:r>
            <a:r>
              <a:rPr lang="ko-KR" altLang="en-US" sz="1200" dirty="0">
                <a:solidFill>
                  <a:schemeClr val="tx1"/>
                </a:solidFill>
              </a:rPr>
              <a:t>을 통한 확인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A35595E-F7F7-E337-034B-A6B7BFC9106E}"/>
              </a:ext>
            </a:extLst>
          </p:cNvPr>
          <p:cNvSpPr/>
          <p:nvPr/>
        </p:nvSpPr>
        <p:spPr>
          <a:xfrm>
            <a:off x="6975718" y="5284252"/>
            <a:ext cx="4687962" cy="840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comparison()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사용한 모델들의 </a:t>
            </a:r>
            <a:r>
              <a:rPr lang="en-US" altLang="ko-KR" sz="1200" dirty="0">
                <a:solidFill>
                  <a:schemeClr val="tx1"/>
                </a:solidFill>
              </a:rPr>
              <a:t>Accuracy, F1 Score, Confusion Matrix</a:t>
            </a:r>
            <a:r>
              <a:rPr lang="ko-KR" altLang="en-US" sz="1200" dirty="0">
                <a:solidFill>
                  <a:schemeClr val="tx1"/>
                </a:solidFill>
              </a:rPr>
              <a:t>에 대한 정보를 제공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381A6218-C92B-0D48-018D-20F546FDB8EE}"/>
              </a:ext>
            </a:extLst>
          </p:cNvPr>
          <p:cNvSpPr/>
          <p:nvPr/>
        </p:nvSpPr>
        <p:spPr>
          <a:xfrm flipH="1">
            <a:off x="3561217" y="2122256"/>
            <a:ext cx="706419" cy="5927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24FB9C-BAC6-43FE-929D-582848E3BBEE}"/>
              </a:ext>
            </a:extLst>
          </p:cNvPr>
          <p:cNvSpPr/>
          <p:nvPr/>
        </p:nvSpPr>
        <p:spPr>
          <a:xfrm>
            <a:off x="6762359" y="364456"/>
            <a:ext cx="5145161" cy="2350572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192E71-1DDA-CAAE-3A3A-07BD1051FE02}"/>
              </a:ext>
            </a:extLst>
          </p:cNvPr>
          <p:cNvSpPr/>
          <p:nvPr/>
        </p:nvSpPr>
        <p:spPr>
          <a:xfrm>
            <a:off x="6762359" y="2675868"/>
            <a:ext cx="5145161" cy="79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C4EE35-0C55-4658-58AB-884C036ED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718" y="2613258"/>
            <a:ext cx="4687961" cy="23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0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879" y="364456"/>
            <a:ext cx="155448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Draw_mol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3700FD-C6C0-9F8E-395A-528C923024D8}"/>
              </a:ext>
            </a:extLst>
          </p:cNvPr>
          <p:cNvSpPr/>
          <p:nvPr/>
        </p:nvSpPr>
        <p:spPr>
          <a:xfrm>
            <a:off x="3297266" y="1023779"/>
            <a:ext cx="2209679" cy="713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DrawMols</a:t>
            </a:r>
            <a:r>
              <a:rPr lang="en-US" altLang="ko-KR" sz="1200" b="1" dirty="0">
                <a:solidFill>
                  <a:schemeClr val="tx1"/>
                </a:solidFill>
              </a:rPr>
              <a:t>(ID=[])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B3982A-A448-52E5-06E1-9F781047C2A8}"/>
              </a:ext>
            </a:extLst>
          </p:cNvPr>
          <p:cNvSpPr/>
          <p:nvPr/>
        </p:nvSpPr>
        <p:spPr>
          <a:xfrm>
            <a:off x="1643820" y="2791489"/>
            <a:ext cx="2564828" cy="2604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show()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DrawMol</a:t>
            </a:r>
            <a:r>
              <a:rPr lang="en-US" altLang="ko-KR" sz="1200" dirty="0">
                <a:solidFill>
                  <a:schemeClr val="tx1"/>
                </a:solidFill>
              </a:rPr>
              <a:t> class</a:t>
            </a:r>
            <a:r>
              <a:rPr lang="ko-KR" altLang="en-US" sz="1200" dirty="0">
                <a:solidFill>
                  <a:schemeClr val="tx1"/>
                </a:solidFill>
              </a:rPr>
              <a:t>을 설정할 때 준 </a:t>
            </a:r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r>
              <a:rPr lang="ko-KR" altLang="en-US" sz="1200" dirty="0">
                <a:solidFill>
                  <a:schemeClr val="tx1"/>
                </a:solidFill>
              </a:rPr>
              <a:t>에 대한 </a:t>
            </a:r>
            <a:r>
              <a:rPr lang="en-US" altLang="ko-KR" sz="1200" dirty="0">
                <a:solidFill>
                  <a:schemeClr val="tx1"/>
                </a:solidFill>
              </a:rPr>
              <a:t>2D Image</a:t>
            </a:r>
            <a:r>
              <a:rPr lang="ko-KR" altLang="en-US" sz="1200" dirty="0">
                <a:solidFill>
                  <a:schemeClr val="tx1"/>
                </a:solidFill>
              </a:rPr>
              <a:t>를 보여준다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사용하는 파일은 이전의 과정에서 얻은 </a:t>
            </a:r>
            <a:r>
              <a:rPr lang="en-US" altLang="ko-KR" sz="1200" dirty="0" err="1">
                <a:solidFill>
                  <a:schemeClr val="tx1"/>
                </a:solidFill>
              </a:rPr>
              <a:t>sdf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파일을 이용한다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9328C45-FD3F-1B01-2EFC-F45A7BAFD105}"/>
              </a:ext>
            </a:extLst>
          </p:cNvPr>
          <p:cNvSpPr/>
          <p:nvPr/>
        </p:nvSpPr>
        <p:spPr>
          <a:xfrm>
            <a:off x="4582204" y="2791489"/>
            <a:ext cx="2921791" cy="1048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common_substr</a:t>
            </a:r>
            <a:r>
              <a:rPr lang="en-US" altLang="ko-KR" sz="1200" b="1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주어진 </a:t>
            </a:r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r>
              <a:rPr lang="ko-KR" altLang="en-US" sz="1200" dirty="0">
                <a:solidFill>
                  <a:schemeClr val="tx1"/>
                </a:solidFill>
              </a:rPr>
              <a:t>들의 공통으로 가지고 있는 분자 부분을 찾는 모듈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49170A-340C-A5C0-5853-42D5EC23E34B}"/>
              </a:ext>
            </a:extLst>
          </p:cNvPr>
          <p:cNvSpPr/>
          <p:nvPr/>
        </p:nvSpPr>
        <p:spPr>
          <a:xfrm>
            <a:off x="1270264" y="2467092"/>
            <a:ext cx="9133576" cy="3222508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A35595E-F7F7-E337-034B-A6B7BFC9106E}"/>
              </a:ext>
            </a:extLst>
          </p:cNvPr>
          <p:cNvSpPr/>
          <p:nvPr/>
        </p:nvSpPr>
        <p:spPr>
          <a:xfrm>
            <a:off x="7877549" y="2804958"/>
            <a:ext cx="2231649" cy="25689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show_3D()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Args</a:t>
            </a:r>
            <a:r>
              <a:rPr lang="ko-KR" altLang="en-US" sz="1200" dirty="0">
                <a:solidFill>
                  <a:schemeClr val="tx1"/>
                </a:solidFill>
              </a:rPr>
              <a:t>로 준 </a:t>
            </a:r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r>
              <a:rPr lang="ko-KR" altLang="en-US" sz="1200" dirty="0">
                <a:solidFill>
                  <a:schemeClr val="tx1"/>
                </a:solidFill>
              </a:rPr>
              <a:t>를 가진 분자들을 </a:t>
            </a:r>
            <a:r>
              <a:rPr lang="en-US" altLang="ko-KR" sz="1200" dirty="0">
                <a:solidFill>
                  <a:schemeClr val="tx1"/>
                </a:solidFill>
              </a:rPr>
              <a:t>3D Image</a:t>
            </a:r>
            <a:r>
              <a:rPr lang="ko-KR" altLang="en-US" sz="1200" dirty="0">
                <a:solidFill>
                  <a:schemeClr val="tx1"/>
                </a:solidFill>
              </a:rPr>
              <a:t>로 보는 단계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381A6218-C92B-0D48-018D-20F546FDB8EE}"/>
              </a:ext>
            </a:extLst>
          </p:cNvPr>
          <p:cNvSpPr/>
          <p:nvPr/>
        </p:nvSpPr>
        <p:spPr>
          <a:xfrm flipH="1">
            <a:off x="4048897" y="1737407"/>
            <a:ext cx="706419" cy="5927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F8F17C-4102-8643-B69C-F32AF3E06262}"/>
              </a:ext>
            </a:extLst>
          </p:cNvPr>
          <p:cNvSpPr/>
          <p:nvPr/>
        </p:nvSpPr>
        <p:spPr>
          <a:xfrm>
            <a:off x="4582203" y="4324879"/>
            <a:ext cx="2921791" cy="1048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show_substr</a:t>
            </a:r>
            <a:r>
              <a:rPr lang="en-US" altLang="ko-KR" sz="1200" b="1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얻은 공통 분자를 </a:t>
            </a:r>
            <a:r>
              <a:rPr lang="en-US" altLang="ko-KR" sz="1200" dirty="0">
                <a:solidFill>
                  <a:schemeClr val="tx1"/>
                </a:solidFill>
              </a:rPr>
              <a:t>2D </a:t>
            </a:r>
            <a:r>
              <a:rPr lang="ko-KR" altLang="en-US" sz="1200" dirty="0">
                <a:solidFill>
                  <a:schemeClr val="tx1"/>
                </a:solidFill>
              </a:rPr>
              <a:t>이미지로 보여주는 부분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5DBD3C0-14E4-A84D-4FE4-102C43A34C22}"/>
              </a:ext>
            </a:extLst>
          </p:cNvPr>
          <p:cNvCxnSpPr>
            <a:stCxn id="30" idx="2"/>
            <a:endCxn id="14" idx="0"/>
          </p:cNvCxnSpPr>
          <p:nvPr/>
        </p:nvCxnSpPr>
        <p:spPr>
          <a:xfrm flipH="1">
            <a:off x="6043099" y="3840480"/>
            <a:ext cx="1" cy="48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693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</TotalTime>
  <Words>891</Words>
  <Application>Microsoft Office PowerPoint</Application>
  <PresentationFormat>와이드스크린</PresentationFormat>
  <Paragraphs>222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French Script MT</vt:lpstr>
      <vt:lpstr>Wingdings</vt:lpstr>
      <vt:lpstr>Office 테마</vt:lpstr>
      <vt:lpstr>pyQsar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8332</dc:creator>
  <cp:lastModifiedBy>광휘 조</cp:lastModifiedBy>
  <cp:revision>13</cp:revision>
  <dcterms:created xsi:type="dcterms:W3CDTF">2022-06-19T21:36:22Z</dcterms:created>
  <dcterms:modified xsi:type="dcterms:W3CDTF">2023-11-21T11:39:21Z</dcterms:modified>
</cp:coreProperties>
</file>