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1" r:id="rId4"/>
    <p:sldId id="268" r:id="rId5"/>
    <p:sldId id="273" r:id="rId6"/>
    <p:sldId id="274" r:id="rId7"/>
    <p:sldId id="262" r:id="rId8"/>
    <p:sldId id="260" r:id="rId9"/>
    <p:sldId id="275" r:id="rId10"/>
    <p:sldId id="269" r:id="rId11"/>
    <p:sldId id="272" r:id="rId12"/>
    <p:sldId id="266" r:id="rId13"/>
    <p:sldId id="267" r:id="rId14"/>
    <p:sldId id="271" r:id="rId15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F368B05-2D38-44D6-B8DA-599D4A9E42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681012A-122D-475C-A900-C31EAF4E19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02FC4-2826-4189-9A5A-4802B82D90F9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554434-9A0E-4261-9D33-B9B86CA7C1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980ABD-941E-484C-95AE-BBA0656FBE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9CB67-650C-4C62-AD51-A107FCCEC4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4460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84B2-E620-4EFC-AE95-6DDE4155F805}" type="datetimeFigureOut">
              <a:rPr lang="fr-FR" noProof="0" smtClean="0"/>
              <a:t>05/05/2023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15328-2FD5-4AB1-B846-CCAE8EA0949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24570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077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892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674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72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869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438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989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227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019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981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 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e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e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e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e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e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e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e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e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e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e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e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e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e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e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e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e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e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e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e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e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e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e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e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e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e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e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e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e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e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e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e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e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e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e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e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e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e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 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e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e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e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e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e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e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e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e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e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e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e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e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e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02EAC81-5C99-4864-A0E8-CFA5C9ABA6C2}" type="datetime1">
              <a:rPr lang="fr-FR" noProof="0" smtClean="0"/>
              <a:t>05/05/2023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CE44FF-5CD6-4B82-B1F5-6AE86C9907EB}" type="datetime1">
              <a:rPr lang="fr-FR" noProof="0" smtClean="0"/>
              <a:t>05/05/2023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3B6F96-1DBA-403E-937D-37819E106CA7}" type="datetime1">
              <a:rPr lang="fr-FR" noProof="0" smtClean="0"/>
              <a:t>05/05/2023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413907-E3EB-48AE-AB86-05A8E02730C7}" type="datetime1">
              <a:rPr lang="fr-FR" noProof="0" smtClean="0"/>
              <a:t>05/05/2023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0" name="Zone de text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Zone de text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A7BD87-4162-417A-9B5A-2932BA9F7490}" type="datetime1">
              <a:rPr lang="fr-FR" noProof="0" smtClean="0"/>
              <a:t>05/05/2023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004DDE-15BB-4C4D-B4EA-C083161A9948}" type="datetime1">
              <a:rPr lang="fr-FR" noProof="0" smtClean="0"/>
              <a:t>05/05/2023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1F3B7E-0513-428C-82D7-BDF3AA9A4EA5}" type="datetime1">
              <a:rPr lang="fr-FR" noProof="0" smtClean="0"/>
              <a:t>05/05/2023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372795-7EAB-4160-A1B0-2F422ABD8E89}" type="datetime1">
              <a:rPr lang="fr-FR" noProof="0" smtClean="0"/>
              <a:t>05/05/2023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2BF765-708F-4989-AE14-BAB9493E4588}" type="datetime1">
              <a:rPr lang="fr-FR" noProof="0" smtClean="0"/>
              <a:t>05/05/2023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1D7A6B-BCC2-4C21-BAE3-6AF1B840E56D}" type="datetime1">
              <a:rPr lang="fr-FR" noProof="0" smtClean="0"/>
              <a:t>05/05/2023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35DD21-33A0-42C5-A2E5-7493465514B7}" type="datetime1">
              <a:rPr lang="fr-FR" noProof="0" smtClean="0"/>
              <a:t>05/05/2023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C33FA-CEBE-4502-9F9B-2F0989154353}" type="datetime1">
              <a:rPr lang="fr-FR" noProof="0" smtClean="0"/>
              <a:t>05/05/2023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CB3ED-4851-4DE7-9A6A-4D7485AC63E3}" type="datetime1">
              <a:rPr lang="fr-FR" noProof="0" smtClean="0"/>
              <a:t>05/05/2023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DFEB93-A53E-490C-AF00-EDE3AFF9A36D}" type="datetime1">
              <a:rPr lang="fr-FR" noProof="0" smtClean="0"/>
              <a:t>05/05/2023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9093F2-5574-4FF9-B1D2-E15C695A74EF}" type="datetime1">
              <a:rPr lang="fr-FR" noProof="0" smtClean="0"/>
              <a:t>05/05/2023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5F6C24-568D-4917-863C-3B89D44003D5}" type="datetime1">
              <a:rPr lang="fr-FR" noProof="0" smtClean="0"/>
              <a:t>05/05/2023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202532-655D-448B-BCCD-E52581A788ED}" type="datetime1">
              <a:rPr lang="fr-FR" noProof="0" smtClean="0"/>
              <a:t>05/05/2023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 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e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e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e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e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e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e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e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e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e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e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gne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e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e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e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e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e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e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e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e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e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e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e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e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e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e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e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e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e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e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e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e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e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e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e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e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fr-FR" noProof="0"/>
          </a:p>
        </p:txBody>
      </p:sp>
      <p:sp>
        <p:nvSpPr>
          <p:cNvPr id="3" name="Espace réservé au texte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D282D03-1B0F-4808-A039-91C9E6CB118E}" type="datetime1">
              <a:rPr lang="fr-FR" noProof="0" smtClean="0"/>
              <a:t>05/05/2023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101" y="1329397"/>
            <a:ext cx="10637806" cy="238760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fr-FR" sz="5400" dirty="0">
                <a:latin typeface="Rockwell" panose="02060603020205020403" pitchFamily="18" charset="0"/>
              </a:rPr>
              <a:t>Créez un outil de visualisation pour un réseau neuronal convolutif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fr-F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Chems</a:t>
            </a:r>
            <a:r>
              <a:rPr 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alicia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310" y="74963"/>
            <a:ext cx="9905998" cy="1478570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4400" dirty="0">
                <a:latin typeface="Rockwell" panose="02060603020205020403" pitchFamily="18" charset="0"/>
              </a:rPr>
              <a:t>Evaluation du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621" y="2302515"/>
            <a:ext cx="1019505" cy="5263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rtl="0">
              <a:buNone/>
            </a:pP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Loss</a:t>
            </a:r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55E9B94-AA1E-D2FA-6E19-E456CABDE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997" y="3865406"/>
            <a:ext cx="2873373" cy="223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49B073CD-95E5-31B2-64C8-3F9C64ED7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998" y="1553533"/>
            <a:ext cx="2873373" cy="214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EBD41B2-43D4-6BE4-F62F-CF2296257BB7}"/>
              </a:ext>
            </a:extLst>
          </p:cNvPr>
          <p:cNvSpPr txBox="1">
            <a:spLocks/>
          </p:cNvSpPr>
          <p:nvPr/>
        </p:nvSpPr>
        <p:spPr>
          <a:xfrm>
            <a:off x="1094692" y="4720182"/>
            <a:ext cx="1319364" cy="5229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Accuracy</a:t>
            </a:r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89D20B5-EEB5-D385-E791-0BE7C8424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33" y="1808006"/>
            <a:ext cx="49053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852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1CE935-76C7-3198-F149-6EA41496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explicabilité du model avec lime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1E51670-EF8A-59F5-7494-1630A15C2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052" y="2231697"/>
            <a:ext cx="1791247" cy="177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AA3BF5-AF9E-2E4B-BDE0-6BB10956F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455" y="2231696"/>
            <a:ext cx="1791247" cy="177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8E09450-DBAA-425B-5DD9-8F592C588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43" y="4253519"/>
            <a:ext cx="1791247" cy="177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C98F940-F1BF-AA52-0965-7D4FE5F5F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4253518"/>
            <a:ext cx="1791248" cy="177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596E83B-1C57-1BCB-4A49-91B153A94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052" y="4253519"/>
            <a:ext cx="1791247" cy="177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FF8EA3E-D8C3-46D1-5A27-3223AFA99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158" y="4252584"/>
            <a:ext cx="1791247" cy="177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43E0E352-DABA-5D6F-78A1-F6FB3DE99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559" y="2231696"/>
            <a:ext cx="1791247" cy="177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D2CDB675-EF5E-54F7-B08E-6C2021BEB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5663" y="2231695"/>
            <a:ext cx="1791248" cy="177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CA9EBE49-B916-8DA1-4755-F89BBF8A0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37" y="4252584"/>
            <a:ext cx="1791247" cy="177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6CFE3511-90BA-90E9-1EF7-38ED04643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756" y="4252583"/>
            <a:ext cx="1791246" cy="177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660E49F5-2D44-41A6-9658-A909A9845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43" y="2231695"/>
            <a:ext cx="1791248" cy="177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E582812F-9514-46FD-21CD-EBF4D5F3C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97" y="2231696"/>
            <a:ext cx="1791247" cy="177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6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18518"/>
            <a:ext cx="9905998" cy="1478570"/>
          </a:xfrm>
        </p:spPr>
        <p:txBody>
          <a:bodyPr rtlCol="0">
            <a:normAutofit/>
          </a:bodyPr>
          <a:lstStyle/>
          <a:p>
            <a:pPr algn="ctr"/>
            <a:r>
              <a:rPr lang="fr-FR" sz="4400" dirty="0">
                <a:latin typeface="Rockwell" panose="02060603020205020403" pitchFamily="18" charset="0"/>
              </a:rPr>
              <a:t>Data augmentation</a:t>
            </a:r>
            <a:br>
              <a:rPr lang="fr-FR" sz="2400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fr-FR" sz="4400" dirty="0">
              <a:latin typeface="Rockwell" panose="02060603020205020403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22" y="2762758"/>
            <a:ext cx="4715623" cy="666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rtl="0">
              <a:buNone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Utilisation des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Rotation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91E9EB9-702E-0DC5-DE7C-C310C2307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66" y="1575402"/>
            <a:ext cx="3496981" cy="466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24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fr-FR" sz="4400" dirty="0">
                <a:latin typeface="Rockwell" panose="02060603020205020403" pitchFamily="18" charset="0"/>
              </a:rPr>
              <a:t>perspectives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182" y="2378884"/>
            <a:ext cx="5940875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Tester d’autre architecture </a:t>
            </a:r>
          </a:p>
          <a:p>
            <a:pPr lvl="0" rtl="0"/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Amélioration du model</a:t>
            </a:r>
          </a:p>
          <a:p>
            <a:pPr lvl="0" rtl="0"/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Transfer Learning </a:t>
            </a:r>
          </a:p>
          <a:p>
            <a:pPr lvl="0" rtl="0"/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Déploiement total</a:t>
            </a:r>
          </a:p>
          <a:p>
            <a:pPr lvl="0" rtl="0"/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Refaire l’application sur Django</a:t>
            </a:r>
          </a:p>
          <a:p>
            <a:pPr lvl="0" rtl="0"/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rtl="0"/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857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.659 Thanks for attention: immagini, foto stock e grafica vettoriale |  Shutterstock">
            <a:extLst>
              <a:ext uri="{FF2B5EF4-FFF2-40B4-BE49-F238E27FC236}">
                <a16:creationId xmlns:a16="http://schemas.microsoft.com/office/drawing/2014/main" id="{E34C8505-D2B8-1272-7713-D7DBE2F9FD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47"/>
          <a:stretch/>
        </p:blipFill>
        <p:spPr bwMode="auto">
          <a:xfrm>
            <a:off x="2400588" y="782847"/>
            <a:ext cx="7131339" cy="467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84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677" y="342901"/>
            <a:ext cx="9905998" cy="1478570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4400" dirty="0">
                <a:latin typeface="Rockwell" panose="02060603020205020403" pitchFamily="18" charset="0"/>
              </a:rPr>
              <a:t>Objectif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46" y="2395909"/>
            <a:ext cx="11202988" cy="931863"/>
          </a:xfrm>
        </p:spPr>
        <p:txBody>
          <a:bodyPr rtlCol="0"/>
          <a:lstStyle/>
          <a:p>
            <a:pPr marL="0" indent="0" rtl="0">
              <a:buNone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Création d’un outil de pour expliquer le fonctionnement d’un réseau de neurones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4F71139-F5D2-1F24-AF46-F639EA93A8C6}"/>
              </a:ext>
            </a:extLst>
          </p:cNvPr>
          <p:cNvSpPr txBox="1">
            <a:spLocks/>
          </p:cNvSpPr>
          <p:nvPr/>
        </p:nvSpPr>
        <p:spPr>
          <a:xfrm>
            <a:off x="1904206" y="3530228"/>
            <a:ext cx="8383588" cy="298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versions de l’application: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- Prédire un chiffre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- Prédire un chiffre d’après le dessin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- Visualisation des neurones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148" y="2568087"/>
            <a:ext cx="10231438" cy="1478570"/>
          </a:xfrm>
        </p:spPr>
        <p:txBody>
          <a:bodyPr rtlCol="0">
            <a:normAutofit/>
          </a:bodyPr>
          <a:lstStyle/>
          <a:p>
            <a:pPr rtl="0"/>
            <a:r>
              <a:rPr lang="fr-FR" sz="4400" dirty="0">
                <a:latin typeface="Rockwell" panose="02060603020205020403" pitchFamily="18" charset="0"/>
              </a:rPr>
              <a:t>Présentation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90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fr-FR" sz="4400" dirty="0">
                <a:latin typeface="Rockwell" panose="02060603020205020403" pitchFamily="18" charset="0"/>
              </a:rPr>
              <a:t>organisation</a:t>
            </a:r>
          </a:p>
        </p:txBody>
      </p:sp>
      <p:pic>
        <p:nvPicPr>
          <p:cNvPr id="3074" name="Picture 2" descr="What is Scrum? | The Agile Journey with PM-Partners">
            <a:extLst>
              <a:ext uri="{FF2B5EF4-FFF2-40B4-BE49-F238E27FC236}">
                <a16:creationId xmlns:a16="http://schemas.microsoft.com/office/drawing/2014/main" id="{6AC4FD9E-1247-0833-AB71-9C2E20941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009266"/>
            <a:ext cx="9905998" cy="517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37A84C-38E9-80EB-D470-BB149F4EB4F8}"/>
              </a:ext>
            </a:extLst>
          </p:cNvPr>
          <p:cNvSpPr/>
          <p:nvPr/>
        </p:nvSpPr>
        <p:spPr>
          <a:xfrm>
            <a:off x="1809750" y="2070350"/>
            <a:ext cx="1428750" cy="17907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EB7CBB-6314-807C-FB1F-A671E9C4E658}"/>
              </a:ext>
            </a:extLst>
          </p:cNvPr>
          <p:cNvSpPr/>
          <p:nvPr/>
        </p:nvSpPr>
        <p:spPr>
          <a:xfrm>
            <a:off x="4748482" y="1385952"/>
            <a:ext cx="1082975" cy="13687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B3B05-425E-9649-6220-7C5B0A50137C}"/>
              </a:ext>
            </a:extLst>
          </p:cNvPr>
          <p:cNvSpPr/>
          <p:nvPr/>
        </p:nvSpPr>
        <p:spPr>
          <a:xfrm>
            <a:off x="6393252" y="2892700"/>
            <a:ext cx="1327390" cy="11876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D247F7-668C-0AA2-E347-6A78ED6F3987}"/>
              </a:ext>
            </a:extLst>
          </p:cNvPr>
          <p:cNvSpPr/>
          <p:nvPr/>
        </p:nvSpPr>
        <p:spPr>
          <a:xfrm>
            <a:off x="1577616" y="5296576"/>
            <a:ext cx="1269879" cy="5521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AE1248-6C19-502B-0F17-91A6D36143AF}"/>
              </a:ext>
            </a:extLst>
          </p:cNvPr>
          <p:cNvSpPr/>
          <p:nvPr/>
        </p:nvSpPr>
        <p:spPr>
          <a:xfrm>
            <a:off x="2847495" y="5287935"/>
            <a:ext cx="1486392" cy="75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Identification des Taches</a:t>
            </a:r>
          </a:p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8284B6-D9F8-F05B-E1E8-2A56F9EF42FF}"/>
              </a:ext>
            </a:extLst>
          </p:cNvPr>
          <p:cNvSpPr/>
          <p:nvPr/>
        </p:nvSpPr>
        <p:spPr>
          <a:xfrm>
            <a:off x="4340243" y="5287969"/>
            <a:ext cx="1269879" cy="4399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Répartition des Taches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1254D-F977-9F0D-CFB9-5AF973E1FB7E}"/>
              </a:ext>
            </a:extLst>
          </p:cNvPr>
          <p:cNvSpPr/>
          <p:nvPr/>
        </p:nvSpPr>
        <p:spPr>
          <a:xfrm>
            <a:off x="6390074" y="3191784"/>
            <a:ext cx="1327390" cy="5945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Sprints de 5 jours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121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68971E3B-F6D3-B5C3-328C-16828BC34F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3" t="14191" r="7884" b="10597"/>
          <a:stretch/>
        </p:blipFill>
        <p:spPr bwMode="auto">
          <a:xfrm>
            <a:off x="5362964" y="2671861"/>
            <a:ext cx="3152775" cy="166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ase de données - Icônes la technologie gratuites">
            <a:extLst>
              <a:ext uri="{FF2B5EF4-FFF2-40B4-BE49-F238E27FC236}">
                <a16:creationId xmlns:a16="http://schemas.microsoft.com/office/drawing/2014/main" id="{BCFCD03A-C498-BD3A-B5E6-A82AB4203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485" y="5102754"/>
            <a:ext cx="1354745" cy="135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nn Logo Png - Free Transparent PNG Logos">
            <a:extLst>
              <a:ext uri="{FF2B5EF4-FFF2-40B4-BE49-F238E27FC236}">
                <a16:creationId xmlns:a16="http://schemas.microsoft.com/office/drawing/2014/main" id="{17A26596-ED4C-39DA-2A14-BE9BCBD54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487" y="636360"/>
            <a:ext cx="1552575" cy="74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èche : courbe vers la droite 12">
            <a:extLst>
              <a:ext uri="{FF2B5EF4-FFF2-40B4-BE49-F238E27FC236}">
                <a16:creationId xmlns:a16="http://schemas.microsoft.com/office/drawing/2014/main" id="{BC272DE1-BEBB-CC49-EC78-B39AF548C446}"/>
              </a:ext>
            </a:extLst>
          </p:cNvPr>
          <p:cNvSpPr/>
          <p:nvPr/>
        </p:nvSpPr>
        <p:spPr>
          <a:xfrm rot="20177922">
            <a:off x="6292554" y="4384441"/>
            <a:ext cx="600075" cy="1820862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Flèche : courbe vers la droite 13">
            <a:extLst>
              <a:ext uri="{FF2B5EF4-FFF2-40B4-BE49-F238E27FC236}">
                <a16:creationId xmlns:a16="http://schemas.microsoft.com/office/drawing/2014/main" id="{1ECA7A11-287B-F5A9-D302-A4E7122CA8C4}"/>
              </a:ext>
            </a:extLst>
          </p:cNvPr>
          <p:cNvSpPr/>
          <p:nvPr/>
        </p:nvSpPr>
        <p:spPr>
          <a:xfrm rot="21219198" flipH="1" flipV="1">
            <a:off x="8804940" y="3828637"/>
            <a:ext cx="600075" cy="1820862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Flèche : double flèche horizontale 14">
            <a:extLst>
              <a:ext uri="{FF2B5EF4-FFF2-40B4-BE49-F238E27FC236}">
                <a16:creationId xmlns:a16="http://schemas.microsoft.com/office/drawing/2014/main" id="{DA6C82B3-C978-C94B-BB50-366498F8DAA6}"/>
              </a:ext>
            </a:extLst>
          </p:cNvPr>
          <p:cNvSpPr/>
          <p:nvPr/>
        </p:nvSpPr>
        <p:spPr>
          <a:xfrm rot="7832218">
            <a:off x="7429363" y="1966769"/>
            <a:ext cx="913526" cy="269219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gauche 15">
            <a:extLst>
              <a:ext uri="{FF2B5EF4-FFF2-40B4-BE49-F238E27FC236}">
                <a16:creationId xmlns:a16="http://schemas.microsoft.com/office/drawing/2014/main" id="{32DDB55D-0726-73D2-A7C1-46D759E3F945}"/>
              </a:ext>
            </a:extLst>
          </p:cNvPr>
          <p:cNvSpPr/>
          <p:nvPr/>
        </p:nvSpPr>
        <p:spPr>
          <a:xfrm rot="19877726">
            <a:off x="3237059" y="4255047"/>
            <a:ext cx="1847461" cy="293020"/>
          </a:xfrm>
          <a:prstGeom prst="leftArrow">
            <a:avLst>
              <a:gd name="adj1" fmla="val 50000"/>
              <a:gd name="adj2" fmla="val 536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gauche 16">
            <a:extLst>
              <a:ext uri="{FF2B5EF4-FFF2-40B4-BE49-F238E27FC236}">
                <a16:creationId xmlns:a16="http://schemas.microsoft.com/office/drawing/2014/main" id="{D32C869E-BA46-E598-7599-846A16DED053}"/>
              </a:ext>
            </a:extLst>
          </p:cNvPr>
          <p:cNvSpPr/>
          <p:nvPr/>
        </p:nvSpPr>
        <p:spPr>
          <a:xfrm rot="897047" flipH="1">
            <a:off x="3626191" y="2334732"/>
            <a:ext cx="1847461" cy="293020"/>
          </a:xfrm>
          <a:prstGeom prst="leftArrow">
            <a:avLst>
              <a:gd name="adj1" fmla="val 50000"/>
              <a:gd name="adj2" fmla="val 536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CE2F4B4-B015-B9D2-3906-69AFC38343DF}"/>
              </a:ext>
            </a:extLst>
          </p:cNvPr>
          <p:cNvSpPr txBox="1"/>
          <p:nvPr/>
        </p:nvSpPr>
        <p:spPr>
          <a:xfrm>
            <a:off x="1364024" y="4809873"/>
            <a:ext cx="1759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Prédiction</a:t>
            </a:r>
          </a:p>
        </p:txBody>
      </p:sp>
      <p:pic>
        <p:nvPicPr>
          <p:cNvPr id="2058" name="Picture 10" descr="Icones Utilisateur, images Utilisateur png et ico">
            <a:extLst>
              <a:ext uri="{FF2B5EF4-FFF2-40B4-BE49-F238E27FC236}">
                <a16:creationId xmlns:a16="http://schemas.microsoft.com/office/drawing/2014/main" id="{664EB166-490D-7AB7-A4F9-29A148DEF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10573" y="1226554"/>
            <a:ext cx="2118694" cy="211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36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910017-EE1D-4E5F-7356-F0F6950C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405" y="137987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Donné d’entrainement du model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486F2F2-18ED-C964-F7E1-A9B6054D7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03493"/>
            <a:ext cx="4837007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atasets for Machine Learning - webkid blog">
            <a:extLst>
              <a:ext uri="{FF2B5EF4-FFF2-40B4-BE49-F238E27FC236}">
                <a16:creationId xmlns:a16="http://schemas.microsoft.com/office/drawing/2014/main" id="{B29F09A8-F3D7-6B24-689A-70E890440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01" y="1754349"/>
            <a:ext cx="4051138" cy="405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453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019" y="100933"/>
            <a:ext cx="9905998" cy="1478570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4400" dirty="0">
                <a:latin typeface="Rockwell" panose="02060603020205020403" pitchFamily="18" charset="0"/>
              </a:rPr>
              <a:t>Base de donné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FC23B32-1745-ACD4-724E-D9062A4EE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157" y="1579503"/>
            <a:ext cx="5239686" cy="490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627" y="206095"/>
            <a:ext cx="9905998" cy="1478570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4400" dirty="0">
                <a:latin typeface="Rockwell" panose="02060603020205020403" pitchFamily="18" charset="0"/>
              </a:rPr>
              <a:t>model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371E927-BA88-1349-3F47-D853AC603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6"/>
          <a:stretch/>
        </p:blipFill>
        <p:spPr>
          <a:xfrm>
            <a:off x="3501105" y="2521975"/>
            <a:ext cx="5031799" cy="3637612"/>
          </a:xfrm>
          <a:prstGeom prst="rect">
            <a:avLst/>
          </a:prstGeom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7D5358FB-1625-E76E-19A4-65FFDA16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87" y="2815040"/>
            <a:ext cx="2282347" cy="226588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isometricOffAxis2Right"/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022CC51-BEBF-95DC-B294-CB81E7C8A935}"/>
              </a:ext>
            </a:extLst>
          </p:cNvPr>
          <p:cNvCxnSpPr>
            <a:cxnSpLocks/>
          </p:cNvCxnSpPr>
          <p:nvPr/>
        </p:nvCxnSpPr>
        <p:spPr>
          <a:xfrm>
            <a:off x="2773399" y="3766717"/>
            <a:ext cx="568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87245A3-FA48-BE8D-F0B5-97F1E6CAEFAC}"/>
              </a:ext>
            </a:extLst>
          </p:cNvPr>
          <p:cNvCxnSpPr>
            <a:cxnSpLocks/>
          </p:cNvCxnSpPr>
          <p:nvPr/>
        </p:nvCxnSpPr>
        <p:spPr>
          <a:xfrm>
            <a:off x="8748482" y="3766718"/>
            <a:ext cx="4428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3D467591-C4CC-157F-5A81-E73FD086DFFB}"/>
              </a:ext>
            </a:extLst>
          </p:cNvPr>
          <p:cNvSpPr txBox="1"/>
          <p:nvPr/>
        </p:nvSpPr>
        <p:spPr>
          <a:xfrm>
            <a:off x="9413836" y="3289664"/>
            <a:ext cx="1759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Prédiction:</a:t>
            </a:r>
          </a:p>
          <a:p>
            <a:pPr algn="ctr"/>
            <a:r>
              <a:rPr lang="fr-FR" sz="2800" dirty="0"/>
              <a:t>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75AFB46-52FB-7E6B-6370-E3CFD84500DB}"/>
              </a:ext>
            </a:extLst>
          </p:cNvPr>
          <p:cNvSpPr txBox="1"/>
          <p:nvPr/>
        </p:nvSpPr>
        <p:spPr>
          <a:xfrm>
            <a:off x="1357516" y="1596422"/>
            <a:ext cx="1759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Input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932A718-A6CC-9F20-FCF2-CBB7143CC6B0}"/>
              </a:ext>
            </a:extLst>
          </p:cNvPr>
          <p:cNvSpPr txBox="1"/>
          <p:nvPr/>
        </p:nvSpPr>
        <p:spPr>
          <a:xfrm>
            <a:off x="9528841" y="1596422"/>
            <a:ext cx="146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Output</a:t>
            </a:r>
          </a:p>
        </p:txBody>
      </p:sp>
      <p:sp>
        <p:nvSpPr>
          <p:cNvPr id="20" name="Accolade fermante 19">
            <a:extLst>
              <a:ext uri="{FF2B5EF4-FFF2-40B4-BE49-F238E27FC236}">
                <a16:creationId xmlns:a16="http://schemas.microsoft.com/office/drawing/2014/main" id="{EE220262-8C99-99CA-CDF1-E0D1897B45F6}"/>
              </a:ext>
            </a:extLst>
          </p:cNvPr>
          <p:cNvSpPr/>
          <p:nvPr/>
        </p:nvSpPr>
        <p:spPr>
          <a:xfrm rot="16200000">
            <a:off x="4871329" y="871252"/>
            <a:ext cx="245191" cy="2807583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ccolade fermante 20">
            <a:extLst>
              <a:ext uri="{FF2B5EF4-FFF2-40B4-BE49-F238E27FC236}">
                <a16:creationId xmlns:a16="http://schemas.microsoft.com/office/drawing/2014/main" id="{F7094355-19A2-7D97-B25E-065C95654F66}"/>
              </a:ext>
            </a:extLst>
          </p:cNvPr>
          <p:cNvSpPr/>
          <p:nvPr/>
        </p:nvSpPr>
        <p:spPr>
          <a:xfrm rot="16200000">
            <a:off x="7207246" y="1385051"/>
            <a:ext cx="224140" cy="1759789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2DF0024-160F-C848-512F-0223A5EBA533}"/>
              </a:ext>
            </a:extLst>
          </p:cNvPr>
          <p:cNvSpPr txBox="1"/>
          <p:nvPr/>
        </p:nvSpPr>
        <p:spPr>
          <a:xfrm>
            <a:off x="3501105" y="1459148"/>
            <a:ext cx="2807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Feature extraction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D812353-DE10-F896-8395-C6755C68C3EB}"/>
              </a:ext>
            </a:extLst>
          </p:cNvPr>
          <p:cNvSpPr txBox="1"/>
          <p:nvPr/>
        </p:nvSpPr>
        <p:spPr>
          <a:xfrm>
            <a:off x="6439421" y="1456429"/>
            <a:ext cx="1759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627" y="206095"/>
            <a:ext cx="9905998" cy="1478570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4400" dirty="0">
                <a:latin typeface="Rockwell" panose="02060603020205020403" pitchFamily="18" charset="0"/>
              </a:rPr>
              <a:t>model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371E927-BA88-1349-3F47-D853AC603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6"/>
          <a:stretch/>
        </p:blipFill>
        <p:spPr>
          <a:xfrm>
            <a:off x="709298" y="2096542"/>
            <a:ext cx="4383262" cy="316876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4460C0D-D999-0616-7909-7C53EB9FF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488" y="2293818"/>
            <a:ext cx="6408975" cy="260626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E372B0B-2830-2553-09E9-FCF910084DFB}"/>
              </a:ext>
            </a:extLst>
          </p:cNvPr>
          <p:cNvSpPr txBox="1"/>
          <p:nvPr/>
        </p:nvSpPr>
        <p:spPr>
          <a:xfrm>
            <a:off x="6706186" y="5165117"/>
            <a:ext cx="2755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10 </a:t>
            </a:r>
            <a:r>
              <a:rPr lang="fr-FR" sz="2800" dirty="0" err="1"/>
              <a:t>epoch</a:t>
            </a:r>
            <a:endParaRPr lang="fr-FR" sz="2800" dirty="0"/>
          </a:p>
          <a:p>
            <a:pPr algn="ctr"/>
            <a:r>
              <a:rPr lang="fr-FR" sz="2800" dirty="0" err="1"/>
              <a:t>batch_size</a:t>
            </a:r>
            <a:r>
              <a:rPr lang="fr-FR" sz="2800" dirty="0"/>
              <a:t>=32</a:t>
            </a:r>
          </a:p>
        </p:txBody>
      </p:sp>
    </p:spTree>
    <p:extLst>
      <p:ext uri="{BB962C8B-B14F-4D97-AF65-F5344CB8AC3E}">
        <p14:creationId xmlns:p14="http://schemas.microsoft.com/office/powerpoint/2010/main" val="4192249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4_TF77815013" id="{1E63A3F3-EF3D-4FBB-9BC6-FF1129928CC1}" vid="{D390F830-A480-4B13-B3B6-57818ECCAE2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Cycle problèmesolution </Template>
  <TotalTime>907</TotalTime>
  <Words>135</Words>
  <Application>Microsoft Office PowerPoint</Application>
  <PresentationFormat>Grand écran</PresentationFormat>
  <Paragraphs>49</Paragraphs>
  <Slides>14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Rockwell</vt:lpstr>
      <vt:lpstr>sohne</vt:lpstr>
      <vt:lpstr>Tahoma</vt:lpstr>
      <vt:lpstr>Tw Cen MT</vt:lpstr>
      <vt:lpstr>Circuit</vt:lpstr>
      <vt:lpstr>Créez un outil de visualisation pour un réseau neuronal convolutif</vt:lpstr>
      <vt:lpstr>Objectif</vt:lpstr>
      <vt:lpstr>Présentation de l’application</vt:lpstr>
      <vt:lpstr>organisation</vt:lpstr>
      <vt:lpstr>Présentation PowerPoint</vt:lpstr>
      <vt:lpstr>Donné d’entrainement du model </vt:lpstr>
      <vt:lpstr>Base de donné</vt:lpstr>
      <vt:lpstr>model</vt:lpstr>
      <vt:lpstr>model</vt:lpstr>
      <vt:lpstr>Evaluation du modèle</vt:lpstr>
      <vt:lpstr> explicabilité du model avec lime</vt:lpstr>
      <vt:lpstr>Data augmentation </vt:lpstr>
      <vt:lpstr>perspectives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Créez un outil de visualisation pour un réseau neuronal convolutif</dc:title>
  <dc:creator>alicia</dc:creator>
  <cp:lastModifiedBy>alicia</cp:lastModifiedBy>
  <cp:revision>7</cp:revision>
  <dcterms:created xsi:type="dcterms:W3CDTF">2023-05-04T08:19:29Z</dcterms:created>
  <dcterms:modified xsi:type="dcterms:W3CDTF">2023-05-05T11:31:20Z</dcterms:modified>
</cp:coreProperties>
</file>