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6" r:id="rId4"/>
    <p:sldId id="262" r:id="rId5"/>
    <p:sldId id="260" r:id="rId6"/>
    <p:sldId id="265" r:id="rId7"/>
    <p:sldId id="269" r:id="rId8"/>
    <p:sldId id="271" r:id="rId9"/>
    <p:sldId id="270" r:id="rId10"/>
    <p:sldId id="263" r:id="rId11"/>
    <p:sldId id="261" r:id="rId12"/>
    <p:sldId id="264" r:id="rId13"/>
    <p:sldId id="268" r:id="rId14"/>
    <p:sldId id="26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41BF0-F61C-DF1F-618E-FBBD7EBCBCAE}" v="190" dt="2023-02-02T20:47:23.498"/>
    <p1510:client id="{18870529-102C-C4B8-ABDC-CB9688EA1D00}" v="1989" dt="2023-02-02T20:17:44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ciel, eau, bateau&#10;&#10;Description générée automatiquement">
            <a:extLst>
              <a:ext uri="{FF2B5EF4-FFF2-40B4-BE49-F238E27FC236}">
                <a16:creationId xmlns:a16="http://schemas.microsoft.com/office/drawing/2014/main" id="{4D4C20AA-9E58-8291-FDF8-DA9DE0DFF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7" t="23677" r="733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E6A139-463E-36B8-0935-F8C852E6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/>
              <a:t>SILICON VALLEY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F195F2-124B-4320-8B6A-5EEDB3B0A954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cs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58ACF0D-DEAE-CE47-5097-4A1F26048DD2}"/>
              </a:ext>
            </a:extLst>
          </p:cNvPr>
          <p:cNvSpPr txBox="1"/>
          <p:nvPr/>
        </p:nvSpPr>
        <p:spPr>
          <a:xfrm>
            <a:off x="128938" y="5710080"/>
            <a:ext cx="1024514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200" b="1" dirty="0">
                <a:latin typeface="Calibri Light"/>
                <a:ea typeface="+mn-lt"/>
                <a:cs typeface="+mn-lt"/>
              </a:rPr>
              <a:t>Créer un modèle prédictif pour prédire la valeur des logements en Californie.</a:t>
            </a:r>
          </a:p>
        </p:txBody>
      </p:sp>
      <p:pic>
        <p:nvPicPr>
          <p:cNvPr id="3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D65CF92-1837-49F9-3439-D6B9034C5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871" y="466290"/>
            <a:ext cx="2743200" cy="180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85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ciel, eau, bateau&#10;&#10;Description générée automatiquement">
            <a:extLst>
              <a:ext uri="{FF2B5EF4-FFF2-40B4-BE49-F238E27FC236}">
                <a16:creationId xmlns:a16="http://schemas.microsoft.com/office/drawing/2014/main" id="{4D4C20AA-9E58-8291-FDF8-DA9DE0DFF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879" b="11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7" name="Titre 1">
            <a:extLst>
              <a:ext uri="{FF2B5EF4-FFF2-40B4-BE49-F238E27FC236}">
                <a16:creationId xmlns:a16="http://schemas.microsoft.com/office/drawing/2014/main" id="{5A896818-F0CD-8E56-19A5-E2F78BACD70C}"/>
              </a:ext>
            </a:extLst>
          </p:cNvPr>
          <p:cNvSpPr txBox="1">
            <a:spLocks/>
          </p:cNvSpPr>
          <p:nvPr/>
        </p:nvSpPr>
        <p:spPr>
          <a:xfrm>
            <a:off x="1524000" y="203479"/>
            <a:ext cx="9144000" cy="11075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FFFFFF"/>
                </a:solidFill>
              </a:rPr>
              <a:t>SILICON VALLEY (</a:t>
            </a:r>
            <a:r>
              <a:rPr lang="en-US" sz="6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INFERENCE</a:t>
            </a:r>
            <a:r>
              <a:rPr lang="en-US" sz="6000" b="1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3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3A0EB04-335E-8DDE-6AC8-1EE5A068D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194" y="4972929"/>
            <a:ext cx="6060140" cy="16858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CAB541ED-D080-F701-DE76-9CA0403BF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96" y="4735505"/>
            <a:ext cx="5309347" cy="1925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0C957D73-0C38-FE44-4379-F10EE59B7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195" y="1714220"/>
            <a:ext cx="5981699" cy="30261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7386F7A5-092C-441E-E424-6A02FFFF22F9}"/>
              </a:ext>
            </a:extLst>
          </p:cNvPr>
          <p:cNvSpPr txBox="1">
            <a:spLocks/>
          </p:cNvSpPr>
          <p:nvPr/>
        </p:nvSpPr>
        <p:spPr>
          <a:xfrm>
            <a:off x="1759323" y="2321390"/>
            <a:ext cx="1927412" cy="11075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ANOVA</a:t>
            </a:r>
          </a:p>
          <a:p>
            <a:pPr algn="ctr"/>
            <a:r>
              <a:rPr lang="en-US" sz="6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Calibri Light"/>
              </a:rPr>
              <a:t>KHI2</a:t>
            </a:r>
          </a:p>
          <a:p>
            <a:pPr algn="ctr"/>
            <a:r>
              <a:rPr lang="en-US" sz="6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Calibri Light"/>
              </a:rPr>
              <a:t>PEARSON</a:t>
            </a:r>
          </a:p>
        </p:txBody>
      </p:sp>
    </p:spTree>
    <p:extLst>
      <p:ext uri="{BB962C8B-B14F-4D97-AF65-F5344CB8AC3E}">
        <p14:creationId xmlns:p14="http://schemas.microsoft.com/office/powerpoint/2010/main" val="2156947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ciel, eau, bateau&#10;&#10;Description générée automatiquement">
            <a:extLst>
              <a:ext uri="{FF2B5EF4-FFF2-40B4-BE49-F238E27FC236}">
                <a16:creationId xmlns:a16="http://schemas.microsoft.com/office/drawing/2014/main" id="{4D4C20AA-9E58-8291-FDF8-DA9DE0DFF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879" b="11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58879FA-6C9A-7549-272B-909B97828375}"/>
              </a:ext>
            </a:extLst>
          </p:cNvPr>
          <p:cNvSpPr/>
          <p:nvPr/>
        </p:nvSpPr>
        <p:spPr>
          <a:xfrm>
            <a:off x="1219729" y="1957916"/>
            <a:ext cx="2910416" cy="378196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085B360-5D3F-191E-CD24-A1D9C534B9F0}"/>
              </a:ext>
            </a:extLst>
          </p:cNvPr>
          <p:cNvSpPr/>
          <p:nvPr/>
        </p:nvSpPr>
        <p:spPr>
          <a:xfrm>
            <a:off x="4638145" y="1904998"/>
            <a:ext cx="2890624" cy="38327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16E8FD4-4363-EA19-10B0-8E831F400173}"/>
              </a:ext>
            </a:extLst>
          </p:cNvPr>
          <p:cNvSpPr/>
          <p:nvPr/>
        </p:nvSpPr>
        <p:spPr>
          <a:xfrm>
            <a:off x="8014228" y="1904997"/>
            <a:ext cx="2910416" cy="38327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02B978-04BA-305C-D08B-0F41FCF1750A}"/>
              </a:ext>
            </a:extLst>
          </p:cNvPr>
          <p:cNvSpPr txBox="1"/>
          <p:nvPr/>
        </p:nvSpPr>
        <p:spPr>
          <a:xfrm>
            <a:off x="1849438" y="2190750"/>
            <a:ext cx="172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"/>
                <a:cs typeface="Calibri"/>
              </a:rPr>
              <a:t>ITERATION V1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919224B-A06B-4E1D-C09E-E21B17CD6F08}"/>
              </a:ext>
            </a:extLst>
          </p:cNvPr>
          <p:cNvSpPr txBox="1"/>
          <p:nvPr/>
        </p:nvSpPr>
        <p:spPr>
          <a:xfrm>
            <a:off x="5341937" y="2190749"/>
            <a:ext cx="172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"/>
                <a:cs typeface="Calibri"/>
              </a:rPr>
              <a:t>ITERATION V2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0DC7C4A-2903-C7E3-9160-62A4AB182C10}"/>
              </a:ext>
            </a:extLst>
          </p:cNvPr>
          <p:cNvSpPr txBox="1"/>
          <p:nvPr/>
        </p:nvSpPr>
        <p:spPr>
          <a:xfrm>
            <a:off x="8739188" y="2190750"/>
            <a:ext cx="172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"/>
                <a:cs typeface="Calibri"/>
              </a:rPr>
              <a:t>ITERATION V3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75F288-F8A3-572F-7A33-7FDC576425F1}"/>
              </a:ext>
            </a:extLst>
          </p:cNvPr>
          <p:cNvSpPr txBox="1"/>
          <p:nvPr/>
        </p:nvSpPr>
        <p:spPr>
          <a:xfrm>
            <a:off x="1351057" y="3111188"/>
            <a:ext cx="26553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rgbClr val="FFFFFF"/>
                </a:solidFill>
                <a:cs typeface="Calibri"/>
              </a:rPr>
              <a:t>Scaling </a:t>
            </a:r>
          </a:p>
          <a:p>
            <a:r>
              <a:rPr lang="fr-FR" b="1" dirty="0">
                <a:solidFill>
                  <a:srgbClr val="FFFFFF"/>
                </a:solidFill>
                <a:ea typeface="+mn-lt"/>
                <a:cs typeface="+mn-lt"/>
              </a:rPr>
              <a:t>Conservation Outliers</a:t>
            </a:r>
          </a:p>
          <a:p>
            <a:endParaRPr lang="fr-FR" b="1">
              <a:solidFill>
                <a:srgbClr val="FFFFFF"/>
              </a:solidFill>
              <a:ea typeface="+mn-lt"/>
              <a:cs typeface="+mn-lt"/>
            </a:endParaRPr>
          </a:p>
          <a:p>
            <a:endParaRPr lang="fr-FR" b="1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89E57E3-DF45-8D6D-C540-59EE4EC5AE23}"/>
              </a:ext>
            </a:extLst>
          </p:cNvPr>
          <p:cNvSpPr txBox="1"/>
          <p:nvPr/>
        </p:nvSpPr>
        <p:spPr>
          <a:xfrm>
            <a:off x="4874070" y="3111188"/>
            <a:ext cx="26553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rgbClr val="FFFFFF"/>
                </a:solidFill>
                <a:cs typeface="Calibri"/>
              </a:rPr>
              <a:t>Cross Validation</a:t>
            </a:r>
            <a:endParaRPr lang="fr-FR" dirty="0">
              <a:solidFill>
                <a:srgbClr val="FFFFFF"/>
              </a:solidFill>
              <a:cs typeface="Calibri"/>
            </a:endParaRPr>
          </a:p>
          <a:p>
            <a:r>
              <a:rPr lang="fr-FR" b="1" dirty="0">
                <a:solidFill>
                  <a:srgbClr val="FFFFFF"/>
                </a:solidFill>
                <a:cs typeface="Calibri"/>
              </a:rPr>
              <a:t>Scaling des données </a:t>
            </a:r>
            <a:endParaRPr lang="fr-FR" dirty="0">
              <a:solidFill>
                <a:srgbClr val="FFFFFF"/>
              </a:solidFill>
            </a:endParaRPr>
          </a:p>
          <a:p>
            <a:endParaRPr lang="fr-FR" b="1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F3DAC58-1CD0-1A55-74A7-76193CAD7AAB}"/>
              </a:ext>
            </a:extLst>
          </p:cNvPr>
          <p:cNvSpPr txBox="1"/>
          <p:nvPr/>
        </p:nvSpPr>
        <p:spPr>
          <a:xfrm>
            <a:off x="8268433" y="3088775"/>
            <a:ext cx="26553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rgbClr val="FFFFFF"/>
                </a:solidFill>
                <a:cs typeface="Calibri"/>
              </a:rPr>
              <a:t>Log</a:t>
            </a:r>
            <a:r>
              <a:rPr lang="fr-FR" b="1" dirty="0">
                <a:solidFill>
                  <a:srgbClr val="FFFFFF"/>
                </a:solidFill>
                <a:ea typeface="+mn-lt"/>
                <a:cs typeface="+mn-lt"/>
              </a:rPr>
              <a:t> de la Target </a:t>
            </a:r>
          </a:p>
          <a:p>
            <a:r>
              <a:rPr lang="fr-FR" b="1" dirty="0">
                <a:solidFill>
                  <a:srgbClr val="FFFFFF"/>
                </a:solidFill>
                <a:ea typeface="+mn-lt"/>
                <a:cs typeface="+mn-lt"/>
              </a:rPr>
              <a:t>Suppression des colonnes similaires</a:t>
            </a:r>
          </a:p>
          <a:p>
            <a:endParaRPr lang="fr-FR" b="1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089FBB1-738E-C3BA-4778-0EE4928BB8C2}"/>
              </a:ext>
            </a:extLst>
          </p:cNvPr>
          <p:cNvSpPr txBox="1"/>
          <p:nvPr/>
        </p:nvSpPr>
        <p:spPr>
          <a:xfrm>
            <a:off x="2918217" y="5139789"/>
            <a:ext cx="8860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"/>
                <a:cs typeface="Calibri"/>
              </a:rPr>
              <a:t>60.59%</a:t>
            </a:r>
            <a:endParaRPr lang="fr-FR">
              <a:solidFill>
                <a:schemeClr val="accent6">
                  <a:lumMod val="20000"/>
                  <a:lumOff val="80000"/>
                </a:schemeClr>
              </a:solidFill>
              <a:latin typeface="Bahnschrift"/>
              <a:cs typeface="Calibri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02948FC-BC6A-C586-B859-65F90C4AAEAE}"/>
              </a:ext>
            </a:extLst>
          </p:cNvPr>
          <p:cNvSpPr txBox="1"/>
          <p:nvPr/>
        </p:nvSpPr>
        <p:spPr>
          <a:xfrm>
            <a:off x="6322476" y="5139789"/>
            <a:ext cx="8860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"/>
                <a:cs typeface="Calibri"/>
              </a:rPr>
              <a:t>64.51%</a:t>
            </a:r>
            <a:endParaRPr lang="fr-FR" dirty="0">
              <a:solidFill>
                <a:schemeClr val="accent6">
                  <a:lumMod val="20000"/>
                  <a:lumOff val="80000"/>
                </a:schemeClr>
              </a:solidFill>
              <a:latin typeface="Bahnschrift"/>
              <a:cs typeface="Calibri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930FD79-4FF6-B9D1-9ED2-509301338031}"/>
              </a:ext>
            </a:extLst>
          </p:cNvPr>
          <p:cNvSpPr txBox="1"/>
          <p:nvPr/>
        </p:nvSpPr>
        <p:spPr>
          <a:xfrm>
            <a:off x="9776216" y="5139788"/>
            <a:ext cx="8860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"/>
                <a:cs typeface="Calibri"/>
              </a:rPr>
              <a:t>66.58%</a:t>
            </a:r>
            <a:endParaRPr lang="fr-FR" dirty="0">
              <a:solidFill>
                <a:schemeClr val="accent6">
                  <a:lumMod val="20000"/>
                  <a:lumOff val="80000"/>
                </a:schemeClr>
              </a:solidFill>
              <a:latin typeface="Bahnschrift"/>
              <a:cs typeface="Calibri"/>
            </a:endParaRPr>
          </a:p>
        </p:txBody>
      </p:sp>
      <p:sp>
        <p:nvSpPr>
          <p:cNvPr id="37" name="Titre 1">
            <a:extLst>
              <a:ext uri="{FF2B5EF4-FFF2-40B4-BE49-F238E27FC236}">
                <a16:creationId xmlns:a16="http://schemas.microsoft.com/office/drawing/2014/main" id="{5A896818-F0CD-8E56-19A5-E2F78BACD70C}"/>
              </a:ext>
            </a:extLst>
          </p:cNvPr>
          <p:cNvSpPr txBox="1">
            <a:spLocks/>
          </p:cNvSpPr>
          <p:nvPr/>
        </p:nvSpPr>
        <p:spPr>
          <a:xfrm>
            <a:off x="1524000" y="393979"/>
            <a:ext cx="9144000" cy="11075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FFFFFF"/>
                </a:solidFill>
              </a:rPr>
              <a:t>SILICON VALLEY (</a:t>
            </a:r>
            <a:r>
              <a:rPr lang="en-US" sz="6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ITERATION</a:t>
            </a:r>
            <a:r>
              <a:rPr lang="en-US" sz="6000" b="1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6432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ciel, eau, bateau&#10;&#10;Description générée automatiquement">
            <a:extLst>
              <a:ext uri="{FF2B5EF4-FFF2-40B4-BE49-F238E27FC236}">
                <a16:creationId xmlns:a16="http://schemas.microsoft.com/office/drawing/2014/main" id="{4D4C20AA-9E58-8291-FDF8-DA9DE0DFF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879" b="11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7" name="Titre 1">
            <a:extLst>
              <a:ext uri="{FF2B5EF4-FFF2-40B4-BE49-F238E27FC236}">
                <a16:creationId xmlns:a16="http://schemas.microsoft.com/office/drawing/2014/main" id="{5A896818-F0CD-8E56-19A5-E2F78BACD70C}"/>
              </a:ext>
            </a:extLst>
          </p:cNvPr>
          <p:cNvSpPr txBox="1">
            <a:spLocks/>
          </p:cNvSpPr>
          <p:nvPr/>
        </p:nvSpPr>
        <p:spPr>
          <a:xfrm>
            <a:off x="1524000" y="393979"/>
            <a:ext cx="9144000" cy="11075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FFFFFF"/>
                </a:solidFill>
              </a:rPr>
              <a:t>SILICON VALLEY (</a:t>
            </a:r>
            <a:r>
              <a:rPr lang="en-US" sz="6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REFACTORING</a:t>
            </a:r>
            <a:r>
              <a:rPr lang="en-US" sz="6000" b="1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2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6209070-2101-0CB4-433F-58A1AC57B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135" y="1758946"/>
            <a:ext cx="6810934" cy="42926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7351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ciel, eau, bateau&#10;&#10;Description générée automatiquement">
            <a:extLst>
              <a:ext uri="{FF2B5EF4-FFF2-40B4-BE49-F238E27FC236}">
                <a16:creationId xmlns:a16="http://schemas.microsoft.com/office/drawing/2014/main" id="{4D4C20AA-9E58-8291-FDF8-DA9DE0DFF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879" b="11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7" name="Titre 1">
            <a:extLst>
              <a:ext uri="{FF2B5EF4-FFF2-40B4-BE49-F238E27FC236}">
                <a16:creationId xmlns:a16="http://schemas.microsoft.com/office/drawing/2014/main" id="{5A896818-F0CD-8E56-19A5-E2F78BACD70C}"/>
              </a:ext>
            </a:extLst>
          </p:cNvPr>
          <p:cNvSpPr txBox="1">
            <a:spLocks/>
          </p:cNvSpPr>
          <p:nvPr/>
        </p:nvSpPr>
        <p:spPr>
          <a:xfrm>
            <a:off x="1524000" y="3273891"/>
            <a:ext cx="9144000" cy="11075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rgbClr val="FFFFFF"/>
                </a:solidFill>
              </a:rPr>
              <a:t>SILICON VALLEY </a:t>
            </a:r>
            <a:endParaRPr lang="fr-FR" sz="7200">
              <a:cs typeface="Calibri Light"/>
            </a:endParaRPr>
          </a:p>
          <a:p>
            <a:pPr algn="ctr"/>
            <a:r>
              <a:rPr lang="en-US" sz="7200" b="1" dirty="0">
                <a:solidFill>
                  <a:srgbClr val="FFFFFF"/>
                </a:solidFill>
              </a:rPr>
              <a:t>(</a:t>
            </a:r>
            <a:r>
              <a:rPr lang="en-US" sz="7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PIPELINE</a:t>
            </a:r>
            <a:r>
              <a:rPr lang="en-US" sz="7200" b="1" dirty="0">
                <a:solidFill>
                  <a:srgbClr val="FFFFFF"/>
                </a:solidFill>
              </a:rPr>
              <a:t>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82122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ciel, eau, bateau&#10;&#10;Description générée automatiquement">
            <a:extLst>
              <a:ext uri="{FF2B5EF4-FFF2-40B4-BE49-F238E27FC236}">
                <a16:creationId xmlns:a16="http://schemas.microsoft.com/office/drawing/2014/main" id="{4D4C20AA-9E58-8291-FDF8-DA9DE0DFF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879" b="11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7" name="Titre 1">
            <a:extLst>
              <a:ext uri="{FF2B5EF4-FFF2-40B4-BE49-F238E27FC236}">
                <a16:creationId xmlns:a16="http://schemas.microsoft.com/office/drawing/2014/main" id="{5A896818-F0CD-8E56-19A5-E2F78BACD70C}"/>
              </a:ext>
            </a:extLst>
          </p:cNvPr>
          <p:cNvSpPr txBox="1">
            <a:spLocks/>
          </p:cNvSpPr>
          <p:nvPr/>
        </p:nvSpPr>
        <p:spPr>
          <a:xfrm>
            <a:off x="1521509" y="2870479"/>
            <a:ext cx="9144000" cy="11075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solidFill>
                  <a:srgbClr val="FFFFFF"/>
                </a:solidFill>
              </a:rPr>
              <a:t>MERCI </a:t>
            </a:r>
            <a:endParaRPr lang="en-US" sz="9600" b="1" dirty="0">
              <a:solidFill>
                <a:srgbClr val="FFFFFF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70346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ciel, eau, bateau&#10;&#10;Description générée automatiquement">
            <a:extLst>
              <a:ext uri="{FF2B5EF4-FFF2-40B4-BE49-F238E27FC236}">
                <a16:creationId xmlns:a16="http://schemas.microsoft.com/office/drawing/2014/main" id="{4D4C20AA-9E58-8291-FDF8-DA9DE0DFF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117" b="2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E6A139-463E-36B8-0935-F8C852E6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SILICON VALLEY EDA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F195F2-124B-4320-8B6A-5EEDB3B0A954}"/>
              </a:ext>
            </a:extLst>
          </p:cNvPr>
          <p:cNvSpPr txBox="1"/>
          <p:nvPr/>
        </p:nvSpPr>
        <p:spPr>
          <a:xfrm>
            <a:off x="804672" y="2022601"/>
            <a:ext cx="3941499" cy="19019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Organisation/Planning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EDA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Inférence</a:t>
            </a:r>
            <a:r>
              <a:rPr lang="en-US" sz="2000" b="1" dirty="0"/>
              <a:t> </a:t>
            </a:r>
            <a:r>
              <a:rPr lang="en-US" sz="2000" b="1" dirty="0" err="1"/>
              <a:t>Statistiques</a:t>
            </a:r>
            <a:endParaRPr lang="en-US" sz="2000" b="1" dirty="0" err="1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Les itérations</a:t>
            </a:r>
            <a:endParaRPr lang="en-US" sz="2000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Refactorisation</a:t>
            </a:r>
            <a:endParaRPr lang="en-US" sz="2000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cs typeface="Calibri"/>
              </a:rPr>
              <a:t>Démonstration</a:t>
            </a:r>
            <a:r>
              <a:rPr lang="en-US" sz="2000" b="1" dirty="0">
                <a:cs typeface="Calibri"/>
              </a:rPr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3191829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ciel, eau, bateau&#10;&#10;Description générée automatiquement">
            <a:extLst>
              <a:ext uri="{FF2B5EF4-FFF2-40B4-BE49-F238E27FC236}">
                <a16:creationId xmlns:a16="http://schemas.microsoft.com/office/drawing/2014/main" id="{AB1336E9-4667-29B3-A32E-611801CFC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14" r="1" b="1"/>
          <a:stretch/>
        </p:blipFill>
        <p:spPr>
          <a:xfrm>
            <a:off x="329316" y="10"/>
            <a:ext cx="11862684" cy="6857990"/>
          </a:xfrm>
          <a:custGeom>
            <a:avLst/>
            <a:gdLst/>
            <a:ahLst/>
            <a:cxnLst/>
            <a:rect l="l" t="t" r="r" b="b"/>
            <a:pathLst>
              <a:path w="11862684" h="6858000">
                <a:moveTo>
                  <a:pt x="1047342" y="0"/>
                </a:moveTo>
                <a:lnTo>
                  <a:pt x="4590463" y="0"/>
                </a:lnTo>
                <a:lnTo>
                  <a:pt x="5499874" y="0"/>
                </a:lnTo>
                <a:lnTo>
                  <a:pt x="5723425" y="0"/>
                </a:lnTo>
                <a:lnTo>
                  <a:pt x="7580390" y="0"/>
                </a:lnTo>
                <a:lnTo>
                  <a:pt x="7747884" y="0"/>
                </a:lnTo>
                <a:lnTo>
                  <a:pt x="7824084" y="0"/>
                </a:lnTo>
                <a:lnTo>
                  <a:pt x="11862684" y="0"/>
                </a:lnTo>
                <a:lnTo>
                  <a:pt x="11862684" y="6858000"/>
                </a:lnTo>
                <a:lnTo>
                  <a:pt x="7824084" y="6858000"/>
                </a:lnTo>
                <a:lnTo>
                  <a:pt x="7747884" y="6858000"/>
                </a:lnTo>
                <a:lnTo>
                  <a:pt x="7580390" y="6858000"/>
                </a:lnTo>
                <a:lnTo>
                  <a:pt x="5723425" y="6858000"/>
                </a:lnTo>
                <a:lnTo>
                  <a:pt x="5499874" y="6858000"/>
                </a:lnTo>
                <a:lnTo>
                  <a:pt x="4590463" y="6858000"/>
                </a:lnTo>
                <a:lnTo>
                  <a:pt x="1654188" y="6858000"/>
                </a:lnTo>
                <a:cubicBezTo>
                  <a:pt x="1530404" y="6786859"/>
                  <a:pt x="1412658" y="6701489"/>
                  <a:pt x="1279816" y="6658805"/>
                </a:cubicBezTo>
                <a:cubicBezTo>
                  <a:pt x="1189242" y="6630349"/>
                  <a:pt x="1101686" y="6580550"/>
                  <a:pt x="1116783" y="6431153"/>
                </a:cubicBezTo>
                <a:cubicBezTo>
                  <a:pt x="1119802" y="6388469"/>
                  <a:pt x="1095648" y="6356456"/>
                  <a:pt x="1059419" y="6367127"/>
                </a:cubicBezTo>
                <a:cubicBezTo>
                  <a:pt x="989979" y="6388469"/>
                  <a:pt x="956768" y="6327999"/>
                  <a:pt x="917520" y="6281757"/>
                </a:cubicBezTo>
                <a:cubicBezTo>
                  <a:pt x="848079" y="6199945"/>
                  <a:pt x="781658" y="6114575"/>
                  <a:pt x="669950" y="6100347"/>
                </a:cubicBezTo>
                <a:cubicBezTo>
                  <a:pt x="691084" y="6036320"/>
                  <a:pt x="727312" y="6043434"/>
                  <a:pt x="760524" y="6057663"/>
                </a:cubicBezTo>
                <a:cubicBezTo>
                  <a:pt x="848079" y="6093234"/>
                  <a:pt x="935634" y="6132361"/>
                  <a:pt x="1023188" y="6167932"/>
                </a:cubicBezTo>
                <a:cubicBezTo>
                  <a:pt x="1080552" y="6189274"/>
                  <a:pt x="1137916" y="6221287"/>
                  <a:pt x="1213395" y="6196388"/>
                </a:cubicBezTo>
                <a:cubicBezTo>
                  <a:pt x="1146974" y="6068335"/>
                  <a:pt x="1035266" y="6043434"/>
                  <a:pt x="944692" y="6004307"/>
                </a:cubicBezTo>
                <a:cubicBezTo>
                  <a:pt x="832982" y="5954508"/>
                  <a:pt x="766562" y="5862025"/>
                  <a:pt x="685045" y="5755314"/>
                </a:cubicBezTo>
                <a:cubicBezTo>
                  <a:pt x="766562" y="5726858"/>
                  <a:pt x="817887" y="5805112"/>
                  <a:pt x="884310" y="5801555"/>
                </a:cubicBezTo>
                <a:cubicBezTo>
                  <a:pt x="887328" y="5790884"/>
                  <a:pt x="893366" y="5769542"/>
                  <a:pt x="893366" y="5769542"/>
                </a:cubicBezTo>
                <a:cubicBezTo>
                  <a:pt x="784676" y="5712629"/>
                  <a:pt x="736372" y="5605917"/>
                  <a:pt x="718256" y="5474306"/>
                </a:cubicBezTo>
                <a:cubicBezTo>
                  <a:pt x="712218" y="5406721"/>
                  <a:pt x="672970" y="5385379"/>
                  <a:pt x="633720" y="5353367"/>
                </a:cubicBezTo>
                <a:cubicBezTo>
                  <a:pt x="500878" y="5243097"/>
                  <a:pt x="358980" y="5143500"/>
                  <a:pt x="247270" y="4994104"/>
                </a:cubicBezTo>
                <a:cubicBezTo>
                  <a:pt x="377094" y="5011889"/>
                  <a:pt x="479744" y="5111487"/>
                  <a:pt x="615606" y="5154171"/>
                </a:cubicBezTo>
                <a:cubicBezTo>
                  <a:pt x="506917" y="4990547"/>
                  <a:pt x="365016" y="4905177"/>
                  <a:pt x="235194" y="4805580"/>
                </a:cubicBezTo>
                <a:cubicBezTo>
                  <a:pt x="174810" y="4759339"/>
                  <a:pt x="120468" y="4702425"/>
                  <a:pt x="51026" y="4677526"/>
                </a:cubicBezTo>
                <a:cubicBezTo>
                  <a:pt x="26873" y="4670412"/>
                  <a:pt x="-15396" y="4652628"/>
                  <a:pt x="5740" y="4602828"/>
                </a:cubicBezTo>
                <a:cubicBezTo>
                  <a:pt x="23854" y="4560144"/>
                  <a:pt x="57065" y="4574373"/>
                  <a:pt x="87257" y="4585042"/>
                </a:cubicBezTo>
                <a:cubicBezTo>
                  <a:pt x="159715" y="4613499"/>
                  <a:pt x="238213" y="4613499"/>
                  <a:pt x="337844" y="4613499"/>
                </a:cubicBezTo>
                <a:cubicBezTo>
                  <a:pt x="253310" y="4478331"/>
                  <a:pt x="99332" y="4521016"/>
                  <a:pt x="26873" y="4378734"/>
                </a:cubicBezTo>
                <a:cubicBezTo>
                  <a:pt x="117448" y="4353835"/>
                  <a:pt x="186888" y="4403633"/>
                  <a:pt x="259346" y="4414305"/>
                </a:cubicBezTo>
                <a:cubicBezTo>
                  <a:pt x="325769" y="4424975"/>
                  <a:pt x="340863" y="4400076"/>
                  <a:pt x="325769" y="4321821"/>
                </a:cubicBezTo>
                <a:cubicBezTo>
                  <a:pt x="301616" y="4200882"/>
                  <a:pt x="337844" y="4140411"/>
                  <a:pt x="434458" y="4172424"/>
                </a:cubicBezTo>
                <a:cubicBezTo>
                  <a:pt x="525031" y="4204438"/>
                  <a:pt x="534089" y="4158196"/>
                  <a:pt x="509936" y="4090612"/>
                </a:cubicBezTo>
                <a:cubicBezTo>
                  <a:pt x="473706" y="3991015"/>
                  <a:pt x="512954" y="3912759"/>
                  <a:pt x="540128" y="3827390"/>
                </a:cubicBezTo>
                <a:cubicBezTo>
                  <a:pt x="582395" y="3699337"/>
                  <a:pt x="564281" y="3635309"/>
                  <a:pt x="476725" y="3539269"/>
                </a:cubicBezTo>
                <a:cubicBezTo>
                  <a:pt x="425400" y="3485914"/>
                  <a:pt x="374074" y="3439672"/>
                  <a:pt x="301616" y="3393429"/>
                </a:cubicBezTo>
                <a:cubicBezTo>
                  <a:pt x="467668" y="3368530"/>
                  <a:pt x="295577" y="3283162"/>
                  <a:pt x="352940" y="3229805"/>
                </a:cubicBezTo>
                <a:cubicBezTo>
                  <a:pt x="470686" y="3208463"/>
                  <a:pt x="564281" y="3379202"/>
                  <a:pt x="724294" y="3329402"/>
                </a:cubicBezTo>
                <a:cubicBezTo>
                  <a:pt x="531070" y="3183563"/>
                  <a:pt x="313691" y="3137322"/>
                  <a:pt x="171792" y="2941684"/>
                </a:cubicBezTo>
                <a:cubicBezTo>
                  <a:pt x="205002" y="2899000"/>
                  <a:pt x="238213" y="2941684"/>
                  <a:pt x="265385" y="2923898"/>
                </a:cubicBezTo>
                <a:cubicBezTo>
                  <a:pt x="265385" y="2913227"/>
                  <a:pt x="582395" y="2980812"/>
                  <a:pt x="600510" y="2703362"/>
                </a:cubicBezTo>
                <a:cubicBezTo>
                  <a:pt x="606548" y="2703362"/>
                  <a:pt x="612587" y="2703362"/>
                  <a:pt x="618624" y="2692689"/>
                </a:cubicBezTo>
                <a:cubicBezTo>
                  <a:pt x="651834" y="2653563"/>
                  <a:pt x="621644" y="2561080"/>
                  <a:pt x="675988" y="2553965"/>
                </a:cubicBezTo>
                <a:cubicBezTo>
                  <a:pt x="736372" y="2546851"/>
                  <a:pt x="793735" y="2514837"/>
                  <a:pt x="857136" y="2532623"/>
                </a:cubicBezTo>
                <a:cubicBezTo>
                  <a:pt x="905443" y="2546851"/>
                  <a:pt x="956768" y="2564636"/>
                  <a:pt x="1008094" y="2564636"/>
                </a:cubicBezTo>
                <a:cubicBezTo>
                  <a:pt x="1062438" y="2564636"/>
                  <a:pt x="1137916" y="2685576"/>
                  <a:pt x="1171128" y="2525509"/>
                </a:cubicBezTo>
                <a:cubicBezTo>
                  <a:pt x="1171128" y="2518395"/>
                  <a:pt x="1264720" y="2536181"/>
                  <a:pt x="1316045" y="2543294"/>
                </a:cubicBezTo>
                <a:cubicBezTo>
                  <a:pt x="1358314" y="2550408"/>
                  <a:pt x="1409640" y="2582422"/>
                  <a:pt x="1439830" y="2518395"/>
                </a:cubicBezTo>
                <a:cubicBezTo>
                  <a:pt x="1454926" y="2479267"/>
                  <a:pt x="1382466" y="2408126"/>
                  <a:pt x="1319065" y="2401012"/>
                </a:cubicBezTo>
                <a:cubicBezTo>
                  <a:pt x="1261702" y="2393898"/>
                  <a:pt x="1204338" y="2386784"/>
                  <a:pt x="1149994" y="2401012"/>
                </a:cubicBezTo>
                <a:cubicBezTo>
                  <a:pt x="1083572" y="2418796"/>
                  <a:pt x="1047342" y="2390340"/>
                  <a:pt x="1029227" y="2326314"/>
                </a:cubicBezTo>
                <a:cubicBezTo>
                  <a:pt x="1008094" y="2258731"/>
                  <a:pt x="968844" y="2223159"/>
                  <a:pt x="914500" y="2191146"/>
                </a:cubicBezTo>
                <a:cubicBezTo>
                  <a:pt x="781658" y="2112891"/>
                  <a:pt x="654854" y="2020407"/>
                  <a:pt x="509936" y="1974165"/>
                </a:cubicBezTo>
                <a:cubicBezTo>
                  <a:pt x="482764" y="1967051"/>
                  <a:pt x="449553" y="1952823"/>
                  <a:pt x="437476" y="1892353"/>
                </a:cubicBezTo>
                <a:cubicBezTo>
                  <a:pt x="829964" y="1984836"/>
                  <a:pt x="1186222" y="2223159"/>
                  <a:pt x="1590788" y="2208931"/>
                </a:cubicBezTo>
                <a:cubicBezTo>
                  <a:pt x="1482098" y="2134233"/>
                  <a:pt x="1352276" y="2130676"/>
                  <a:pt x="1234528" y="2077320"/>
                </a:cubicBezTo>
                <a:cubicBezTo>
                  <a:pt x="1319065" y="2038192"/>
                  <a:pt x="1397562" y="2080877"/>
                  <a:pt x="1476060" y="2102219"/>
                </a:cubicBezTo>
                <a:cubicBezTo>
                  <a:pt x="1542482" y="2120004"/>
                  <a:pt x="1602864" y="2123562"/>
                  <a:pt x="1608902" y="2013292"/>
                </a:cubicBezTo>
                <a:cubicBezTo>
                  <a:pt x="1608902" y="2002622"/>
                  <a:pt x="1608902" y="1995507"/>
                  <a:pt x="1608902" y="1984836"/>
                </a:cubicBezTo>
                <a:cubicBezTo>
                  <a:pt x="1584749" y="1938595"/>
                  <a:pt x="1551538" y="1917252"/>
                  <a:pt x="1509271" y="1903025"/>
                </a:cubicBezTo>
                <a:cubicBezTo>
                  <a:pt x="1485118" y="1895910"/>
                  <a:pt x="1451907" y="1881683"/>
                  <a:pt x="1451907" y="1849668"/>
                </a:cubicBezTo>
                <a:cubicBezTo>
                  <a:pt x="1454926" y="1728729"/>
                  <a:pt x="1373409" y="1693158"/>
                  <a:pt x="1294912" y="1657587"/>
                </a:cubicBezTo>
                <a:cubicBezTo>
                  <a:pt x="1337180" y="1597117"/>
                  <a:pt x="1373409" y="1639802"/>
                  <a:pt x="1406620" y="1636245"/>
                </a:cubicBezTo>
                <a:cubicBezTo>
                  <a:pt x="1427754" y="1632688"/>
                  <a:pt x="1448887" y="1629132"/>
                  <a:pt x="1448887" y="1597117"/>
                </a:cubicBezTo>
                <a:cubicBezTo>
                  <a:pt x="1448887" y="1572219"/>
                  <a:pt x="1439830" y="1540204"/>
                  <a:pt x="1418696" y="1540204"/>
                </a:cubicBezTo>
                <a:cubicBezTo>
                  <a:pt x="1285854" y="1536647"/>
                  <a:pt x="1210375" y="1365909"/>
                  <a:pt x="1071494" y="1365909"/>
                </a:cubicBezTo>
                <a:cubicBezTo>
                  <a:pt x="986960" y="1365909"/>
                  <a:pt x="1113764" y="1269868"/>
                  <a:pt x="1044324" y="1230741"/>
                </a:cubicBezTo>
                <a:cubicBezTo>
                  <a:pt x="1029227" y="1220069"/>
                  <a:pt x="1086591" y="1205842"/>
                  <a:pt x="1110744" y="1209399"/>
                </a:cubicBezTo>
                <a:cubicBezTo>
                  <a:pt x="1134897" y="1212955"/>
                  <a:pt x="1156032" y="1237855"/>
                  <a:pt x="1186222" y="1220069"/>
                </a:cubicBezTo>
                <a:cubicBezTo>
                  <a:pt x="1201318" y="1156043"/>
                  <a:pt x="1162069" y="1131144"/>
                  <a:pt x="1125840" y="1113358"/>
                </a:cubicBezTo>
                <a:cubicBezTo>
                  <a:pt x="1047342" y="1070674"/>
                  <a:pt x="968844" y="1020875"/>
                  <a:pt x="881290" y="1006647"/>
                </a:cubicBezTo>
                <a:cubicBezTo>
                  <a:pt x="851099" y="1003089"/>
                  <a:pt x="832982" y="985305"/>
                  <a:pt x="836002" y="949734"/>
                </a:cubicBezTo>
                <a:cubicBezTo>
                  <a:pt x="842040" y="903491"/>
                  <a:pt x="872232" y="917720"/>
                  <a:pt x="896385" y="921277"/>
                </a:cubicBezTo>
                <a:cubicBezTo>
                  <a:pt x="911482" y="924835"/>
                  <a:pt x="926577" y="935506"/>
                  <a:pt x="941672" y="910606"/>
                </a:cubicBezTo>
                <a:cubicBezTo>
                  <a:pt x="588434" y="658055"/>
                  <a:pt x="401247" y="672284"/>
                  <a:pt x="5740" y="465975"/>
                </a:cubicBezTo>
                <a:cubicBezTo>
                  <a:pt x="93294" y="426847"/>
                  <a:pt x="156696" y="455303"/>
                  <a:pt x="217079" y="462417"/>
                </a:cubicBezTo>
                <a:cubicBezTo>
                  <a:pt x="368036" y="480203"/>
                  <a:pt x="274442" y="512216"/>
                  <a:pt x="425400" y="533558"/>
                </a:cubicBezTo>
                <a:cubicBezTo>
                  <a:pt x="497860" y="544229"/>
                  <a:pt x="564281" y="579800"/>
                  <a:pt x="645798" y="522887"/>
                </a:cubicBezTo>
                <a:cubicBezTo>
                  <a:pt x="700142" y="483759"/>
                  <a:pt x="787696" y="526444"/>
                  <a:pt x="854118" y="558458"/>
                </a:cubicBezTo>
                <a:cubicBezTo>
                  <a:pt x="908462" y="586915"/>
                  <a:pt x="962806" y="594028"/>
                  <a:pt x="1035266" y="558458"/>
                </a:cubicBezTo>
                <a:cubicBezTo>
                  <a:pt x="968844" y="537116"/>
                  <a:pt x="917520" y="519330"/>
                  <a:pt x="866193" y="505101"/>
                </a:cubicBezTo>
                <a:cubicBezTo>
                  <a:pt x="823926" y="494431"/>
                  <a:pt x="799772" y="469532"/>
                  <a:pt x="802792" y="416176"/>
                </a:cubicBezTo>
                <a:cubicBezTo>
                  <a:pt x="802792" y="387720"/>
                  <a:pt x="793735" y="348592"/>
                  <a:pt x="823926" y="334364"/>
                </a:cubicBezTo>
                <a:cubicBezTo>
                  <a:pt x="848079" y="320135"/>
                  <a:pt x="881290" y="334364"/>
                  <a:pt x="893366" y="359262"/>
                </a:cubicBezTo>
                <a:cubicBezTo>
                  <a:pt x="908462" y="405504"/>
                  <a:pt x="923557" y="448189"/>
                  <a:pt x="974883" y="451747"/>
                </a:cubicBezTo>
                <a:cubicBezTo>
                  <a:pt x="1044324" y="458860"/>
                  <a:pt x="1005074" y="430405"/>
                  <a:pt x="992998" y="394834"/>
                </a:cubicBezTo>
                <a:cubicBezTo>
                  <a:pt x="980921" y="355706"/>
                  <a:pt x="1017152" y="345034"/>
                  <a:pt x="1041304" y="352148"/>
                </a:cubicBezTo>
                <a:cubicBezTo>
                  <a:pt x="1131878" y="384162"/>
                  <a:pt x="1225472" y="327250"/>
                  <a:pt x="1319065" y="373491"/>
                </a:cubicBezTo>
                <a:cubicBezTo>
                  <a:pt x="1294912" y="259665"/>
                  <a:pt x="1243586" y="209867"/>
                  <a:pt x="1134897" y="192082"/>
                </a:cubicBezTo>
                <a:cubicBezTo>
                  <a:pt x="1095648" y="188525"/>
                  <a:pt x="1053380" y="195638"/>
                  <a:pt x="1017152" y="163625"/>
                </a:cubicBezTo>
                <a:cubicBezTo>
                  <a:pt x="996016" y="145839"/>
                  <a:pt x="974883" y="124497"/>
                  <a:pt x="989979" y="88927"/>
                </a:cubicBezTo>
                <a:cubicBezTo>
                  <a:pt x="999036" y="64027"/>
                  <a:pt x="1023188" y="64027"/>
                  <a:pt x="1044324" y="71141"/>
                </a:cubicBezTo>
                <a:cubicBezTo>
                  <a:pt x="1131878" y="110269"/>
                  <a:pt x="1225472" y="120941"/>
                  <a:pt x="1316045" y="135168"/>
                </a:cubicBezTo>
                <a:cubicBezTo>
                  <a:pt x="1331142" y="138725"/>
                  <a:pt x="1346237" y="145839"/>
                  <a:pt x="1361334" y="110269"/>
                </a:cubicBezTo>
                <a:cubicBezTo>
                  <a:pt x="1255664" y="78255"/>
                  <a:pt x="1153012" y="35571"/>
                  <a:pt x="1047342" y="0"/>
                </a:cubicBezTo>
                <a:close/>
              </a:path>
            </a:pathLst>
          </a:custGeom>
        </p:spPr>
      </p:pic>
      <p:pic>
        <p:nvPicPr>
          <p:cNvPr id="2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F8E69AC7-A09F-8D60-8082-4840B2E63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342" y="594809"/>
            <a:ext cx="5679141" cy="56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5B13243-5FAB-6152-F909-F4A09F241A1F}"/>
              </a:ext>
            </a:extLst>
          </p:cNvPr>
          <p:cNvSpPr txBox="1"/>
          <p:nvPr/>
        </p:nvSpPr>
        <p:spPr>
          <a:xfrm>
            <a:off x="9113183" y="535080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400" b="1" dirty="0">
                <a:solidFill>
                  <a:schemeClr val="bg1"/>
                </a:solidFill>
                <a:cs typeface="Calibri"/>
              </a:rPr>
              <a:t>Planning</a:t>
            </a: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7FAEEE4E-8487-9E82-E899-64586715A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7806" y="985837"/>
            <a:ext cx="2124076" cy="211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ciel, eau, bateau&#10;&#10;Description générée automatiquement">
            <a:extLst>
              <a:ext uri="{FF2B5EF4-FFF2-40B4-BE49-F238E27FC236}">
                <a16:creationId xmlns:a16="http://schemas.microsoft.com/office/drawing/2014/main" id="{AB1336E9-4667-29B3-A32E-611801CFC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14" r="1" b="1"/>
          <a:stretch/>
        </p:blipFill>
        <p:spPr>
          <a:xfrm>
            <a:off x="329316" y="10"/>
            <a:ext cx="11862684" cy="6857990"/>
          </a:xfrm>
          <a:custGeom>
            <a:avLst/>
            <a:gdLst/>
            <a:ahLst/>
            <a:cxnLst/>
            <a:rect l="l" t="t" r="r" b="b"/>
            <a:pathLst>
              <a:path w="11862684" h="6858000">
                <a:moveTo>
                  <a:pt x="1047342" y="0"/>
                </a:moveTo>
                <a:lnTo>
                  <a:pt x="4590463" y="0"/>
                </a:lnTo>
                <a:lnTo>
                  <a:pt x="5499874" y="0"/>
                </a:lnTo>
                <a:lnTo>
                  <a:pt x="5723425" y="0"/>
                </a:lnTo>
                <a:lnTo>
                  <a:pt x="7580390" y="0"/>
                </a:lnTo>
                <a:lnTo>
                  <a:pt x="7747884" y="0"/>
                </a:lnTo>
                <a:lnTo>
                  <a:pt x="7824084" y="0"/>
                </a:lnTo>
                <a:lnTo>
                  <a:pt x="11862684" y="0"/>
                </a:lnTo>
                <a:lnTo>
                  <a:pt x="11862684" y="6858000"/>
                </a:lnTo>
                <a:lnTo>
                  <a:pt x="7824084" y="6858000"/>
                </a:lnTo>
                <a:lnTo>
                  <a:pt x="7747884" y="6858000"/>
                </a:lnTo>
                <a:lnTo>
                  <a:pt x="7580390" y="6858000"/>
                </a:lnTo>
                <a:lnTo>
                  <a:pt x="5723425" y="6858000"/>
                </a:lnTo>
                <a:lnTo>
                  <a:pt x="5499874" y="6858000"/>
                </a:lnTo>
                <a:lnTo>
                  <a:pt x="4590463" y="6858000"/>
                </a:lnTo>
                <a:lnTo>
                  <a:pt x="1654188" y="6858000"/>
                </a:lnTo>
                <a:cubicBezTo>
                  <a:pt x="1530404" y="6786859"/>
                  <a:pt x="1412658" y="6701489"/>
                  <a:pt x="1279816" y="6658805"/>
                </a:cubicBezTo>
                <a:cubicBezTo>
                  <a:pt x="1189242" y="6630349"/>
                  <a:pt x="1101686" y="6580550"/>
                  <a:pt x="1116783" y="6431153"/>
                </a:cubicBezTo>
                <a:cubicBezTo>
                  <a:pt x="1119802" y="6388469"/>
                  <a:pt x="1095648" y="6356456"/>
                  <a:pt x="1059419" y="6367127"/>
                </a:cubicBezTo>
                <a:cubicBezTo>
                  <a:pt x="989979" y="6388469"/>
                  <a:pt x="956768" y="6327999"/>
                  <a:pt x="917520" y="6281757"/>
                </a:cubicBezTo>
                <a:cubicBezTo>
                  <a:pt x="848079" y="6199945"/>
                  <a:pt x="781658" y="6114575"/>
                  <a:pt x="669950" y="6100347"/>
                </a:cubicBezTo>
                <a:cubicBezTo>
                  <a:pt x="691084" y="6036320"/>
                  <a:pt x="727312" y="6043434"/>
                  <a:pt x="760524" y="6057663"/>
                </a:cubicBezTo>
                <a:cubicBezTo>
                  <a:pt x="848079" y="6093234"/>
                  <a:pt x="935634" y="6132361"/>
                  <a:pt x="1023188" y="6167932"/>
                </a:cubicBezTo>
                <a:cubicBezTo>
                  <a:pt x="1080552" y="6189274"/>
                  <a:pt x="1137916" y="6221287"/>
                  <a:pt x="1213395" y="6196388"/>
                </a:cubicBezTo>
                <a:cubicBezTo>
                  <a:pt x="1146974" y="6068335"/>
                  <a:pt x="1035266" y="6043434"/>
                  <a:pt x="944692" y="6004307"/>
                </a:cubicBezTo>
                <a:cubicBezTo>
                  <a:pt x="832982" y="5954508"/>
                  <a:pt x="766562" y="5862025"/>
                  <a:pt x="685045" y="5755314"/>
                </a:cubicBezTo>
                <a:cubicBezTo>
                  <a:pt x="766562" y="5726858"/>
                  <a:pt x="817887" y="5805112"/>
                  <a:pt x="884310" y="5801555"/>
                </a:cubicBezTo>
                <a:cubicBezTo>
                  <a:pt x="887328" y="5790884"/>
                  <a:pt x="893366" y="5769542"/>
                  <a:pt x="893366" y="5769542"/>
                </a:cubicBezTo>
                <a:cubicBezTo>
                  <a:pt x="784676" y="5712629"/>
                  <a:pt x="736372" y="5605917"/>
                  <a:pt x="718256" y="5474306"/>
                </a:cubicBezTo>
                <a:cubicBezTo>
                  <a:pt x="712218" y="5406721"/>
                  <a:pt x="672970" y="5385379"/>
                  <a:pt x="633720" y="5353367"/>
                </a:cubicBezTo>
                <a:cubicBezTo>
                  <a:pt x="500878" y="5243097"/>
                  <a:pt x="358980" y="5143500"/>
                  <a:pt x="247270" y="4994104"/>
                </a:cubicBezTo>
                <a:cubicBezTo>
                  <a:pt x="377094" y="5011889"/>
                  <a:pt x="479744" y="5111487"/>
                  <a:pt x="615606" y="5154171"/>
                </a:cubicBezTo>
                <a:cubicBezTo>
                  <a:pt x="506917" y="4990547"/>
                  <a:pt x="365016" y="4905177"/>
                  <a:pt x="235194" y="4805580"/>
                </a:cubicBezTo>
                <a:cubicBezTo>
                  <a:pt x="174810" y="4759339"/>
                  <a:pt x="120468" y="4702425"/>
                  <a:pt x="51026" y="4677526"/>
                </a:cubicBezTo>
                <a:cubicBezTo>
                  <a:pt x="26873" y="4670412"/>
                  <a:pt x="-15396" y="4652628"/>
                  <a:pt x="5740" y="4602828"/>
                </a:cubicBezTo>
                <a:cubicBezTo>
                  <a:pt x="23854" y="4560144"/>
                  <a:pt x="57065" y="4574373"/>
                  <a:pt x="87257" y="4585042"/>
                </a:cubicBezTo>
                <a:cubicBezTo>
                  <a:pt x="159715" y="4613499"/>
                  <a:pt x="238213" y="4613499"/>
                  <a:pt x="337844" y="4613499"/>
                </a:cubicBezTo>
                <a:cubicBezTo>
                  <a:pt x="253310" y="4478331"/>
                  <a:pt x="99332" y="4521016"/>
                  <a:pt x="26873" y="4378734"/>
                </a:cubicBezTo>
                <a:cubicBezTo>
                  <a:pt x="117448" y="4353835"/>
                  <a:pt x="186888" y="4403633"/>
                  <a:pt x="259346" y="4414305"/>
                </a:cubicBezTo>
                <a:cubicBezTo>
                  <a:pt x="325769" y="4424975"/>
                  <a:pt x="340863" y="4400076"/>
                  <a:pt x="325769" y="4321821"/>
                </a:cubicBezTo>
                <a:cubicBezTo>
                  <a:pt x="301616" y="4200882"/>
                  <a:pt x="337844" y="4140411"/>
                  <a:pt x="434458" y="4172424"/>
                </a:cubicBezTo>
                <a:cubicBezTo>
                  <a:pt x="525031" y="4204438"/>
                  <a:pt x="534089" y="4158196"/>
                  <a:pt x="509936" y="4090612"/>
                </a:cubicBezTo>
                <a:cubicBezTo>
                  <a:pt x="473706" y="3991015"/>
                  <a:pt x="512954" y="3912759"/>
                  <a:pt x="540128" y="3827390"/>
                </a:cubicBezTo>
                <a:cubicBezTo>
                  <a:pt x="582395" y="3699337"/>
                  <a:pt x="564281" y="3635309"/>
                  <a:pt x="476725" y="3539269"/>
                </a:cubicBezTo>
                <a:cubicBezTo>
                  <a:pt x="425400" y="3485914"/>
                  <a:pt x="374074" y="3439672"/>
                  <a:pt x="301616" y="3393429"/>
                </a:cubicBezTo>
                <a:cubicBezTo>
                  <a:pt x="467668" y="3368530"/>
                  <a:pt x="295577" y="3283162"/>
                  <a:pt x="352940" y="3229805"/>
                </a:cubicBezTo>
                <a:cubicBezTo>
                  <a:pt x="470686" y="3208463"/>
                  <a:pt x="564281" y="3379202"/>
                  <a:pt x="724294" y="3329402"/>
                </a:cubicBezTo>
                <a:cubicBezTo>
                  <a:pt x="531070" y="3183563"/>
                  <a:pt x="313691" y="3137322"/>
                  <a:pt x="171792" y="2941684"/>
                </a:cubicBezTo>
                <a:cubicBezTo>
                  <a:pt x="205002" y="2899000"/>
                  <a:pt x="238213" y="2941684"/>
                  <a:pt x="265385" y="2923898"/>
                </a:cubicBezTo>
                <a:cubicBezTo>
                  <a:pt x="265385" y="2913227"/>
                  <a:pt x="582395" y="2980812"/>
                  <a:pt x="600510" y="2703362"/>
                </a:cubicBezTo>
                <a:cubicBezTo>
                  <a:pt x="606548" y="2703362"/>
                  <a:pt x="612587" y="2703362"/>
                  <a:pt x="618624" y="2692689"/>
                </a:cubicBezTo>
                <a:cubicBezTo>
                  <a:pt x="651834" y="2653563"/>
                  <a:pt x="621644" y="2561080"/>
                  <a:pt x="675988" y="2553965"/>
                </a:cubicBezTo>
                <a:cubicBezTo>
                  <a:pt x="736372" y="2546851"/>
                  <a:pt x="793735" y="2514837"/>
                  <a:pt x="857136" y="2532623"/>
                </a:cubicBezTo>
                <a:cubicBezTo>
                  <a:pt x="905443" y="2546851"/>
                  <a:pt x="956768" y="2564636"/>
                  <a:pt x="1008094" y="2564636"/>
                </a:cubicBezTo>
                <a:cubicBezTo>
                  <a:pt x="1062438" y="2564636"/>
                  <a:pt x="1137916" y="2685576"/>
                  <a:pt x="1171128" y="2525509"/>
                </a:cubicBezTo>
                <a:cubicBezTo>
                  <a:pt x="1171128" y="2518395"/>
                  <a:pt x="1264720" y="2536181"/>
                  <a:pt x="1316045" y="2543294"/>
                </a:cubicBezTo>
                <a:cubicBezTo>
                  <a:pt x="1358314" y="2550408"/>
                  <a:pt x="1409640" y="2582422"/>
                  <a:pt x="1439830" y="2518395"/>
                </a:cubicBezTo>
                <a:cubicBezTo>
                  <a:pt x="1454926" y="2479267"/>
                  <a:pt x="1382466" y="2408126"/>
                  <a:pt x="1319065" y="2401012"/>
                </a:cubicBezTo>
                <a:cubicBezTo>
                  <a:pt x="1261702" y="2393898"/>
                  <a:pt x="1204338" y="2386784"/>
                  <a:pt x="1149994" y="2401012"/>
                </a:cubicBezTo>
                <a:cubicBezTo>
                  <a:pt x="1083572" y="2418796"/>
                  <a:pt x="1047342" y="2390340"/>
                  <a:pt x="1029227" y="2326314"/>
                </a:cubicBezTo>
                <a:cubicBezTo>
                  <a:pt x="1008094" y="2258731"/>
                  <a:pt x="968844" y="2223159"/>
                  <a:pt x="914500" y="2191146"/>
                </a:cubicBezTo>
                <a:cubicBezTo>
                  <a:pt x="781658" y="2112891"/>
                  <a:pt x="654854" y="2020407"/>
                  <a:pt x="509936" y="1974165"/>
                </a:cubicBezTo>
                <a:cubicBezTo>
                  <a:pt x="482764" y="1967051"/>
                  <a:pt x="449553" y="1952823"/>
                  <a:pt x="437476" y="1892353"/>
                </a:cubicBezTo>
                <a:cubicBezTo>
                  <a:pt x="829964" y="1984836"/>
                  <a:pt x="1186222" y="2223159"/>
                  <a:pt x="1590788" y="2208931"/>
                </a:cubicBezTo>
                <a:cubicBezTo>
                  <a:pt x="1482098" y="2134233"/>
                  <a:pt x="1352276" y="2130676"/>
                  <a:pt x="1234528" y="2077320"/>
                </a:cubicBezTo>
                <a:cubicBezTo>
                  <a:pt x="1319065" y="2038192"/>
                  <a:pt x="1397562" y="2080877"/>
                  <a:pt x="1476060" y="2102219"/>
                </a:cubicBezTo>
                <a:cubicBezTo>
                  <a:pt x="1542482" y="2120004"/>
                  <a:pt x="1602864" y="2123562"/>
                  <a:pt x="1608902" y="2013292"/>
                </a:cubicBezTo>
                <a:cubicBezTo>
                  <a:pt x="1608902" y="2002622"/>
                  <a:pt x="1608902" y="1995507"/>
                  <a:pt x="1608902" y="1984836"/>
                </a:cubicBezTo>
                <a:cubicBezTo>
                  <a:pt x="1584749" y="1938595"/>
                  <a:pt x="1551538" y="1917252"/>
                  <a:pt x="1509271" y="1903025"/>
                </a:cubicBezTo>
                <a:cubicBezTo>
                  <a:pt x="1485118" y="1895910"/>
                  <a:pt x="1451907" y="1881683"/>
                  <a:pt x="1451907" y="1849668"/>
                </a:cubicBezTo>
                <a:cubicBezTo>
                  <a:pt x="1454926" y="1728729"/>
                  <a:pt x="1373409" y="1693158"/>
                  <a:pt x="1294912" y="1657587"/>
                </a:cubicBezTo>
                <a:cubicBezTo>
                  <a:pt x="1337180" y="1597117"/>
                  <a:pt x="1373409" y="1639802"/>
                  <a:pt x="1406620" y="1636245"/>
                </a:cubicBezTo>
                <a:cubicBezTo>
                  <a:pt x="1427754" y="1632688"/>
                  <a:pt x="1448887" y="1629132"/>
                  <a:pt x="1448887" y="1597117"/>
                </a:cubicBezTo>
                <a:cubicBezTo>
                  <a:pt x="1448887" y="1572219"/>
                  <a:pt x="1439830" y="1540204"/>
                  <a:pt x="1418696" y="1540204"/>
                </a:cubicBezTo>
                <a:cubicBezTo>
                  <a:pt x="1285854" y="1536647"/>
                  <a:pt x="1210375" y="1365909"/>
                  <a:pt x="1071494" y="1365909"/>
                </a:cubicBezTo>
                <a:cubicBezTo>
                  <a:pt x="986960" y="1365909"/>
                  <a:pt x="1113764" y="1269868"/>
                  <a:pt x="1044324" y="1230741"/>
                </a:cubicBezTo>
                <a:cubicBezTo>
                  <a:pt x="1029227" y="1220069"/>
                  <a:pt x="1086591" y="1205842"/>
                  <a:pt x="1110744" y="1209399"/>
                </a:cubicBezTo>
                <a:cubicBezTo>
                  <a:pt x="1134897" y="1212955"/>
                  <a:pt x="1156032" y="1237855"/>
                  <a:pt x="1186222" y="1220069"/>
                </a:cubicBezTo>
                <a:cubicBezTo>
                  <a:pt x="1201318" y="1156043"/>
                  <a:pt x="1162069" y="1131144"/>
                  <a:pt x="1125840" y="1113358"/>
                </a:cubicBezTo>
                <a:cubicBezTo>
                  <a:pt x="1047342" y="1070674"/>
                  <a:pt x="968844" y="1020875"/>
                  <a:pt x="881290" y="1006647"/>
                </a:cubicBezTo>
                <a:cubicBezTo>
                  <a:pt x="851099" y="1003089"/>
                  <a:pt x="832982" y="985305"/>
                  <a:pt x="836002" y="949734"/>
                </a:cubicBezTo>
                <a:cubicBezTo>
                  <a:pt x="842040" y="903491"/>
                  <a:pt x="872232" y="917720"/>
                  <a:pt x="896385" y="921277"/>
                </a:cubicBezTo>
                <a:cubicBezTo>
                  <a:pt x="911482" y="924835"/>
                  <a:pt x="926577" y="935506"/>
                  <a:pt x="941672" y="910606"/>
                </a:cubicBezTo>
                <a:cubicBezTo>
                  <a:pt x="588434" y="658055"/>
                  <a:pt x="401247" y="672284"/>
                  <a:pt x="5740" y="465975"/>
                </a:cubicBezTo>
                <a:cubicBezTo>
                  <a:pt x="93294" y="426847"/>
                  <a:pt x="156696" y="455303"/>
                  <a:pt x="217079" y="462417"/>
                </a:cubicBezTo>
                <a:cubicBezTo>
                  <a:pt x="368036" y="480203"/>
                  <a:pt x="274442" y="512216"/>
                  <a:pt x="425400" y="533558"/>
                </a:cubicBezTo>
                <a:cubicBezTo>
                  <a:pt x="497860" y="544229"/>
                  <a:pt x="564281" y="579800"/>
                  <a:pt x="645798" y="522887"/>
                </a:cubicBezTo>
                <a:cubicBezTo>
                  <a:pt x="700142" y="483759"/>
                  <a:pt x="787696" y="526444"/>
                  <a:pt x="854118" y="558458"/>
                </a:cubicBezTo>
                <a:cubicBezTo>
                  <a:pt x="908462" y="586915"/>
                  <a:pt x="962806" y="594028"/>
                  <a:pt x="1035266" y="558458"/>
                </a:cubicBezTo>
                <a:cubicBezTo>
                  <a:pt x="968844" y="537116"/>
                  <a:pt x="917520" y="519330"/>
                  <a:pt x="866193" y="505101"/>
                </a:cubicBezTo>
                <a:cubicBezTo>
                  <a:pt x="823926" y="494431"/>
                  <a:pt x="799772" y="469532"/>
                  <a:pt x="802792" y="416176"/>
                </a:cubicBezTo>
                <a:cubicBezTo>
                  <a:pt x="802792" y="387720"/>
                  <a:pt x="793735" y="348592"/>
                  <a:pt x="823926" y="334364"/>
                </a:cubicBezTo>
                <a:cubicBezTo>
                  <a:pt x="848079" y="320135"/>
                  <a:pt x="881290" y="334364"/>
                  <a:pt x="893366" y="359262"/>
                </a:cubicBezTo>
                <a:cubicBezTo>
                  <a:pt x="908462" y="405504"/>
                  <a:pt x="923557" y="448189"/>
                  <a:pt x="974883" y="451747"/>
                </a:cubicBezTo>
                <a:cubicBezTo>
                  <a:pt x="1044324" y="458860"/>
                  <a:pt x="1005074" y="430405"/>
                  <a:pt x="992998" y="394834"/>
                </a:cubicBezTo>
                <a:cubicBezTo>
                  <a:pt x="980921" y="355706"/>
                  <a:pt x="1017152" y="345034"/>
                  <a:pt x="1041304" y="352148"/>
                </a:cubicBezTo>
                <a:cubicBezTo>
                  <a:pt x="1131878" y="384162"/>
                  <a:pt x="1225472" y="327250"/>
                  <a:pt x="1319065" y="373491"/>
                </a:cubicBezTo>
                <a:cubicBezTo>
                  <a:pt x="1294912" y="259665"/>
                  <a:pt x="1243586" y="209867"/>
                  <a:pt x="1134897" y="192082"/>
                </a:cubicBezTo>
                <a:cubicBezTo>
                  <a:pt x="1095648" y="188525"/>
                  <a:pt x="1053380" y="195638"/>
                  <a:pt x="1017152" y="163625"/>
                </a:cubicBezTo>
                <a:cubicBezTo>
                  <a:pt x="996016" y="145839"/>
                  <a:pt x="974883" y="124497"/>
                  <a:pt x="989979" y="88927"/>
                </a:cubicBezTo>
                <a:cubicBezTo>
                  <a:pt x="999036" y="64027"/>
                  <a:pt x="1023188" y="64027"/>
                  <a:pt x="1044324" y="71141"/>
                </a:cubicBezTo>
                <a:cubicBezTo>
                  <a:pt x="1131878" y="110269"/>
                  <a:pt x="1225472" y="120941"/>
                  <a:pt x="1316045" y="135168"/>
                </a:cubicBezTo>
                <a:cubicBezTo>
                  <a:pt x="1331142" y="138725"/>
                  <a:pt x="1346237" y="145839"/>
                  <a:pt x="1361334" y="110269"/>
                </a:cubicBezTo>
                <a:cubicBezTo>
                  <a:pt x="1255664" y="78255"/>
                  <a:pt x="1153012" y="35571"/>
                  <a:pt x="1047342" y="0"/>
                </a:cubicBezTo>
                <a:close/>
              </a:path>
            </a:pathLst>
          </a:custGeo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1338D35-DAC2-B3A8-2F6A-AEBECA153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165" y="2481727"/>
            <a:ext cx="8682317" cy="26901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DC6DA4F-4B02-4579-5CAF-5A2181EB7567}"/>
              </a:ext>
            </a:extLst>
          </p:cNvPr>
          <p:cNvSpPr txBox="1"/>
          <p:nvPr/>
        </p:nvSpPr>
        <p:spPr>
          <a:xfrm>
            <a:off x="8351183" y="916080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9600" b="1" dirty="0">
                <a:solidFill>
                  <a:srgbClr val="FFFFFF"/>
                </a:solidFill>
                <a:cs typeface="Calibri"/>
              </a:rPr>
              <a:t>GIT</a:t>
            </a:r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ACADFCE1-577A-CD90-E7F3-59D325861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6994" y="1271588"/>
            <a:ext cx="981076" cy="98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1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ciel, eau, bateau&#10;&#10;Description générée automatiquement">
            <a:extLst>
              <a:ext uri="{FF2B5EF4-FFF2-40B4-BE49-F238E27FC236}">
                <a16:creationId xmlns:a16="http://schemas.microsoft.com/office/drawing/2014/main" id="{4D4C20AA-9E58-8291-FDF8-DA9DE0DFF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879" b="11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973CBBB3-6F62-32A3-0C47-0B105D07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93979"/>
            <a:ext cx="9144000" cy="11075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SILICON VALLEY (</a:t>
            </a:r>
            <a:r>
              <a:rPr lang="en-US" sz="6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EDA</a:t>
            </a:r>
            <a:r>
              <a:rPr lang="en-US" sz="6000" b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1363BA05-F99D-B985-C522-9E9E738388E0}"/>
              </a:ext>
            </a:extLst>
          </p:cNvPr>
          <p:cNvSpPr/>
          <p:nvPr/>
        </p:nvSpPr>
        <p:spPr>
          <a:xfrm>
            <a:off x="1522288" y="2204445"/>
            <a:ext cx="3638798" cy="412934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B7794D8C-C372-0DE5-A68C-F7E585F669AA}"/>
              </a:ext>
            </a:extLst>
          </p:cNvPr>
          <p:cNvSpPr/>
          <p:nvPr/>
        </p:nvSpPr>
        <p:spPr>
          <a:xfrm>
            <a:off x="7024376" y="2204444"/>
            <a:ext cx="3638798" cy="412934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42EE46C-4BE2-E09E-36F3-FF2C441E07E5}"/>
              </a:ext>
            </a:extLst>
          </p:cNvPr>
          <p:cNvSpPr txBox="1"/>
          <p:nvPr/>
        </p:nvSpPr>
        <p:spPr>
          <a:xfrm>
            <a:off x="2645056" y="2482104"/>
            <a:ext cx="14022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"/>
                <a:cs typeface="Calibri"/>
              </a:rPr>
              <a:t>NETTOYAGE</a:t>
            </a:r>
            <a:endParaRPr lang="fr-FR" dirty="0">
              <a:solidFill>
                <a:schemeClr val="accent6">
                  <a:lumMod val="20000"/>
                  <a:lumOff val="80000"/>
                </a:schemeClr>
              </a:solidFill>
              <a:latin typeface="Bahnschrift"/>
              <a:cs typeface="Calibri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38B3222-516A-C761-7773-ADF7026C0FBF}"/>
              </a:ext>
            </a:extLst>
          </p:cNvPr>
          <p:cNvSpPr txBox="1"/>
          <p:nvPr/>
        </p:nvSpPr>
        <p:spPr>
          <a:xfrm>
            <a:off x="1709645" y="3469776"/>
            <a:ext cx="3361342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>
                <a:cs typeface="Calibri"/>
              </a:rPr>
              <a:t>=&gt; </a:t>
            </a:r>
            <a:r>
              <a:rPr lang="fr-FR" sz="2000" b="1" dirty="0">
                <a:solidFill>
                  <a:srgbClr val="FFFFFF"/>
                </a:solidFill>
                <a:cs typeface="Calibri"/>
              </a:rPr>
              <a:t>Suppression </a:t>
            </a:r>
            <a:r>
              <a:rPr lang="fr-FR" sz="2000" b="1" dirty="0">
                <a:cs typeface="Calibri"/>
              </a:rPr>
              <a:t>colonne ID</a:t>
            </a:r>
          </a:p>
          <a:p>
            <a:r>
              <a:rPr lang="fr-FR" sz="2000" b="1" dirty="0">
                <a:ea typeface="+mn-lt"/>
                <a:cs typeface="+mn-lt"/>
              </a:rPr>
              <a:t>=&gt; Conservation Outliers</a:t>
            </a:r>
          </a:p>
          <a:p>
            <a:r>
              <a:rPr lang="fr-FR" sz="2000" b="1" dirty="0">
                <a:ea typeface="+mn-lt"/>
                <a:cs typeface="+mn-lt"/>
              </a:rPr>
              <a:t>=&gt; Encodage</a:t>
            </a:r>
          </a:p>
          <a:p>
            <a:r>
              <a:rPr lang="fr-FR" sz="2000" b="1" dirty="0">
                <a:ea typeface="+mn-lt"/>
                <a:cs typeface="+mn-lt"/>
              </a:rPr>
              <a:t>=&gt; Imputation KNN imputer</a:t>
            </a:r>
          </a:p>
          <a:p>
            <a:endParaRPr lang="fr-FR" b="1" dirty="0">
              <a:solidFill>
                <a:srgbClr val="92D050"/>
              </a:solidFill>
              <a:ea typeface="+mn-lt"/>
              <a:cs typeface="+mn-lt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EDB0A38-4C04-C007-DBF9-681EA1FCCCEE}"/>
              </a:ext>
            </a:extLst>
          </p:cNvPr>
          <p:cNvSpPr txBox="1"/>
          <p:nvPr/>
        </p:nvSpPr>
        <p:spPr>
          <a:xfrm>
            <a:off x="7346204" y="3424953"/>
            <a:ext cx="317395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>
                <a:cs typeface="Calibri"/>
              </a:rPr>
              <a:t>=&gt; Présence Outliers</a:t>
            </a:r>
            <a:endParaRPr lang="fr-FR" sz="2000">
              <a:cs typeface="Calibri"/>
            </a:endParaRPr>
          </a:p>
          <a:p>
            <a:r>
              <a:rPr lang="fr-FR" sz="2000" b="1" dirty="0">
                <a:ea typeface="+mn-lt"/>
                <a:cs typeface="+mn-lt"/>
              </a:rPr>
              <a:t>=&gt; Variable Similaire</a:t>
            </a:r>
            <a:endParaRPr lang="fr-FR" sz="2000" b="1" dirty="0">
              <a:cs typeface="Calibri"/>
            </a:endParaRPr>
          </a:p>
          <a:p>
            <a:r>
              <a:rPr lang="fr-FR" sz="2000" b="1" dirty="0">
                <a:ea typeface="+mn-lt"/>
                <a:cs typeface="+mn-lt"/>
              </a:rPr>
              <a:t>=&gt; Aucune loi normale</a:t>
            </a:r>
          </a:p>
          <a:p>
            <a:r>
              <a:rPr lang="fr-FR" sz="2000" b="1" dirty="0">
                <a:ea typeface="+mn-lt"/>
                <a:cs typeface="+mn-lt"/>
              </a:rPr>
              <a:t>=&gt; Corrélation Y/VariableCat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277CAD0-9A5A-7A6E-266A-8FFFAA4573A8}"/>
              </a:ext>
            </a:extLst>
          </p:cNvPr>
          <p:cNvSpPr txBox="1"/>
          <p:nvPr/>
        </p:nvSpPr>
        <p:spPr>
          <a:xfrm>
            <a:off x="8337643" y="2482104"/>
            <a:ext cx="11893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"/>
                <a:cs typeface="Calibri"/>
              </a:rPr>
              <a:t>ANALYSE</a:t>
            </a:r>
          </a:p>
        </p:txBody>
      </p:sp>
    </p:spTree>
    <p:extLst>
      <p:ext uri="{BB962C8B-B14F-4D97-AF65-F5344CB8AC3E}">
        <p14:creationId xmlns:p14="http://schemas.microsoft.com/office/powerpoint/2010/main" val="2435235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ciel, eau, bateau&#10;&#10;Description générée automatiquement">
            <a:extLst>
              <a:ext uri="{FF2B5EF4-FFF2-40B4-BE49-F238E27FC236}">
                <a16:creationId xmlns:a16="http://schemas.microsoft.com/office/drawing/2014/main" id="{4D4C20AA-9E58-8291-FDF8-DA9DE0DFF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879" b="11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973CBBB3-6F62-32A3-0C47-0B105D07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93979"/>
            <a:ext cx="9144000" cy="11075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SILICON VALLEY (</a:t>
            </a:r>
            <a:r>
              <a:rPr lang="en-US" sz="6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EDA_CLEAN</a:t>
            </a:r>
            <a:r>
              <a:rPr lang="en-US" sz="6000" b="1" dirty="0">
                <a:solidFill>
                  <a:srgbClr val="FFFFFF"/>
                </a:solidFill>
              </a:rPr>
              <a:t>)</a:t>
            </a:r>
            <a:endParaRPr lang="en-US" sz="6000" b="1">
              <a:solidFill>
                <a:srgbClr val="FFFFFF"/>
              </a:solidFill>
            </a:endParaRPr>
          </a:p>
        </p:txBody>
      </p:sp>
      <p:pic>
        <p:nvPicPr>
          <p:cNvPr id="2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04025F6F-C6CC-6049-126F-3969980A3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517" y="4687133"/>
            <a:ext cx="3942229" cy="19660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8CE41C1-1942-C194-4D34-D14D440CF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59" y="4907451"/>
            <a:ext cx="6261846" cy="1794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0C575AF7-00A5-D552-7B2A-2CCABB87F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459" y="2852563"/>
            <a:ext cx="5455022" cy="1982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3FE768A4-609C-1FDB-52D7-4F703A798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6693" y="3431037"/>
            <a:ext cx="5892052" cy="1206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91CEEA95-DE84-77C3-106C-45A792CFC907}"/>
              </a:ext>
            </a:extLst>
          </p:cNvPr>
          <p:cNvSpPr txBox="1">
            <a:spLocks/>
          </p:cNvSpPr>
          <p:nvPr/>
        </p:nvSpPr>
        <p:spPr>
          <a:xfrm>
            <a:off x="8303558" y="1895566"/>
            <a:ext cx="1927412" cy="11075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BASELINE</a:t>
            </a:r>
          </a:p>
          <a:p>
            <a:pPr algn="ctr"/>
            <a:r>
              <a:rPr lang="en-US" sz="6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Calibri Light"/>
              </a:rPr>
              <a:t>ENCODING</a:t>
            </a:r>
          </a:p>
          <a:p>
            <a:pPr algn="ctr"/>
            <a:r>
              <a:rPr lang="en-US" sz="6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Calibri Light"/>
              </a:rPr>
              <a:t>IMPUTING</a:t>
            </a:r>
          </a:p>
        </p:txBody>
      </p:sp>
    </p:spTree>
    <p:extLst>
      <p:ext uri="{BB962C8B-B14F-4D97-AF65-F5344CB8AC3E}">
        <p14:creationId xmlns:p14="http://schemas.microsoft.com/office/powerpoint/2010/main" val="2353110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ciel, eau, bateau&#10;&#10;Description générée automatiquement">
            <a:extLst>
              <a:ext uri="{FF2B5EF4-FFF2-40B4-BE49-F238E27FC236}">
                <a16:creationId xmlns:a16="http://schemas.microsoft.com/office/drawing/2014/main" id="{4D4C20AA-9E58-8291-FDF8-DA9DE0DFF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879" b="11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973CBBB3-6F62-32A3-0C47-0B105D07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93979"/>
            <a:ext cx="9144000" cy="110757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SILICON VALLEY (</a:t>
            </a:r>
            <a:r>
              <a:rPr lang="en-US" sz="6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EDA_ANALYSE</a:t>
            </a:r>
            <a:r>
              <a:rPr lang="en-US" sz="6000" b="1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8" name="Image 9">
            <a:extLst>
              <a:ext uri="{FF2B5EF4-FFF2-40B4-BE49-F238E27FC236}">
                <a16:creationId xmlns:a16="http://schemas.microsoft.com/office/drawing/2014/main" id="{29F6FB4D-08B1-1DA5-7E0D-0B368DDF8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31" y="1765699"/>
            <a:ext cx="5187950" cy="39189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571366D1-3412-6A50-7341-BF826CD25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233" y="1766088"/>
            <a:ext cx="5389033" cy="39184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6E298EDE-AB3D-CB28-A97B-A4FBCAD26796}"/>
              </a:ext>
            </a:extLst>
          </p:cNvPr>
          <p:cNvSpPr txBox="1">
            <a:spLocks/>
          </p:cNvSpPr>
          <p:nvPr/>
        </p:nvSpPr>
        <p:spPr>
          <a:xfrm>
            <a:off x="7573307" y="5896064"/>
            <a:ext cx="2710578" cy="483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DISTPLOT</a:t>
            </a:r>
            <a:endParaRPr lang="fr-FR" sz="2800">
              <a:solidFill>
                <a:schemeClr val="accent4">
                  <a:lumMod val="20000"/>
                  <a:lumOff val="80000"/>
                </a:schemeClr>
              </a:solidFill>
              <a:cs typeface="Calibri Ligh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94B73695-ADC7-F7D5-AE6E-C9AA8BEAF3B5}"/>
              </a:ext>
            </a:extLst>
          </p:cNvPr>
          <p:cNvSpPr txBox="1">
            <a:spLocks/>
          </p:cNvSpPr>
          <p:nvPr/>
        </p:nvSpPr>
        <p:spPr>
          <a:xfrm>
            <a:off x="1805390" y="5843147"/>
            <a:ext cx="2710578" cy="483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BOXPLOT</a:t>
            </a:r>
            <a:endParaRPr lang="fr-FR" sz="2800" dirty="0">
              <a:solidFill>
                <a:schemeClr val="accent4">
                  <a:lumMod val="20000"/>
                  <a:lumOff val="80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406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ciel, eau, bateau&#10;&#10;Description générée automatiquement">
            <a:extLst>
              <a:ext uri="{FF2B5EF4-FFF2-40B4-BE49-F238E27FC236}">
                <a16:creationId xmlns:a16="http://schemas.microsoft.com/office/drawing/2014/main" id="{4D4C20AA-9E58-8291-FDF8-DA9DE0DFF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879" b="11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973CBBB3-6F62-32A3-0C47-0B105D07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5669"/>
            <a:ext cx="9144000" cy="110757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SILICON VALLEY (</a:t>
            </a:r>
            <a:r>
              <a:rPr lang="en-US" sz="6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EDA_ANALYSE</a:t>
            </a:r>
            <a:r>
              <a:rPr lang="en-US" sz="6000" b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94B73695-ADC7-F7D5-AE6E-C9AA8BEAF3B5}"/>
              </a:ext>
            </a:extLst>
          </p:cNvPr>
          <p:cNvSpPr txBox="1">
            <a:spLocks/>
          </p:cNvSpPr>
          <p:nvPr/>
        </p:nvSpPr>
        <p:spPr>
          <a:xfrm>
            <a:off x="8974629" y="2419513"/>
            <a:ext cx="2710578" cy="483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MATRIX CORRELATION</a:t>
            </a:r>
            <a:endParaRPr lang="fr-FR" sz="2800" dirty="0">
              <a:solidFill>
                <a:schemeClr val="accent4">
                  <a:lumMod val="20000"/>
                  <a:lumOff val="80000"/>
                </a:schemeClr>
              </a:solidFill>
              <a:cs typeface="Calibri Light"/>
            </a:endParaRPr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BAEFD182-C22D-7566-3F44-707D1A8BA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49" y="1470144"/>
            <a:ext cx="6690783" cy="51464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1934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ciel, eau, bateau&#10;&#10;Description générée automatiquement">
            <a:extLst>
              <a:ext uri="{FF2B5EF4-FFF2-40B4-BE49-F238E27FC236}">
                <a16:creationId xmlns:a16="http://schemas.microsoft.com/office/drawing/2014/main" id="{4D4C20AA-9E58-8291-FDF8-DA9DE0DFF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879" b="11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973CBBB3-6F62-32A3-0C47-0B105D07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93979"/>
            <a:ext cx="9144000" cy="11075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SILICON VALLEY (</a:t>
            </a:r>
            <a:r>
              <a:rPr lang="en-US" sz="6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SCALING</a:t>
            </a:r>
            <a:r>
              <a:rPr lang="en-US" sz="6000" b="1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B856BB25-1F43-B0A3-D2CF-CFECE7F65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933" y="1897352"/>
            <a:ext cx="6193366" cy="4674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CFAD3AB3-7252-5521-7498-5FDB85804B62}"/>
              </a:ext>
            </a:extLst>
          </p:cNvPr>
          <p:cNvSpPr txBox="1">
            <a:spLocks/>
          </p:cNvSpPr>
          <p:nvPr/>
        </p:nvSpPr>
        <p:spPr>
          <a:xfrm>
            <a:off x="8303558" y="1895566"/>
            <a:ext cx="1927412" cy="11075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MINXMAX</a:t>
            </a:r>
            <a:endParaRPr lang="en-US" sz="6000" b="1" dirty="0">
              <a:solidFill>
                <a:schemeClr val="accent4">
                  <a:lumMod val="20000"/>
                  <a:lumOff val="80000"/>
                </a:schemeClr>
              </a:solidFill>
              <a:cs typeface="Calibri Light"/>
            </a:endParaRPr>
          </a:p>
          <a:p>
            <a:pPr algn="ctr"/>
            <a:r>
              <a:rPr lang="en-US" sz="6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Calibri Light"/>
              </a:rPr>
              <a:t>STANDARD</a:t>
            </a:r>
          </a:p>
          <a:p>
            <a:pPr algn="ctr"/>
            <a:r>
              <a:rPr lang="en-US" sz="6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Calibri Light"/>
              </a:rPr>
              <a:t>ROBUST</a:t>
            </a:r>
          </a:p>
        </p:txBody>
      </p:sp>
    </p:spTree>
    <p:extLst>
      <p:ext uri="{BB962C8B-B14F-4D97-AF65-F5344CB8AC3E}">
        <p14:creationId xmlns:p14="http://schemas.microsoft.com/office/powerpoint/2010/main" val="1193542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SILICON VALLEY</vt:lpstr>
      <vt:lpstr>SILICON VALLEY EDA</vt:lpstr>
      <vt:lpstr>Présentation PowerPoint</vt:lpstr>
      <vt:lpstr>Présentation PowerPoint</vt:lpstr>
      <vt:lpstr>SILICON VALLEY (EDA)</vt:lpstr>
      <vt:lpstr>SILICON VALLEY (EDA_CLEAN)</vt:lpstr>
      <vt:lpstr>SILICON VALLEY (EDA_ANALYSE)</vt:lpstr>
      <vt:lpstr>SILICON VALLEY (EDA_ANALYSE)</vt:lpstr>
      <vt:lpstr>SILICON VALLEY (SCALING)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554</cp:revision>
  <dcterms:created xsi:type="dcterms:W3CDTF">2023-02-02T17:42:27Z</dcterms:created>
  <dcterms:modified xsi:type="dcterms:W3CDTF">2023-02-02T20:47:56Z</dcterms:modified>
</cp:coreProperties>
</file>