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2" r:id="rId18"/>
    <p:sldId id="274" r:id="rId19"/>
    <p:sldId id="271" r:id="rId20"/>
    <p:sldId id="278" r:id="rId21"/>
    <p:sldId id="284" r:id="rId22"/>
    <p:sldId id="285" r:id="rId23"/>
    <p:sldId id="283" r:id="rId24"/>
    <p:sldId id="286" r:id="rId25"/>
    <p:sldId id="275" r:id="rId26"/>
    <p:sldId id="287" r:id="rId27"/>
    <p:sldId id="288" r:id="rId28"/>
    <p:sldId id="289" r:id="rId29"/>
    <p:sldId id="277" r:id="rId30"/>
  </p:sldIdLst>
  <p:sldSz cx="12192000" cy="6858000"/>
  <p:notesSz cx="6858000" cy="9144000"/>
  <p:defaultTextStyle>
    <a:defPPr>
      <a:defRPr lang="ko-Kore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1"/>
    <p:restoredTop sz="94719"/>
  </p:normalViewPr>
  <p:slideViewPr>
    <p:cSldViewPr snapToGrid="0">
      <p:cViewPr varScale="1">
        <p:scale>
          <a:sx n="148" d="100"/>
          <a:sy n="148" d="100"/>
        </p:scale>
        <p:origin x="12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US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E23DD-9117-F442-903C-344265006464}" type="datetimeFigureOut">
              <a:rPr kumimoji="1" lang="ko-Kore-US" altLang="en-US" smtClean="0"/>
              <a:t>11/6/24</a:t>
            </a:fld>
            <a:endParaRPr kumimoji="1" lang="ko-Kore-US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US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90B5C-AB95-9A44-AF44-2B153E41EF65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961605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US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90B5C-AB95-9A44-AF44-2B153E41EF65}" type="slidenum">
              <a:rPr kumimoji="1" lang="ko-Kore-US" altLang="en-US" smtClean="0"/>
              <a:t>19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1001878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0C725-7983-2D30-38EF-07CE6DA4E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US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21553A-23DC-3E57-EBE5-DEB065DFA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US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4B48ED-8578-5173-2277-4A3B05F7C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9D18-3AE4-5046-B907-CDEEF290BEB5}" type="datetimeFigureOut">
              <a:rPr kumimoji="1" lang="ko-Kore-US" altLang="en-US" smtClean="0"/>
              <a:t>11/6/24</a:t>
            </a:fld>
            <a:endParaRPr kumimoji="1" lang="ko-Kore-US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0CA401-75F7-7006-B914-6CADFF11A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BC4E0F-0F25-541E-11AA-C6EA430A8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8F55-DBBD-CE4A-8E6C-1DC43BC0AD78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88363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A0D313-EFA8-8722-96F0-C1A3BF000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US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FC8BD3-3AED-D222-590E-B08EE0B11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US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4CDF23-F891-F94A-9764-83648D57D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9D18-3AE4-5046-B907-CDEEF290BEB5}" type="datetimeFigureOut">
              <a:rPr kumimoji="1" lang="ko-Kore-US" altLang="en-US" smtClean="0"/>
              <a:t>11/6/24</a:t>
            </a:fld>
            <a:endParaRPr kumimoji="1" lang="ko-Kore-US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D80EF5-1C4A-E880-FC33-B1E9C5D62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A972BA-0597-825A-A9BE-31D171540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8F55-DBBD-CE4A-8E6C-1DC43BC0AD78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4092729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0F7756-7ECB-9DE2-7395-8E0DE73973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US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DDEE24-0208-B319-CE1F-B16047791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US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E44A19-3CCA-368B-661C-5E2728799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9D18-3AE4-5046-B907-CDEEF290BEB5}" type="datetimeFigureOut">
              <a:rPr kumimoji="1" lang="ko-Kore-US" altLang="en-US" smtClean="0"/>
              <a:t>11/6/24</a:t>
            </a:fld>
            <a:endParaRPr kumimoji="1" lang="ko-Kore-US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3D744E-1AFF-8E2F-EE09-376289B23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A6A1FE-15F5-E402-BEFD-D64C4E698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8F55-DBBD-CE4A-8E6C-1DC43BC0AD78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4274930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B2522-0D93-26EB-1719-C6990D2DC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US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AE91A6-F31A-32B4-D9CF-57E75CD3A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600"/>
            </a:lvl2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  <a:endParaRPr kumimoji="1" lang="ko-Kore-US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C1DE57-FE45-B030-AB92-16DE35832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9D18-3AE4-5046-B907-CDEEF290BEB5}" type="datetimeFigureOut">
              <a:rPr kumimoji="1" lang="ko-Kore-US" altLang="en-US" smtClean="0"/>
              <a:t>11/6/24</a:t>
            </a:fld>
            <a:endParaRPr kumimoji="1" lang="ko-Kore-US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8DDA57-C492-2E38-023D-B7CCEF19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4E21DF-CFE3-5F4E-F3E3-054080608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8F55-DBBD-CE4A-8E6C-1DC43BC0AD78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366449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7257A-E893-0A3F-7B6F-BDF006C42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US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CB106B-24CB-15AC-8DA3-31B72BBD9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F258A-9C81-A2CA-4CBF-0522753E1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9D18-3AE4-5046-B907-CDEEF290BEB5}" type="datetimeFigureOut">
              <a:rPr kumimoji="1" lang="ko-Kore-US" altLang="en-US" smtClean="0"/>
              <a:t>11/6/24</a:t>
            </a:fld>
            <a:endParaRPr kumimoji="1" lang="ko-Kore-US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16E3D8-DA9A-9DD9-D6CF-D98ADE41B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CE75AC-F431-DDD3-6D4E-2D3456999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8F55-DBBD-CE4A-8E6C-1DC43BC0AD78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1123615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6B6D8-C248-A042-53E7-3C1A99019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US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0AD019-2655-F4FE-59E0-6F8B5985CF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US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0243AF-8B87-328E-BDBC-F183E2203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US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CBA7BB-69C8-F919-93E7-ECFCEF17E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9D18-3AE4-5046-B907-CDEEF290BEB5}" type="datetimeFigureOut">
              <a:rPr kumimoji="1" lang="ko-Kore-US" altLang="en-US" smtClean="0"/>
              <a:t>11/6/24</a:t>
            </a:fld>
            <a:endParaRPr kumimoji="1" lang="ko-Kore-US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DD2654-ADA8-E84B-E7DB-B50EEED6E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A4FF71-D5D0-3717-E64D-AD79858A7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8F55-DBBD-CE4A-8E6C-1DC43BC0AD78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1200804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4A24B-E4BE-E0CE-D497-A1CE4478C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US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1DC376-57C1-B40E-8BEF-A51938820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63A0AB-ACC5-1F75-9A66-205730F86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US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9EF00B-F95B-D146-0736-DAA000D1D4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B22079-A5D6-5592-4211-52C9A29204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US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898BC6-BC78-80FE-6680-370878FD9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9D18-3AE4-5046-B907-CDEEF290BEB5}" type="datetimeFigureOut">
              <a:rPr kumimoji="1" lang="ko-Kore-US" altLang="en-US" smtClean="0"/>
              <a:t>11/6/24</a:t>
            </a:fld>
            <a:endParaRPr kumimoji="1" lang="ko-Kore-US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37A458-DA9B-ACA3-BF39-3FC977150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7B645DB-9972-749E-3BCD-C0AACFC9F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8F55-DBBD-CE4A-8E6C-1DC43BC0AD78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3343286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4E654-86ED-C162-381D-889549F84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US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584FDB-77F6-5EBD-988F-CDDDC9D4C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9D18-3AE4-5046-B907-CDEEF290BEB5}" type="datetimeFigureOut">
              <a:rPr kumimoji="1" lang="ko-Kore-US" altLang="en-US" smtClean="0"/>
              <a:t>11/6/24</a:t>
            </a:fld>
            <a:endParaRPr kumimoji="1" lang="ko-Kore-US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E421D3-3792-DE09-E29A-C567D1F14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450CB0-03A1-F223-3343-07C220CC3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8F55-DBBD-CE4A-8E6C-1DC43BC0AD78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1711232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206F1A-61C2-EBA6-8434-EE3E71F5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9D18-3AE4-5046-B907-CDEEF290BEB5}" type="datetimeFigureOut">
              <a:rPr kumimoji="1" lang="ko-Kore-US" altLang="en-US" smtClean="0"/>
              <a:t>11/6/24</a:t>
            </a:fld>
            <a:endParaRPr kumimoji="1" lang="ko-Kore-US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D5277E-88F6-EBEE-678C-DCF94C55D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992E91-DB49-225F-E9DA-56FB7974D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8F55-DBBD-CE4A-8E6C-1DC43BC0AD78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2428792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01C726-6D50-8E13-26EA-CA861745B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US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AC40CD-5977-7F1B-D16E-A95FE2BF9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US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BCCFE1-3133-0A1F-CE8B-ED1525B4E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58C49C-52C1-198E-CC59-DF993A274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9D18-3AE4-5046-B907-CDEEF290BEB5}" type="datetimeFigureOut">
              <a:rPr kumimoji="1" lang="ko-Kore-US" altLang="en-US" smtClean="0"/>
              <a:t>11/6/24</a:t>
            </a:fld>
            <a:endParaRPr kumimoji="1" lang="ko-Kore-US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05C9EF-3CEC-4F27-1E7C-5D0633AA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3AC8AC-9C45-E395-5817-A211E75A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8F55-DBBD-CE4A-8E6C-1DC43BC0AD78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3172306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7164F-D4E8-2B3C-4D56-060298396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US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2360CA-14F7-F345-DA0B-D070005CF5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US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E89531-7AE8-FBE4-F0D0-BE28BBF99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69DD70-D31C-1EBE-6B5A-4AC47B3FA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9D18-3AE4-5046-B907-CDEEF290BEB5}" type="datetimeFigureOut">
              <a:rPr kumimoji="1" lang="ko-Kore-US" altLang="en-US" smtClean="0"/>
              <a:t>11/6/24</a:t>
            </a:fld>
            <a:endParaRPr kumimoji="1" lang="ko-Kore-US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6B1D79-55C1-A505-085B-89349CFB1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F32BB4-F100-AA00-D113-3F07BB0F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8F55-DBBD-CE4A-8E6C-1DC43BC0AD78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16922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469C50-43E3-65E3-9CA8-711E9279F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US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B801CC-FD97-3A9A-381E-BA3C62C02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US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CFEB59-069C-80A1-1FA7-65678A7D6A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309D18-3AE4-5046-B907-CDEEF290BEB5}" type="datetimeFigureOut">
              <a:rPr kumimoji="1" lang="ko-Kore-US" altLang="en-US" smtClean="0"/>
              <a:t>11/6/24</a:t>
            </a:fld>
            <a:endParaRPr kumimoji="1" lang="ko-Kore-US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49B2E3-A2AB-239A-EB81-863D6944B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ore-US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39CC7B-F84C-94D6-79AD-A4BB672F0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438F55-DBBD-CE4A-8E6C-1DC43BC0AD78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77087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7A81B-CBC2-E01D-04CF-062F13C56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91042"/>
            <a:ext cx="9144000" cy="2871568"/>
          </a:xfrm>
        </p:spPr>
        <p:txBody>
          <a:bodyPr/>
          <a:lstStyle/>
          <a:p>
            <a:r>
              <a:rPr kumimoji="1" lang="ko-Kore-US" altLang="en-US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클라우드</a:t>
            </a:r>
            <a:r>
              <a:rPr kumimoji="1" lang="ko-KR" altLang="en-US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컴퓨팅 과제 발표</a:t>
            </a:r>
            <a:endParaRPr kumimoji="1" lang="ko-Kore-US" altLang="en-US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C20C52-7AFB-1CEA-598D-D9830590C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4023"/>
            <a:ext cx="9144000" cy="1373776"/>
          </a:xfrm>
        </p:spPr>
        <p:txBody>
          <a:bodyPr/>
          <a:lstStyle/>
          <a:p>
            <a:r>
              <a:rPr kumimoji="1" lang="en-US" altLang="ko-Kore-US" dirty="0"/>
              <a:t>2</a:t>
            </a:r>
            <a:r>
              <a:rPr kumimoji="1" lang="en-US" altLang="ko-KR" dirty="0"/>
              <a:t>0221204</a:t>
            </a:r>
            <a:r>
              <a:rPr kumimoji="1" lang="ko-KR" altLang="en-US" dirty="0"/>
              <a:t> 정재형</a:t>
            </a:r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120006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F3A78F-B135-84F7-0CF1-26B2F50BE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9346CB-173A-C8E6-1FEC-B16E372CF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45717" cy="906627"/>
          </a:xfrm>
        </p:spPr>
        <p:txBody>
          <a:bodyPr/>
          <a:lstStyle/>
          <a:p>
            <a:r>
              <a:rPr kumimoji="1" lang="en-US" altLang="ko-KR"/>
              <a:t>3.</a:t>
            </a:r>
            <a:r>
              <a:rPr kumimoji="1" lang="ko-KR" altLang="en-US"/>
              <a:t> </a:t>
            </a:r>
            <a:r>
              <a:rPr kumimoji="1" lang="ko-KR" altLang="en-US" err="1"/>
              <a:t>쿠버네티스</a:t>
            </a:r>
            <a:endParaRPr kumimoji="1" lang="ko-Kore-US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47F678-EFE9-060C-F6F0-9F8CAFBFC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17321" cy="46672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sz="1600"/>
              <a:t>template: Deployment</a:t>
            </a:r>
            <a:r>
              <a:rPr kumimoji="1" lang="ko-KR" altLang="en-US" sz="1600"/>
              <a:t> 가 생성할 </a:t>
            </a:r>
            <a:r>
              <a:rPr kumimoji="1" lang="en-US" altLang="ko-KR" sz="1600"/>
              <a:t>Pod</a:t>
            </a:r>
            <a:r>
              <a:rPr kumimoji="1" lang="ko-KR" altLang="en-US" sz="1600"/>
              <a:t>의 구조와 설정을 정의</a:t>
            </a:r>
            <a:endParaRPr kumimoji="1" lang="en-US" altLang="ko-KR" sz="1600"/>
          </a:p>
          <a:p>
            <a:pPr>
              <a:lnSpc>
                <a:spcPct val="100000"/>
              </a:lnSpc>
            </a:pPr>
            <a:r>
              <a:rPr kumimoji="1" lang="en-US" altLang="ko-KR" sz="1600"/>
              <a:t>spec: </a:t>
            </a:r>
            <a:r>
              <a:rPr kumimoji="1" lang="ko-KR" altLang="en-US" sz="1600"/>
              <a:t>생성될 </a:t>
            </a:r>
            <a:r>
              <a:rPr kumimoji="1" lang="en-US" altLang="ko-KR" sz="1600"/>
              <a:t>Pod</a:t>
            </a:r>
            <a:r>
              <a:rPr kumimoji="1" lang="ko-KR" altLang="en-US" sz="1600"/>
              <a:t>의 사양을 정의</a:t>
            </a:r>
            <a:endParaRPr kumimoji="1" lang="en-US" altLang="ko-KR" sz="1600"/>
          </a:p>
          <a:p>
            <a:pPr>
              <a:lnSpc>
                <a:spcPct val="100000"/>
              </a:lnSpc>
            </a:pPr>
            <a:r>
              <a:rPr kumimoji="1" lang="en-US" altLang="ko-KR" sz="1600"/>
              <a:t>containers: Pod</a:t>
            </a:r>
            <a:r>
              <a:rPr kumimoji="1" lang="ko-KR" altLang="en-US" sz="1600" err="1"/>
              <a:t>에</a:t>
            </a:r>
            <a:r>
              <a:rPr kumimoji="1" lang="ko-KR" altLang="en-US" sz="1600"/>
              <a:t> 포함될 컨테이너 목록을 정의</a:t>
            </a:r>
            <a:endParaRPr kumimoji="1" lang="en-US" altLang="ko-KR" sz="1600"/>
          </a:p>
          <a:p>
            <a:pPr>
              <a:lnSpc>
                <a:spcPct val="100000"/>
              </a:lnSpc>
            </a:pPr>
            <a:r>
              <a:rPr kumimoji="1" lang="en-US" altLang="ko-KR" sz="1600"/>
              <a:t>ports: </a:t>
            </a:r>
            <a:r>
              <a:rPr kumimoji="1" lang="ko-KR" altLang="en-US" sz="1600"/>
              <a:t>컨테이너의 포트 설정</a:t>
            </a:r>
            <a:endParaRPr kumimoji="1" lang="en-US" altLang="ko-KR" sz="1600"/>
          </a:p>
          <a:p>
            <a:pPr>
              <a:lnSpc>
                <a:spcPct val="100000"/>
              </a:lnSpc>
            </a:pPr>
            <a:r>
              <a:rPr kumimoji="1" lang="en-US" altLang="ko-KR" sz="1600" err="1"/>
              <a:t>containerPort</a:t>
            </a:r>
            <a:r>
              <a:rPr kumimoji="1" lang="en-US" altLang="ko-KR" sz="1600"/>
              <a:t>: </a:t>
            </a:r>
            <a:r>
              <a:rPr kumimoji="1" lang="ko-KR" altLang="en-US" sz="1600"/>
              <a:t>컨테이너가 사용할 포트 설정 </a:t>
            </a:r>
            <a:r>
              <a:rPr kumimoji="1" lang="en-US" altLang="ko-KR" sz="1600"/>
              <a:t>(</a:t>
            </a:r>
            <a:r>
              <a:rPr kumimoji="1" lang="ko-KR" altLang="en-US" sz="1600"/>
              <a:t>내부 통신</a:t>
            </a:r>
            <a:r>
              <a:rPr kumimoji="1" lang="en-US" altLang="ko-KR" sz="1600"/>
              <a:t>)</a:t>
            </a:r>
          </a:p>
          <a:p>
            <a:pPr>
              <a:lnSpc>
                <a:spcPct val="100000"/>
              </a:lnSpc>
            </a:pPr>
            <a:r>
              <a:rPr kumimoji="1" lang="en-US" altLang="ko-KR" sz="1600"/>
              <a:t>resources: </a:t>
            </a:r>
            <a:r>
              <a:rPr kumimoji="1" lang="ko-KR" altLang="en-US" sz="1600"/>
              <a:t>각 컨테이너의 컴퓨팅 리소스 설정</a:t>
            </a:r>
            <a:endParaRPr kumimoji="1" lang="en-US" altLang="ko-KR" sz="1600"/>
          </a:p>
          <a:p>
            <a:pPr>
              <a:lnSpc>
                <a:spcPct val="100000"/>
              </a:lnSpc>
            </a:pPr>
            <a:r>
              <a:rPr kumimoji="1" lang="en-US" altLang="ko-KR" sz="1600"/>
              <a:t>request: </a:t>
            </a:r>
            <a:r>
              <a:rPr kumimoji="1" lang="ko-KR" altLang="en-US" sz="1600"/>
              <a:t>컨테이너가 사용할 최소한의 리소스</a:t>
            </a:r>
            <a:endParaRPr kumimoji="1" lang="en-US" altLang="ko-KR" sz="1600"/>
          </a:p>
          <a:p>
            <a:pPr>
              <a:lnSpc>
                <a:spcPct val="100000"/>
              </a:lnSpc>
            </a:pPr>
            <a:r>
              <a:rPr kumimoji="1" lang="en-US" altLang="ko-KR" sz="1600"/>
              <a:t>limits: </a:t>
            </a:r>
            <a:r>
              <a:rPr kumimoji="1" lang="ko-KR" altLang="en-US" sz="1600"/>
              <a:t>컨테이너가 사용가능한 최대한의 리소스</a:t>
            </a:r>
            <a:endParaRPr kumimoji="1" lang="en-US" altLang="ko-KR" sz="1600"/>
          </a:p>
          <a:p>
            <a:pPr>
              <a:lnSpc>
                <a:spcPct val="100000"/>
              </a:lnSpc>
            </a:pPr>
            <a:endParaRPr kumimoji="1" lang="en-US" altLang="ko-KR" sz="1600"/>
          </a:p>
          <a:p>
            <a:pPr>
              <a:lnSpc>
                <a:spcPct val="100000"/>
              </a:lnSpc>
            </a:pPr>
            <a:endParaRPr kumimoji="1" lang="en-US" altLang="ko-KR" sz="1600"/>
          </a:p>
          <a:p>
            <a:pPr>
              <a:lnSpc>
                <a:spcPct val="100000"/>
              </a:lnSpc>
            </a:pPr>
            <a:endParaRPr kumimoji="1" lang="en-US" altLang="ko-KR" sz="1600"/>
          </a:p>
          <a:p>
            <a:pPr>
              <a:lnSpc>
                <a:spcPct val="100000"/>
              </a:lnSpc>
            </a:pPr>
            <a:endParaRPr kumimoji="1" lang="en-US" altLang="ko-KR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5FEDDF-85C9-A528-6C62-9AD3137A399A}"/>
              </a:ext>
            </a:extLst>
          </p:cNvPr>
          <p:cNvSpPr txBox="1"/>
          <p:nvPr/>
        </p:nvSpPr>
        <p:spPr>
          <a:xfrm>
            <a:off x="838200" y="1363960"/>
            <a:ext cx="3323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/>
              <a:t>2.</a:t>
            </a:r>
            <a:r>
              <a:rPr kumimoji="1" lang="ko-KR" altLang="en-US" sz="2400" b="1"/>
              <a:t> </a:t>
            </a:r>
            <a:r>
              <a:rPr kumimoji="1" lang="en-US" altLang="ko-KR" sz="2400" b="1"/>
              <a:t>Deployment</a:t>
            </a:r>
            <a:r>
              <a:rPr kumimoji="1" lang="ko-KR" altLang="en-US" sz="2400" b="1"/>
              <a:t> 작성</a:t>
            </a:r>
            <a:endParaRPr kumimoji="1" lang="ko-Kore-US" altLang="en-US" sz="2400" b="1"/>
          </a:p>
        </p:txBody>
      </p:sp>
      <p:pic>
        <p:nvPicPr>
          <p:cNvPr id="16" name="그림 15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C62ADB20-92DC-DD83-0BBD-112D8832F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785" y="0"/>
            <a:ext cx="43737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249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3122BB-6159-C901-49CF-9F82BA367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68EEF-8A1A-142E-D48E-056D8B02B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45717" cy="906627"/>
          </a:xfrm>
        </p:spPr>
        <p:txBody>
          <a:bodyPr/>
          <a:lstStyle/>
          <a:p>
            <a:r>
              <a:rPr kumimoji="1" lang="en-US" altLang="ko-KR"/>
              <a:t>3.</a:t>
            </a:r>
            <a:r>
              <a:rPr kumimoji="1" lang="ko-KR" altLang="en-US"/>
              <a:t> </a:t>
            </a:r>
            <a:r>
              <a:rPr kumimoji="1" lang="ko-KR" altLang="en-US" err="1"/>
              <a:t>쿠버네티스</a:t>
            </a:r>
            <a:endParaRPr kumimoji="1" lang="ko-Kore-US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828069-F37E-A096-AD36-34D001EC7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2000" u="sng" dirty="0" err="1"/>
              <a:t>kubectl</a:t>
            </a:r>
            <a:r>
              <a:rPr kumimoji="1" lang="en-US" altLang="ko-KR" sz="2000" u="sng" dirty="0"/>
              <a:t> apply -f </a:t>
            </a:r>
            <a:r>
              <a:rPr kumimoji="1" lang="en-US" altLang="ko-KR" sz="2000" u="sng" dirty="0" err="1"/>
              <a:t>Deployment.yaml</a:t>
            </a:r>
            <a:r>
              <a:rPr kumimoji="1" lang="en-US" altLang="ko-KR" sz="2000" u="sng" dirty="0"/>
              <a:t> </a:t>
            </a:r>
            <a:r>
              <a:rPr kumimoji="1" lang="ko-KR" altLang="en-US" sz="2000" dirty="0"/>
              <a:t>로 </a:t>
            </a:r>
            <a:r>
              <a:rPr kumimoji="1" lang="en-US" altLang="ko-KR" sz="2000" dirty="0"/>
              <a:t>Deployment </a:t>
            </a:r>
            <a:r>
              <a:rPr kumimoji="1" lang="ko-KR" altLang="en-US" sz="2000" dirty="0"/>
              <a:t>배포가 가능</a:t>
            </a:r>
            <a:endParaRPr kumimoji="1" lang="en-US" altLang="ko-KR" sz="2000" dirty="0"/>
          </a:p>
          <a:p>
            <a:pPr lvl="1"/>
            <a:r>
              <a:rPr kumimoji="1" lang="ko-KR" altLang="en-US" sz="1600" dirty="0"/>
              <a:t>터미널의 현재 작업 디렉토리와 </a:t>
            </a:r>
            <a:r>
              <a:rPr kumimoji="1" lang="en-US" altLang="ko-KR" sz="1600" dirty="0" err="1"/>
              <a:t>yaml</a:t>
            </a:r>
            <a:r>
              <a:rPr kumimoji="1" lang="ko-KR" altLang="en-US" sz="1600" dirty="0"/>
              <a:t> 파일의 위치가 다르다면 경로를 추가해주어야 함</a:t>
            </a:r>
            <a:endParaRPr kumimoji="1" lang="en-US" altLang="ko-KR" sz="1600" dirty="0"/>
          </a:p>
          <a:p>
            <a:pPr lvl="1"/>
            <a:r>
              <a:rPr kumimoji="1" lang="ko-KR" altLang="en-US" sz="1600" dirty="0"/>
              <a:t>예시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 </a:t>
            </a:r>
            <a:r>
              <a:rPr kumimoji="1" lang="en-US" altLang="ko-KR" sz="1600" dirty="0" err="1"/>
              <a:t>kubectl</a:t>
            </a:r>
            <a:r>
              <a:rPr kumimoji="1" lang="en-US" altLang="ko-KR" sz="1600" dirty="0"/>
              <a:t> apply -f ./</a:t>
            </a:r>
            <a:r>
              <a:rPr kumimoji="1" lang="en-US" altLang="ko-KR" sz="1600" dirty="0" err="1"/>
              <a:t>kube</a:t>
            </a:r>
            <a:r>
              <a:rPr kumimoji="1" lang="en-US" altLang="ko-KR" sz="1600" dirty="0"/>
              <a:t>/</a:t>
            </a:r>
            <a:r>
              <a:rPr kumimoji="1" lang="en-US" altLang="ko-KR" sz="1600" dirty="0" err="1"/>
              <a:t>Deployment.yaml</a:t>
            </a:r>
            <a:endParaRPr kumimoji="1" lang="en-US" altLang="ko-KR" sz="1600" dirty="0"/>
          </a:p>
          <a:p>
            <a:pPr lvl="1"/>
            <a:r>
              <a:rPr kumimoji="1" lang="ko-KR" altLang="en-US" sz="1600" dirty="0"/>
              <a:t>아래의 이미지처럼 </a:t>
            </a:r>
            <a:r>
              <a:rPr kumimoji="1" lang="en-US" altLang="ko-KR" sz="1600" dirty="0"/>
              <a:t>~~ created</a:t>
            </a:r>
            <a:r>
              <a:rPr kumimoji="1" lang="ko-KR" altLang="en-US" sz="1600" dirty="0"/>
              <a:t>가 뜬다면 성공적으로 배포 완료</a:t>
            </a:r>
            <a:endParaRPr kumimoji="1" lang="en-US" altLang="ko-KR" sz="1600" dirty="0"/>
          </a:p>
          <a:p>
            <a:pPr lvl="1"/>
            <a:endParaRPr kumimoji="1" lang="en-US" altLang="ko-KR" sz="1600" dirty="0"/>
          </a:p>
          <a:p>
            <a:pPr lvl="1"/>
            <a:endParaRPr kumimoji="1" lang="en-US" altLang="ko-KR" sz="1600" dirty="0"/>
          </a:p>
          <a:p>
            <a:pPr lvl="1"/>
            <a:endParaRPr kumimoji="1" lang="en-US" altLang="ko-KR" sz="1600" dirty="0"/>
          </a:p>
          <a:p>
            <a:r>
              <a:rPr kumimoji="1" lang="en-US" altLang="ko-KR" sz="2000" u="sng" dirty="0" err="1"/>
              <a:t>kubectl</a:t>
            </a:r>
            <a:r>
              <a:rPr kumimoji="1" lang="en-US" altLang="ko-KR" sz="2000" u="sng" dirty="0"/>
              <a:t> get deployment </a:t>
            </a:r>
            <a:r>
              <a:rPr kumimoji="1" lang="ko-KR" altLang="en-US" sz="2000" dirty="0"/>
              <a:t>와 </a:t>
            </a:r>
            <a:r>
              <a:rPr kumimoji="1" lang="en-US" altLang="ko-KR" sz="2000" u="sng" dirty="0" err="1"/>
              <a:t>kubectl</a:t>
            </a:r>
            <a:r>
              <a:rPr kumimoji="1" lang="en-US" altLang="ko-KR" sz="2000" u="sng" dirty="0"/>
              <a:t> get pod</a:t>
            </a:r>
            <a:r>
              <a:rPr kumimoji="1" lang="ko-KR" altLang="en-US" sz="2000" u="sng" dirty="0"/>
              <a:t> </a:t>
            </a:r>
            <a:r>
              <a:rPr kumimoji="1" lang="ko-KR" altLang="en-US" sz="2000" dirty="0"/>
              <a:t>로 현재 배포된 리소스들의 상태 확인이 가능</a:t>
            </a:r>
            <a:endParaRPr kumimoji="1" lang="en-US" altLang="ko-KR" sz="2000" dirty="0"/>
          </a:p>
          <a:p>
            <a:pPr lvl="1"/>
            <a:r>
              <a:rPr kumimoji="1" lang="en-US" altLang="ko-KR" sz="1600" dirty="0"/>
              <a:t>-n &lt;namespace</a:t>
            </a:r>
            <a:r>
              <a:rPr kumimoji="1" lang="ko-KR" altLang="en-US" sz="1600" dirty="0"/>
              <a:t>이름</a:t>
            </a:r>
            <a:r>
              <a:rPr kumimoji="1" lang="en-US" altLang="ko-KR" sz="1600" dirty="0"/>
              <a:t>&gt; </a:t>
            </a:r>
            <a:r>
              <a:rPr kumimoji="1" lang="ko-KR" altLang="en-US" sz="1600" dirty="0"/>
              <a:t>옵션으로 확인 할 </a:t>
            </a:r>
            <a:r>
              <a:rPr kumimoji="1" lang="en-US" altLang="ko-KR" sz="1600" dirty="0"/>
              <a:t>namespace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지정 가능</a:t>
            </a:r>
            <a:endParaRPr kumimoji="1" lang="en-US" altLang="ko-KR" sz="1600" dirty="0"/>
          </a:p>
          <a:p>
            <a:pPr lvl="1"/>
            <a:endParaRPr kumimoji="1" lang="en-US" altLang="ko-K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F2A0F5-FF6B-36EE-0A54-D5A2CF33B0A7}"/>
              </a:ext>
            </a:extLst>
          </p:cNvPr>
          <p:cNvSpPr txBox="1"/>
          <p:nvPr/>
        </p:nvSpPr>
        <p:spPr>
          <a:xfrm>
            <a:off x="838200" y="1363960"/>
            <a:ext cx="6066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/>
              <a:t>3.</a:t>
            </a:r>
            <a:r>
              <a:rPr kumimoji="1" lang="ko-KR" altLang="en-US" sz="2400" b="1"/>
              <a:t> </a:t>
            </a:r>
            <a:r>
              <a:rPr kumimoji="1" lang="en-US" altLang="ko-KR" sz="2400" b="1"/>
              <a:t>Deployment </a:t>
            </a:r>
            <a:r>
              <a:rPr kumimoji="1" lang="ko-KR" altLang="en-US" sz="2400" b="1"/>
              <a:t>배포 및 상태 확인</a:t>
            </a:r>
            <a:endParaRPr kumimoji="1" lang="ko-Kore-US" altLang="en-US" sz="2400" b="1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AC2F4E-6F9C-BAB4-2F04-C6B923063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858" y="3218688"/>
            <a:ext cx="7772400" cy="42062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B862D00-47DB-5F10-53BE-3DA32302D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035" y="4624090"/>
            <a:ext cx="67437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227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07A2E4-0E63-0F02-A8CD-4EE7ECD08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5A468E-5795-355D-5752-86CC66CD2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45717" cy="906627"/>
          </a:xfrm>
        </p:spPr>
        <p:txBody>
          <a:bodyPr/>
          <a:lstStyle/>
          <a:p>
            <a:r>
              <a:rPr kumimoji="1" lang="en-US" altLang="ko-KR"/>
              <a:t>3.</a:t>
            </a:r>
            <a:r>
              <a:rPr kumimoji="1" lang="ko-KR" altLang="en-US"/>
              <a:t> </a:t>
            </a:r>
            <a:r>
              <a:rPr kumimoji="1" lang="ko-KR" altLang="en-US" err="1"/>
              <a:t>쿠버네티스</a:t>
            </a:r>
            <a:endParaRPr kumimoji="1" lang="ko-Kore-US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5653F4-0F48-595B-6967-1386BA4E9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2000"/>
              <a:t>Deployment </a:t>
            </a:r>
            <a:r>
              <a:rPr kumimoji="1" lang="ko-KR" altLang="en-US" sz="2000"/>
              <a:t>상태</a:t>
            </a:r>
            <a:endParaRPr kumimoji="1" lang="en-US" altLang="ko-KR" sz="2000"/>
          </a:p>
          <a:p>
            <a:pPr lvl="1"/>
            <a:r>
              <a:rPr kumimoji="1" lang="en-US" altLang="ko-KR" sz="1600"/>
              <a:t>NAME: </a:t>
            </a:r>
            <a:r>
              <a:rPr kumimoji="1" lang="ko-KR" altLang="en-US" sz="1600"/>
              <a:t>해당 </a:t>
            </a:r>
            <a:r>
              <a:rPr kumimoji="1" lang="en-US" altLang="ko-KR" sz="1600"/>
              <a:t>Deployment </a:t>
            </a:r>
            <a:r>
              <a:rPr kumimoji="1" lang="ko-KR" altLang="en-US" sz="1600"/>
              <a:t>의 이름</a:t>
            </a:r>
            <a:endParaRPr kumimoji="1" lang="en-US" altLang="ko-KR" sz="1600"/>
          </a:p>
          <a:p>
            <a:pPr lvl="1"/>
            <a:r>
              <a:rPr kumimoji="1" lang="en-US" altLang="ko-KR" sz="1600"/>
              <a:t>READY: &lt;</a:t>
            </a:r>
            <a:r>
              <a:rPr kumimoji="1" lang="ko-KR" altLang="en-US" sz="1600"/>
              <a:t>작동중인 </a:t>
            </a:r>
            <a:r>
              <a:rPr kumimoji="1" lang="en-US" altLang="ko-KR" sz="1600"/>
              <a:t>Pod&gt; / &lt;Deployment </a:t>
            </a:r>
            <a:r>
              <a:rPr kumimoji="1" lang="ko-KR" altLang="en-US" sz="1600" err="1"/>
              <a:t>에</a:t>
            </a:r>
            <a:r>
              <a:rPr kumimoji="1" lang="ko-KR" altLang="en-US" sz="1600"/>
              <a:t> 적힌 </a:t>
            </a:r>
            <a:r>
              <a:rPr kumimoji="1" lang="en-US" altLang="ko-KR" sz="1600"/>
              <a:t>Pod</a:t>
            </a:r>
            <a:r>
              <a:rPr kumimoji="1" lang="ko-KR" altLang="en-US" sz="1600"/>
              <a:t> 의 목표 </a:t>
            </a:r>
            <a:r>
              <a:rPr kumimoji="1" lang="ko-KR" altLang="en-US" sz="1600" err="1"/>
              <a:t>갯수</a:t>
            </a:r>
            <a:r>
              <a:rPr kumimoji="1" lang="en-US" altLang="ko-KR" sz="1600"/>
              <a:t>&gt;</a:t>
            </a:r>
          </a:p>
          <a:p>
            <a:pPr lvl="1"/>
            <a:r>
              <a:rPr kumimoji="1" lang="en-US" altLang="ko-KR" sz="1600"/>
              <a:t>UP-TO-DATE: </a:t>
            </a:r>
            <a:r>
              <a:rPr kumimoji="1" lang="ko-KR" altLang="en-US" sz="1600"/>
              <a:t>정의한 사양</a:t>
            </a:r>
            <a:r>
              <a:rPr kumimoji="1" lang="en-US" altLang="ko-KR" sz="1600"/>
              <a:t>(</a:t>
            </a:r>
            <a:r>
              <a:rPr kumimoji="1" lang="ko-KR" altLang="en-US" sz="1600"/>
              <a:t>최신버전</a:t>
            </a:r>
            <a:r>
              <a:rPr kumimoji="1" lang="en-US" altLang="ko-KR" sz="1600"/>
              <a:t>)</a:t>
            </a:r>
            <a:r>
              <a:rPr kumimoji="1" lang="ko-KR" altLang="en-US" sz="1600"/>
              <a:t>대로 배포 된 </a:t>
            </a:r>
            <a:r>
              <a:rPr kumimoji="1" lang="en-US" altLang="ko-KR" sz="1600"/>
              <a:t>Pod</a:t>
            </a:r>
            <a:r>
              <a:rPr kumimoji="1" lang="ko-KR" altLang="en-US" sz="1600"/>
              <a:t> 의 수</a:t>
            </a:r>
            <a:endParaRPr kumimoji="1" lang="en-US" altLang="ko-KR" sz="1600"/>
          </a:p>
          <a:p>
            <a:pPr lvl="1"/>
            <a:r>
              <a:rPr kumimoji="1" lang="en-US" altLang="ko-KR" sz="1600"/>
              <a:t>AVILABLE: </a:t>
            </a:r>
            <a:r>
              <a:rPr kumimoji="1" lang="ko-KR" altLang="en-US" sz="1600"/>
              <a:t>사용 가능한 상태로 정상 작동중인 </a:t>
            </a:r>
            <a:r>
              <a:rPr kumimoji="1" lang="en-US" altLang="ko-KR" sz="1600"/>
              <a:t>Pod</a:t>
            </a:r>
            <a:r>
              <a:rPr kumimoji="1" lang="ko-KR" altLang="en-US" sz="1600"/>
              <a:t> 의 수</a:t>
            </a:r>
            <a:endParaRPr kumimoji="1" lang="en-US" altLang="ko-KR" sz="1600"/>
          </a:p>
          <a:p>
            <a:pPr lvl="1"/>
            <a:r>
              <a:rPr kumimoji="1" lang="en-US" altLang="ko-KR" sz="1600"/>
              <a:t>AGE: Deployment</a:t>
            </a:r>
            <a:r>
              <a:rPr kumimoji="1" lang="ko-KR" altLang="en-US" sz="1600"/>
              <a:t> 가 생성되고 지난 시간</a:t>
            </a:r>
            <a:endParaRPr kumimoji="1" lang="en-US" altLang="ko-KR" sz="1600"/>
          </a:p>
          <a:p>
            <a:pPr lvl="1"/>
            <a:endParaRPr kumimoji="1" lang="en-US" altLang="ko-KR" sz="1600"/>
          </a:p>
          <a:p>
            <a:pPr lvl="1"/>
            <a:endParaRPr kumimoji="1" lang="en-US" altLang="ko-KR" sz="1600"/>
          </a:p>
          <a:p>
            <a:pPr lvl="1"/>
            <a:endParaRPr kumimoji="1" lang="en-US" altLang="ko-KR" sz="1600"/>
          </a:p>
          <a:p>
            <a:endParaRPr kumimoji="1" lang="en-US" altLang="ko-KR" sz="2000"/>
          </a:p>
          <a:p>
            <a:pPr lvl="1"/>
            <a:endParaRPr kumimoji="1" lang="en-US" altLang="ko-KR" sz="1600"/>
          </a:p>
          <a:p>
            <a:pPr lvl="1"/>
            <a:endParaRPr kumimoji="1" lang="en-US" altLang="ko-KR" sz="1600"/>
          </a:p>
          <a:p>
            <a:pPr lvl="1"/>
            <a:endParaRPr kumimoji="1" lang="en-US" altLang="ko-KR" sz="1600"/>
          </a:p>
          <a:p>
            <a:pPr lvl="1"/>
            <a:endParaRPr kumimoji="1" lang="en-US" altLang="ko-KR" sz="1600"/>
          </a:p>
          <a:p>
            <a:pPr lvl="1"/>
            <a:endParaRPr kumimoji="1" lang="en-US" altLang="ko-KR" sz="1600"/>
          </a:p>
          <a:p>
            <a:endParaRPr kumimoji="1" lang="en-US" altLang="ko-KR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78B263-6780-9DF2-7EC9-5ACAA01A21A5}"/>
              </a:ext>
            </a:extLst>
          </p:cNvPr>
          <p:cNvSpPr txBox="1"/>
          <p:nvPr/>
        </p:nvSpPr>
        <p:spPr>
          <a:xfrm>
            <a:off x="838200" y="1363960"/>
            <a:ext cx="6066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/>
              <a:t>3.</a:t>
            </a:r>
            <a:r>
              <a:rPr kumimoji="1" lang="ko-KR" altLang="en-US" sz="2400" b="1"/>
              <a:t> </a:t>
            </a:r>
            <a:r>
              <a:rPr kumimoji="1" lang="en-US" altLang="ko-KR" sz="2400" b="1"/>
              <a:t>Deployment </a:t>
            </a:r>
            <a:r>
              <a:rPr kumimoji="1" lang="ko-KR" altLang="en-US" sz="2400" b="1"/>
              <a:t>배포 및 상태 확인</a:t>
            </a:r>
            <a:endParaRPr kumimoji="1" lang="ko-Kore-US" altLang="en-US" sz="2400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D48B64A-B8C5-CF2B-AB72-81B303247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905" y="3664744"/>
            <a:ext cx="56769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213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2CDE12-C248-AAA0-C68F-2ACFE9ABA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820F5-34A3-25BA-200F-51FE79D3E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45717" cy="906627"/>
          </a:xfrm>
        </p:spPr>
        <p:txBody>
          <a:bodyPr/>
          <a:lstStyle/>
          <a:p>
            <a:r>
              <a:rPr kumimoji="1" lang="en-US" altLang="ko-KR"/>
              <a:t>3.</a:t>
            </a:r>
            <a:r>
              <a:rPr kumimoji="1" lang="ko-KR" altLang="en-US"/>
              <a:t> </a:t>
            </a:r>
            <a:r>
              <a:rPr kumimoji="1" lang="ko-KR" altLang="en-US" err="1"/>
              <a:t>쿠버네티스</a:t>
            </a:r>
            <a:endParaRPr kumimoji="1" lang="ko-Kore-US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240A8E-B145-B5A5-88AE-1F2D2D904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kumimoji="1" lang="en-US" altLang="ko-KR" sz="2000" dirty="0"/>
              <a:t>Pod </a:t>
            </a:r>
            <a:r>
              <a:rPr kumimoji="1" lang="ko-KR" altLang="en-US" sz="2000" dirty="0"/>
              <a:t>상태</a:t>
            </a:r>
            <a:endParaRPr kumimoji="1" lang="en-US" altLang="ko-KR" sz="2000" dirty="0"/>
          </a:p>
          <a:p>
            <a:pPr lvl="1"/>
            <a:r>
              <a:rPr kumimoji="1" lang="en-US" altLang="ko-KR" sz="1600" dirty="0"/>
              <a:t>NAME: &lt;Deployment</a:t>
            </a:r>
            <a:r>
              <a:rPr kumimoji="1" lang="ko-KR" altLang="en-US" sz="1600" dirty="0"/>
              <a:t>이름</a:t>
            </a:r>
            <a:r>
              <a:rPr kumimoji="1" lang="en-US" altLang="ko-KR" sz="1600" dirty="0"/>
              <a:t>-</a:t>
            </a:r>
            <a:r>
              <a:rPr kumimoji="1" lang="ko-KR" altLang="en-US" sz="1600" dirty="0"/>
              <a:t>랜덤문자열</a:t>
            </a:r>
            <a:r>
              <a:rPr kumimoji="1" lang="en-US" altLang="ko-KR" sz="1600" dirty="0"/>
              <a:t>&gt;</a:t>
            </a:r>
            <a:r>
              <a:rPr kumimoji="1" lang="ko-KR" altLang="en-US" sz="1600" dirty="0"/>
              <a:t> 로 생성됨</a:t>
            </a:r>
            <a:endParaRPr kumimoji="1" lang="en-US" altLang="ko-KR" dirty="0"/>
          </a:p>
          <a:p>
            <a:pPr lvl="2"/>
            <a:r>
              <a:rPr kumimoji="1" lang="en-US" altLang="ko-KR" sz="1400" dirty="0" err="1"/>
              <a:t>StatefulSet</a:t>
            </a:r>
            <a:r>
              <a:rPr kumimoji="1" lang="ko-KR" altLang="en-US" sz="1400" dirty="0"/>
              <a:t> 리소스의 경우 랜덤 문자열이 아닌 </a:t>
            </a:r>
            <a:r>
              <a:rPr kumimoji="1" lang="en-US" altLang="ko-KR" sz="1400" dirty="0"/>
              <a:t>1</a:t>
            </a:r>
            <a:r>
              <a:rPr kumimoji="1" lang="ko-KR" altLang="en-US" sz="1400" dirty="0" err="1"/>
              <a:t>부터</a:t>
            </a:r>
            <a:r>
              <a:rPr kumimoji="1" lang="ko-KR" altLang="en-US" sz="1400" dirty="0"/>
              <a:t> 시작하여 순차적으로 증가함</a:t>
            </a:r>
            <a:endParaRPr kumimoji="1" lang="en-US" altLang="ko-KR" sz="1400" dirty="0"/>
          </a:p>
          <a:p>
            <a:pPr lvl="1"/>
            <a:r>
              <a:rPr kumimoji="1" lang="en-US" altLang="ko-KR" sz="1600" dirty="0"/>
              <a:t>READY: &lt;Pod</a:t>
            </a:r>
            <a:r>
              <a:rPr kumimoji="1" lang="ko-KR" altLang="en-US" sz="1600" dirty="0"/>
              <a:t> 내에서 정상적으로 실행되는 컨테이너</a:t>
            </a:r>
            <a:r>
              <a:rPr kumimoji="1" lang="en-US" altLang="ko-KR" sz="1600" dirty="0"/>
              <a:t>&gt;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/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&lt;</a:t>
            </a:r>
            <a:r>
              <a:rPr kumimoji="1" lang="ko-KR" altLang="en-US" sz="1600" dirty="0"/>
              <a:t>총 컨테이너의 수</a:t>
            </a:r>
            <a:r>
              <a:rPr kumimoji="1" lang="en-US" altLang="ko-KR" sz="1600" dirty="0"/>
              <a:t>&gt;</a:t>
            </a:r>
          </a:p>
          <a:p>
            <a:pPr lvl="1"/>
            <a:r>
              <a:rPr kumimoji="1" lang="en-US" altLang="ko-KR" sz="1600" dirty="0"/>
              <a:t>STATUS: Pod</a:t>
            </a:r>
            <a:r>
              <a:rPr kumimoji="1" lang="ko-KR" altLang="en-US" sz="1600" dirty="0"/>
              <a:t> 의 현재 상태</a:t>
            </a:r>
            <a:endParaRPr kumimoji="1" lang="en-US" altLang="ko-KR" sz="1600" dirty="0"/>
          </a:p>
          <a:p>
            <a:pPr lvl="2"/>
            <a:r>
              <a:rPr kumimoji="1" lang="en-US" altLang="ko-KR" sz="1200" dirty="0"/>
              <a:t>Pending: Pod</a:t>
            </a:r>
            <a:r>
              <a:rPr kumimoji="1" lang="ko-KR" altLang="en-US" sz="1200" dirty="0"/>
              <a:t> 가 생성되었으나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컨테이너가 실행이 안된 경우</a:t>
            </a:r>
            <a:endParaRPr kumimoji="1" lang="en-US" altLang="ko-KR" sz="1200" dirty="0"/>
          </a:p>
          <a:p>
            <a:pPr lvl="2"/>
            <a:r>
              <a:rPr kumimoji="1" lang="en-US" altLang="ko-KR" sz="1200" dirty="0"/>
              <a:t>Running: Pod</a:t>
            </a:r>
            <a:r>
              <a:rPr kumimoji="1" lang="ko-KR" altLang="en-US" sz="1200" dirty="0"/>
              <a:t> 가 정상적으로 </a:t>
            </a:r>
            <a:r>
              <a:rPr kumimoji="1" lang="ko-KR" altLang="en-US" sz="1200" dirty="0" err="1"/>
              <a:t>실행중이며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정상적으로 작동이 가능한 경우</a:t>
            </a:r>
            <a:endParaRPr kumimoji="1" lang="en-US" altLang="ko-KR" sz="1200" dirty="0"/>
          </a:p>
          <a:p>
            <a:pPr lvl="2"/>
            <a:r>
              <a:rPr kumimoji="1" lang="en-US" altLang="ko-KR" sz="1200" dirty="0"/>
              <a:t>Succeeded: Pod</a:t>
            </a:r>
            <a:r>
              <a:rPr kumimoji="1" lang="ko-KR" altLang="en-US" sz="1200" dirty="0"/>
              <a:t> 가 정상적으로 작업을 완료한 후 종료된 상태</a:t>
            </a:r>
            <a:endParaRPr kumimoji="1" lang="en-US" altLang="ko-KR" sz="1200" dirty="0"/>
          </a:p>
          <a:p>
            <a:pPr lvl="2"/>
            <a:r>
              <a:rPr kumimoji="1" lang="en-US" altLang="ko-KR" sz="1200" dirty="0"/>
              <a:t>Failed: Pod </a:t>
            </a:r>
            <a:r>
              <a:rPr kumimoji="1" lang="ko-KR" altLang="en-US" sz="1200" dirty="0"/>
              <a:t>내 하나 이상의 컨테이너가 오류로 중지되어 다시 시작하지 못하는 상태</a:t>
            </a:r>
            <a:endParaRPr kumimoji="1" lang="en-US" altLang="ko-KR" sz="1200" dirty="0"/>
          </a:p>
          <a:p>
            <a:pPr lvl="2"/>
            <a:r>
              <a:rPr kumimoji="1" lang="en-US" altLang="ko-KR" sz="1200" dirty="0" err="1"/>
              <a:t>CrashLoopBackOff</a:t>
            </a:r>
            <a:r>
              <a:rPr kumimoji="1" lang="en-US" altLang="ko-KR" sz="1200" dirty="0"/>
              <a:t>: Pod </a:t>
            </a:r>
            <a:r>
              <a:rPr kumimoji="1" lang="ko-KR" altLang="en-US" sz="1200" dirty="0"/>
              <a:t>내 컨테이너가 실행과 충돌을 반복하는 상태</a:t>
            </a:r>
            <a:endParaRPr kumimoji="1" lang="en-US" altLang="ko-KR" sz="1200" dirty="0"/>
          </a:p>
          <a:p>
            <a:pPr lvl="2"/>
            <a:r>
              <a:rPr kumimoji="1" lang="en-US" altLang="ko-KR" sz="1200" dirty="0"/>
              <a:t>Unknown: Pod</a:t>
            </a:r>
            <a:r>
              <a:rPr kumimoji="1" lang="ko-KR" altLang="en-US" sz="1200" dirty="0"/>
              <a:t> 의 상태를 얻을 수 </a:t>
            </a:r>
            <a:r>
              <a:rPr kumimoji="1" lang="ko-KR" altLang="en-US" sz="1200" dirty="0" err="1"/>
              <a:t>없을때의</a:t>
            </a:r>
            <a:r>
              <a:rPr kumimoji="1" lang="ko-KR" altLang="en-US" sz="1200" dirty="0"/>
              <a:t> 상태</a:t>
            </a:r>
            <a:endParaRPr kumimoji="1" lang="en-US" altLang="ko-KR" sz="1200" dirty="0"/>
          </a:p>
          <a:p>
            <a:pPr lvl="1"/>
            <a:r>
              <a:rPr kumimoji="1" lang="en-US" altLang="ko-KR" sz="1600" dirty="0"/>
              <a:t>RESTARTS: Pod </a:t>
            </a:r>
            <a:r>
              <a:rPr kumimoji="1" lang="ko-KR" altLang="en-US" sz="1600" dirty="0"/>
              <a:t>내에서 컨테이너가 </a:t>
            </a:r>
            <a:r>
              <a:rPr kumimoji="1" lang="ko-KR" altLang="en-US" sz="1600" dirty="0" err="1"/>
              <a:t>재시작된</a:t>
            </a:r>
            <a:r>
              <a:rPr kumimoji="1" lang="ko-KR" altLang="en-US" sz="1600" dirty="0"/>
              <a:t> 횟수</a:t>
            </a:r>
            <a:endParaRPr kumimoji="1" lang="en-US" altLang="ko-KR" sz="1600" dirty="0"/>
          </a:p>
          <a:p>
            <a:pPr lvl="1"/>
            <a:r>
              <a:rPr kumimoji="1" lang="en-US" altLang="ko-KR" sz="1600" dirty="0"/>
              <a:t>AGE: Pod</a:t>
            </a:r>
            <a:r>
              <a:rPr kumimoji="1" lang="ko-KR" altLang="en-US" sz="1600" dirty="0"/>
              <a:t> 가 생성되고 지난 시간</a:t>
            </a:r>
            <a:endParaRPr kumimoji="1" lang="en-US" altLang="ko-KR" sz="1600" dirty="0"/>
          </a:p>
          <a:p>
            <a:pPr lvl="1"/>
            <a:endParaRPr kumimoji="1" lang="en-US" altLang="ko-KR" sz="1600" dirty="0"/>
          </a:p>
          <a:p>
            <a:pPr lvl="1"/>
            <a:endParaRPr kumimoji="1" lang="en-US" altLang="ko-KR" sz="1600" dirty="0"/>
          </a:p>
          <a:p>
            <a:pPr lvl="1"/>
            <a:endParaRPr kumimoji="1" lang="en-US" altLang="ko-KR" sz="1600" dirty="0"/>
          </a:p>
          <a:p>
            <a:pPr lvl="1"/>
            <a:endParaRPr kumimoji="1" lang="en-US" altLang="ko-KR" sz="1600" dirty="0"/>
          </a:p>
          <a:p>
            <a:pPr lvl="1"/>
            <a:endParaRPr kumimoji="1" lang="en-US" altLang="ko-KR" sz="1600" dirty="0"/>
          </a:p>
          <a:p>
            <a:pPr lvl="1"/>
            <a:endParaRPr kumimoji="1" lang="en-US" altLang="ko-KR" sz="1600" dirty="0"/>
          </a:p>
          <a:p>
            <a:pPr lvl="1"/>
            <a:endParaRPr kumimoji="1" lang="en-US" altLang="ko-K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255746-F626-47E4-6E04-42DECF05FAC7}"/>
              </a:ext>
            </a:extLst>
          </p:cNvPr>
          <p:cNvSpPr txBox="1"/>
          <p:nvPr/>
        </p:nvSpPr>
        <p:spPr>
          <a:xfrm>
            <a:off x="838200" y="1363960"/>
            <a:ext cx="6066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/>
              <a:t>3.</a:t>
            </a:r>
            <a:r>
              <a:rPr kumimoji="1" lang="ko-KR" altLang="en-US" sz="2400" b="1"/>
              <a:t> </a:t>
            </a:r>
            <a:r>
              <a:rPr kumimoji="1" lang="en-US" altLang="ko-KR" sz="2400" b="1"/>
              <a:t>Deployment </a:t>
            </a:r>
            <a:r>
              <a:rPr kumimoji="1" lang="ko-KR" altLang="en-US" sz="2400" b="1"/>
              <a:t>배포 및 상태 확인</a:t>
            </a:r>
            <a:endParaRPr kumimoji="1" lang="ko-Kore-US" altLang="en-US" sz="2400" b="1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93DDC4-4B86-D684-5984-C1EB0E88A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067" y="5253487"/>
            <a:ext cx="7493311" cy="123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411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BC1996-4006-564C-FDE8-D39637BCC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9AB22-5D7A-60E1-CE6F-9BAD4D68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45717" cy="906627"/>
          </a:xfrm>
        </p:spPr>
        <p:txBody>
          <a:bodyPr/>
          <a:lstStyle/>
          <a:p>
            <a:r>
              <a:rPr kumimoji="1" lang="en-US" altLang="ko-KR"/>
              <a:t>3.</a:t>
            </a:r>
            <a:r>
              <a:rPr kumimoji="1" lang="ko-KR" altLang="en-US"/>
              <a:t> </a:t>
            </a:r>
            <a:r>
              <a:rPr kumimoji="1" lang="ko-KR" altLang="en-US" err="1"/>
              <a:t>쿠버네티스</a:t>
            </a:r>
            <a:endParaRPr kumimoji="1" lang="ko-Kore-US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93CD46-9A2F-0588-1B0D-35F205F9F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76504" cy="4351338"/>
          </a:xfrm>
        </p:spPr>
        <p:txBody>
          <a:bodyPr>
            <a:normAutofit/>
          </a:bodyPr>
          <a:lstStyle/>
          <a:p>
            <a:r>
              <a:rPr kumimoji="1" lang="en-US" altLang="ko-KR" sz="2000" u="sng" dirty="0" err="1"/>
              <a:t>kubectl</a:t>
            </a:r>
            <a:r>
              <a:rPr kumimoji="1" lang="en-US" altLang="ko-KR" sz="2000" u="sng" dirty="0"/>
              <a:t> logs &lt;</a:t>
            </a:r>
            <a:r>
              <a:rPr kumimoji="1" lang="ko-KR" altLang="en-US" sz="2000" u="sng" dirty="0"/>
              <a:t>리소스 종류</a:t>
            </a:r>
            <a:r>
              <a:rPr kumimoji="1" lang="en-US" altLang="ko-KR" sz="2000" u="sng" dirty="0"/>
              <a:t>&gt;/&lt;</a:t>
            </a:r>
            <a:r>
              <a:rPr kumimoji="1" lang="ko-KR" altLang="en-US" sz="2000" u="sng" dirty="0"/>
              <a:t>이름</a:t>
            </a:r>
            <a:r>
              <a:rPr kumimoji="1" lang="en-US" altLang="ko-KR" sz="2000" u="sng" dirty="0"/>
              <a:t>&gt;</a:t>
            </a:r>
            <a:r>
              <a:rPr kumimoji="1" lang="ko-KR" altLang="en-US" sz="2000" u="sng" dirty="0"/>
              <a:t> </a:t>
            </a:r>
            <a:r>
              <a:rPr kumimoji="1" lang="ko-KR" altLang="en-US" sz="2000" dirty="0" err="1"/>
              <a:t>으로</a:t>
            </a:r>
            <a:r>
              <a:rPr kumimoji="1" lang="ko-KR" altLang="en-US" sz="2000" dirty="0"/>
              <a:t> 로그를 확인 가능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해당 로그는 </a:t>
            </a:r>
            <a:r>
              <a:rPr kumimoji="1" lang="ko-KR" altLang="en-US" dirty="0" err="1"/>
              <a:t>파드</a:t>
            </a:r>
            <a:r>
              <a:rPr kumimoji="1" lang="ko-KR" altLang="en-US" dirty="0"/>
              <a:t> 내의 컨테이너에서 출력된 로그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복수개의 컨테이너인 경우 </a:t>
            </a:r>
            <a:br>
              <a:rPr kumimoji="1" lang="en-US" altLang="ko-KR" dirty="0"/>
            </a:br>
            <a:r>
              <a:rPr kumimoji="1" lang="en-US" altLang="ko-KR" dirty="0"/>
              <a:t>-c </a:t>
            </a:r>
            <a:r>
              <a:rPr kumimoji="1" lang="ko-KR" altLang="en-US" dirty="0"/>
              <a:t>옵션을 통해 로그를 확인할 컨테이너를 지정해야 함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sz="2000" dirty="0"/>
          </a:p>
          <a:p>
            <a:pPr lvl="1"/>
            <a:endParaRPr kumimoji="1" lang="en-US" altLang="ko-KR" sz="2000" dirty="0"/>
          </a:p>
          <a:p>
            <a:pPr lvl="1"/>
            <a:endParaRPr kumimoji="1" lang="en-US" altLang="ko-KR" sz="2000" dirty="0"/>
          </a:p>
          <a:p>
            <a:pPr lvl="1"/>
            <a:endParaRPr kumimoji="1" lang="en-US" altLang="ko-KR" sz="2000" dirty="0"/>
          </a:p>
          <a:p>
            <a:pPr lvl="1"/>
            <a:endParaRPr kumimoji="1" lang="en-US" altLang="ko-KR" sz="2000" dirty="0"/>
          </a:p>
          <a:p>
            <a:pPr lvl="1"/>
            <a:endParaRPr kumimoji="1" lang="en-US" altLang="ko-KR" sz="2000" dirty="0"/>
          </a:p>
          <a:p>
            <a:pPr lvl="1"/>
            <a:endParaRPr kumimoji="1" lang="en-US" altLang="ko-KR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46FA89-1965-2A9C-1942-87D1E485A547}"/>
              </a:ext>
            </a:extLst>
          </p:cNvPr>
          <p:cNvSpPr txBox="1"/>
          <p:nvPr/>
        </p:nvSpPr>
        <p:spPr>
          <a:xfrm>
            <a:off x="838200" y="1363960"/>
            <a:ext cx="6066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/>
              <a:t>3.</a:t>
            </a:r>
            <a:r>
              <a:rPr kumimoji="1" lang="ko-KR" altLang="en-US" sz="2400" b="1"/>
              <a:t> </a:t>
            </a:r>
            <a:r>
              <a:rPr kumimoji="1" lang="en-US" altLang="ko-KR" sz="2400" b="1"/>
              <a:t>Deployment </a:t>
            </a:r>
            <a:r>
              <a:rPr kumimoji="1" lang="ko-KR" altLang="en-US" sz="2400" b="1"/>
              <a:t>배포 및 상태 확인</a:t>
            </a:r>
            <a:endParaRPr kumimoji="1" lang="ko-Kore-US" altLang="en-US" sz="2400" b="1"/>
          </a:p>
        </p:txBody>
      </p:sp>
      <p:pic>
        <p:nvPicPr>
          <p:cNvPr id="8" name="그림 7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583505B8-2ED3-01F5-CF2D-84836AD51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456" y="1828418"/>
            <a:ext cx="7772400" cy="490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378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5C45BC-245C-EE76-167F-B0468B0F3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F5FB1A-161B-9B71-26C1-7083454C3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45717" cy="906627"/>
          </a:xfrm>
        </p:spPr>
        <p:txBody>
          <a:bodyPr/>
          <a:lstStyle/>
          <a:p>
            <a:r>
              <a:rPr kumimoji="1" lang="en-US" altLang="ko-KR" dirty="0"/>
              <a:t>3.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쿠버네티스</a:t>
            </a:r>
            <a:endParaRPr kumimoji="1" lang="ko-Kore-US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DF5D1-3F0E-C1D4-8A73-6012EA911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417321" cy="486847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b="1" dirty="0"/>
              <a:t>Service</a:t>
            </a:r>
            <a:r>
              <a:rPr kumimoji="1" lang="en-US" altLang="ko-KR" dirty="0"/>
              <a:t>: Pod</a:t>
            </a:r>
            <a:r>
              <a:rPr kumimoji="1" lang="ko-KR" altLang="en-US" dirty="0"/>
              <a:t>의 네트워크 접근 지점을 정의</a:t>
            </a:r>
            <a:r>
              <a:rPr kumimoji="1" lang="en-US" altLang="ko-KR" dirty="0"/>
              <a:t>,</a:t>
            </a:r>
            <a:r>
              <a:rPr kumimoji="1" lang="ko-KR" altLang="en-US" dirty="0"/>
              <a:t> 관리하는 </a:t>
            </a:r>
            <a:r>
              <a:rPr kumimoji="1" lang="ko-KR" altLang="en-US" b="1" dirty="0"/>
              <a:t>네트워킹 리소스</a:t>
            </a:r>
            <a:endParaRPr kumimoji="1" lang="en-US" altLang="ko-KR" b="1" dirty="0"/>
          </a:p>
          <a:p>
            <a:pPr lvl="1">
              <a:lnSpc>
                <a:spcPct val="100000"/>
              </a:lnSpc>
            </a:pPr>
            <a:r>
              <a:rPr kumimoji="1" lang="ko-KR" altLang="en-US" b="1" dirty="0"/>
              <a:t>네트워킹 리소스</a:t>
            </a:r>
            <a:r>
              <a:rPr kumimoji="1" lang="en-US" altLang="ko-KR" dirty="0"/>
              <a:t>:</a:t>
            </a:r>
            <a:r>
              <a:rPr kumimoji="1" lang="ko-KR" altLang="en-US" dirty="0"/>
              <a:t> 클러스터 내부 및 외부의 트래픽을 라우팅 및 보안을 설정하는 리소스</a:t>
            </a:r>
            <a:endParaRPr kumimoji="1" lang="en-US" altLang="ko-KR" b="1" dirty="0"/>
          </a:p>
          <a:p>
            <a:pPr>
              <a:lnSpc>
                <a:spcPct val="100000"/>
              </a:lnSpc>
            </a:pPr>
            <a:endParaRPr kumimoji="1" lang="en-US" altLang="ko-KR" sz="2000" dirty="0"/>
          </a:p>
          <a:p>
            <a:pPr>
              <a:lnSpc>
                <a:spcPct val="100000"/>
              </a:lnSpc>
            </a:pPr>
            <a:r>
              <a:rPr kumimoji="1" lang="ko-KR" altLang="en-US" sz="2000" dirty="0"/>
              <a:t>외부에서 접근하기 위해서는</a:t>
            </a:r>
            <a:r>
              <a:rPr kumimoji="1" lang="en-US" altLang="ko-KR" sz="2000" dirty="0"/>
              <a:t> </a:t>
            </a:r>
            <a:r>
              <a:rPr kumimoji="1" lang="en-US" altLang="ko-KR" sz="2000" b="1" dirty="0" err="1"/>
              <a:t>NodePort</a:t>
            </a:r>
            <a:r>
              <a:rPr kumimoji="1" lang="en-US" altLang="ko-KR" sz="2000" dirty="0"/>
              <a:t> </a:t>
            </a:r>
            <a:r>
              <a:rPr kumimoji="1" lang="ko-KR" altLang="en-US" sz="2000" dirty="0"/>
              <a:t>또는 </a:t>
            </a:r>
            <a:r>
              <a:rPr kumimoji="1" lang="en-US" altLang="ko-KR" sz="2000" b="1" dirty="0" err="1"/>
              <a:t>LoadBalancer</a:t>
            </a:r>
            <a:r>
              <a:rPr kumimoji="1" lang="ko-KR" altLang="en-US" sz="2000" dirty="0"/>
              <a:t> 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사용해야 함</a:t>
            </a:r>
            <a:endParaRPr kumimoji="1" lang="en-US" altLang="ko-KR" sz="2000" dirty="0"/>
          </a:p>
          <a:p>
            <a:pPr lvl="1">
              <a:lnSpc>
                <a:spcPct val="100000"/>
              </a:lnSpc>
            </a:pPr>
            <a:r>
              <a:rPr kumimoji="1" lang="en-US" altLang="ko-KR" dirty="0" err="1"/>
              <a:t>NodePort</a:t>
            </a:r>
            <a:r>
              <a:rPr kumimoji="1" lang="ko-KR" altLang="en-US" dirty="0"/>
              <a:t>와 </a:t>
            </a:r>
            <a:r>
              <a:rPr kumimoji="1" lang="en-US" altLang="ko-KR" dirty="0" err="1"/>
              <a:t>LoadBalancer</a:t>
            </a:r>
            <a:r>
              <a:rPr kumimoji="1" lang="ko-KR" altLang="en-US" dirty="0"/>
              <a:t> 는 뒤에서 설명</a:t>
            </a:r>
            <a:endParaRPr kumimoji="1" lang="en-US" altLang="ko-KR" dirty="0"/>
          </a:p>
          <a:p>
            <a:pPr>
              <a:lnSpc>
                <a:spcPct val="100000"/>
              </a:lnSpc>
            </a:pPr>
            <a:endParaRPr kumimoji="1" lang="en-US" altLang="ko-KR" dirty="0"/>
          </a:p>
          <a:p>
            <a:pPr>
              <a:lnSpc>
                <a:spcPct val="100000"/>
              </a:lnSpc>
            </a:pPr>
            <a:r>
              <a:rPr kumimoji="1" lang="ko-KR" altLang="en-US" dirty="0"/>
              <a:t>클라우드 환경의 경우</a:t>
            </a:r>
            <a:r>
              <a:rPr kumimoji="1" lang="en-US" altLang="ko-KR" dirty="0"/>
              <a:t>,</a:t>
            </a:r>
            <a:r>
              <a:rPr kumimoji="1" lang="ko-KR" altLang="en-US" dirty="0"/>
              <a:t> 클라우드 업체의 </a:t>
            </a:r>
            <a:r>
              <a:rPr kumimoji="1" lang="en-US" altLang="ko-KR" dirty="0" err="1"/>
              <a:t>LoadBalancer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부하 관리가 쉬운 반면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온프레미스의</a:t>
            </a:r>
            <a:r>
              <a:rPr kumimoji="1" lang="ko-KR" altLang="en-US" dirty="0"/>
              <a:t> 경우 </a:t>
            </a:r>
            <a:r>
              <a:rPr kumimoji="1" lang="en-US" altLang="ko-KR" dirty="0" err="1"/>
              <a:t>LoadBalancer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직접 </a:t>
            </a:r>
            <a:r>
              <a:rPr kumimoji="1" lang="ko-KR" altLang="en-US" dirty="0" err="1"/>
              <a:t>구성해야하는</a:t>
            </a:r>
            <a:r>
              <a:rPr kumimoji="1" lang="ko-KR" altLang="en-US" dirty="0"/>
              <a:t> 번거로움이 존재함</a:t>
            </a:r>
            <a:endParaRPr kumimoji="1" lang="en-US" altLang="ko-KR" dirty="0"/>
          </a:p>
          <a:p>
            <a:pPr>
              <a:lnSpc>
                <a:spcPct val="100000"/>
              </a:lnSpc>
            </a:pPr>
            <a:endParaRPr kumimoji="1" lang="en-US" altLang="ko-KR" dirty="0"/>
          </a:p>
          <a:p>
            <a:pPr lvl="1">
              <a:lnSpc>
                <a:spcPct val="100000"/>
              </a:lnSpc>
            </a:pPr>
            <a:endParaRPr kumimoji="1" lang="en-US" altLang="ko-KR" sz="1600" dirty="0"/>
          </a:p>
          <a:p>
            <a:pPr lvl="1">
              <a:lnSpc>
                <a:spcPct val="100000"/>
              </a:lnSpc>
            </a:pPr>
            <a:endParaRPr kumimoji="1" lang="en-US" altLang="ko-KR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58A298-4422-7DD5-1591-AB90B84C999C}"/>
              </a:ext>
            </a:extLst>
          </p:cNvPr>
          <p:cNvSpPr txBox="1"/>
          <p:nvPr/>
        </p:nvSpPr>
        <p:spPr>
          <a:xfrm>
            <a:off x="838200" y="1363960"/>
            <a:ext cx="3323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/>
              <a:t>4.</a:t>
            </a:r>
            <a:r>
              <a:rPr kumimoji="1" lang="ko-KR" altLang="en-US" sz="2400" b="1"/>
              <a:t> </a:t>
            </a:r>
            <a:r>
              <a:rPr kumimoji="1" lang="en-US" altLang="ko-KR" sz="2400" b="1"/>
              <a:t>Service </a:t>
            </a:r>
            <a:r>
              <a:rPr kumimoji="1" lang="ko-KR" altLang="en-US" sz="2400" b="1"/>
              <a:t>작성</a:t>
            </a:r>
            <a:endParaRPr kumimoji="1" lang="ko-Kore-US" altLang="en-US" sz="2400" b="1"/>
          </a:p>
        </p:txBody>
      </p:sp>
      <p:pic>
        <p:nvPicPr>
          <p:cNvPr id="5" name="그림 4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0E9CFF34-ED85-4111-C6EF-69801E018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594" y="1271752"/>
            <a:ext cx="6007406" cy="419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561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626AF8-7DD7-596F-04FA-EE8FF5654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890B6-8783-FE87-3E1D-2E9965EF6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45717" cy="906627"/>
          </a:xfrm>
        </p:spPr>
        <p:txBody>
          <a:bodyPr/>
          <a:lstStyle/>
          <a:p>
            <a:r>
              <a:rPr kumimoji="1" lang="en-US" altLang="ko-KR"/>
              <a:t>3.</a:t>
            </a:r>
            <a:r>
              <a:rPr kumimoji="1" lang="ko-KR" altLang="en-US"/>
              <a:t> </a:t>
            </a:r>
            <a:r>
              <a:rPr kumimoji="1" lang="ko-KR" altLang="en-US" err="1"/>
              <a:t>쿠버네티스</a:t>
            </a:r>
            <a:endParaRPr kumimoji="1" lang="ko-Kore-US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860593-07C9-57A5-FAEB-A59BEACCC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17321" cy="4667250"/>
          </a:xfrm>
        </p:spPr>
        <p:txBody>
          <a:bodyPr>
            <a:normAutofit/>
          </a:bodyPr>
          <a:lstStyle/>
          <a:p>
            <a:pPr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altLang="ko-Kore-US" sz="2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selector: 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트래픽을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전달할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ore-US" sz="2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Pod </a:t>
            </a:r>
            <a:r>
              <a:rPr lang="ko-KR" altLang="en-US" sz="2000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선택하는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기준</a:t>
            </a:r>
            <a:endParaRPr lang="ko-KR" altLang="en-US" sz="200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altLang="ko-Kore-US" sz="2000" dirty="0">
                <a:solidFill>
                  <a:srgbClr val="000000"/>
                </a:solidFill>
                <a:effectLst/>
                <a:latin typeface="Helvetica" pitchFamily="2" charset="0"/>
              </a:rPr>
              <a:t>port: Service 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노출하는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포트</a:t>
            </a:r>
            <a:endParaRPr lang="ko-KR" altLang="en-US" sz="200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altLang="ko-Kore-US" sz="2000" dirty="0" err="1">
                <a:solidFill>
                  <a:srgbClr val="000000"/>
                </a:solidFill>
                <a:effectLst/>
                <a:latin typeface="Helvetica" pitchFamily="2" charset="0"/>
              </a:rPr>
              <a:t>targetPort</a:t>
            </a:r>
            <a:r>
              <a:rPr lang="en-US" altLang="ko-Kore-US" sz="2000" dirty="0">
                <a:solidFill>
                  <a:srgbClr val="000000"/>
                </a:solidFill>
                <a:effectLst/>
                <a:latin typeface="Helvetica" pitchFamily="2" charset="0"/>
              </a:rPr>
              <a:t>: 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트래픽을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전달할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US" altLang="ko-Kore-US" sz="2000" dirty="0">
                <a:solidFill>
                  <a:srgbClr val="000000"/>
                </a:solidFill>
                <a:effectLst/>
                <a:latin typeface="Helvetica" pitchFamily="2" charset="0"/>
              </a:rPr>
              <a:t>Pod 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내의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컨테이너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포트</a:t>
            </a:r>
            <a:endParaRPr lang="ko-KR" altLang="en-US" sz="200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en-US" altLang="ko-Kore-US" sz="2000" dirty="0" err="1">
                <a:solidFill>
                  <a:srgbClr val="000000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nodePort</a:t>
            </a:r>
            <a:r>
              <a:rPr lang="en-US" altLang="ko-Kore-US" sz="2000" dirty="0">
                <a:solidFill>
                  <a:srgbClr val="000000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: 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외부에서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접근이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가능하도록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설정할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포트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ore-US" sz="1600" dirty="0" err="1">
                <a:solidFill>
                  <a:srgbClr val="000000"/>
                </a:solidFill>
                <a:effectLst/>
                <a:latin typeface="Helvetica" pitchFamily="2" charset="0"/>
              </a:rPr>
              <a:t>nodePort</a:t>
            </a:r>
            <a:r>
              <a:rPr lang="en-US" altLang="ko-Kore-US" sz="1600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</a:t>
            </a:r>
            <a:r>
              <a:rPr lang="ko-KR" altLang="en-US" sz="1600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Helvetica" pitchFamily="2" charset="0"/>
              </a:rPr>
              <a:t>30000~32767 </a:t>
            </a:r>
            <a:r>
              <a:rPr lang="ko-KR" altLang="en-US" sz="16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사이의</a:t>
            </a:r>
            <a:r>
              <a:rPr lang="ko-KR" altLang="en-US" sz="1600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포트</a:t>
            </a:r>
            <a:r>
              <a:rPr lang="ko-KR" altLang="en-US" sz="1600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번호로</a:t>
            </a:r>
            <a:r>
              <a:rPr lang="ko-KR" altLang="en-US" sz="1600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제한됨</a:t>
            </a:r>
            <a:endParaRPr lang="en-US" altLang="ko-KR" sz="1600" dirty="0">
              <a:solidFill>
                <a:srgbClr val="000000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285750" indent="-285750"/>
            <a:r>
              <a:rPr lang="en-US" altLang="ko-KR" dirty="0" err="1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LoadBalancer</a:t>
            </a:r>
            <a:r>
              <a:rPr lang="en-US" altLang="ko-KR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타입의 경우 포트 설정이 약간 달라짐</a:t>
            </a:r>
            <a:endParaRPr lang="en-US" altLang="ko-KR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742950" lvl="1" indent="-285750"/>
            <a:r>
              <a:rPr lang="en-US" altLang="ko-KR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protocol: TCP, UDP</a:t>
            </a:r>
            <a:r>
              <a:rPr lang="ko-KR" altLang="en-US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중 사용할 프로토콜 선택</a:t>
            </a:r>
            <a:endParaRPr lang="ko-KR" altLang="en-US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kumimoji="1" lang="en-US" altLang="ko-KR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7CA611-0E40-9871-79A6-7D9080259315}"/>
              </a:ext>
            </a:extLst>
          </p:cNvPr>
          <p:cNvSpPr txBox="1"/>
          <p:nvPr/>
        </p:nvSpPr>
        <p:spPr>
          <a:xfrm>
            <a:off x="838200" y="1363960"/>
            <a:ext cx="3323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/>
              <a:t>4.</a:t>
            </a:r>
            <a:r>
              <a:rPr kumimoji="1" lang="ko-KR" altLang="en-US" sz="2400" b="1"/>
              <a:t> </a:t>
            </a:r>
            <a:r>
              <a:rPr kumimoji="1" lang="en-US" altLang="ko-KR" sz="2400" b="1"/>
              <a:t>Service </a:t>
            </a:r>
            <a:r>
              <a:rPr kumimoji="1" lang="ko-KR" altLang="en-US" sz="2400" b="1"/>
              <a:t>작성</a:t>
            </a:r>
            <a:endParaRPr kumimoji="1" lang="ko-Kore-US" altLang="en-US" sz="2400" b="1"/>
          </a:p>
        </p:txBody>
      </p:sp>
      <p:pic>
        <p:nvPicPr>
          <p:cNvPr id="5" name="그림 4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2AF18392-8370-75BB-FA7B-CC5AA612B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594" y="1271752"/>
            <a:ext cx="6007406" cy="419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72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D9B461-2143-C5BE-05F5-052FED6E5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85AC83-CD76-7B90-C7A9-1EE99A395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45717" cy="906627"/>
          </a:xfrm>
        </p:spPr>
        <p:txBody>
          <a:bodyPr/>
          <a:lstStyle/>
          <a:p>
            <a:r>
              <a:rPr kumimoji="1" lang="en-US" altLang="ko-KR"/>
              <a:t>3.</a:t>
            </a:r>
            <a:r>
              <a:rPr kumimoji="1" lang="ko-KR" altLang="en-US"/>
              <a:t> </a:t>
            </a:r>
            <a:r>
              <a:rPr kumimoji="1" lang="ko-KR" altLang="en-US" err="1"/>
              <a:t>쿠버네티스</a:t>
            </a:r>
            <a:endParaRPr kumimoji="1" lang="ko-Kore-US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F4DD28-7A13-2F28-D5FE-476755382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2594"/>
          </a:xfrm>
        </p:spPr>
        <p:txBody>
          <a:bodyPr>
            <a:normAutofit/>
          </a:bodyPr>
          <a:lstStyle/>
          <a:p>
            <a:r>
              <a:rPr kumimoji="1" lang="en-US" altLang="ko-KR" sz="2000" u="sng" dirty="0" err="1"/>
              <a:t>kubectl</a:t>
            </a:r>
            <a:r>
              <a:rPr kumimoji="1" lang="en-US" altLang="ko-KR" sz="2000" u="sng" dirty="0"/>
              <a:t> apply -f </a:t>
            </a:r>
            <a:r>
              <a:rPr kumimoji="1" lang="en-US" altLang="ko-KR" sz="2000" u="sng" dirty="0" err="1"/>
              <a:t>Service.yaml</a:t>
            </a:r>
            <a:r>
              <a:rPr kumimoji="1" lang="en-US" altLang="ko-KR" sz="2000" u="sng" dirty="0"/>
              <a:t> </a:t>
            </a:r>
            <a:r>
              <a:rPr kumimoji="1" lang="ko-KR" altLang="en-US" sz="2000" dirty="0"/>
              <a:t>로 </a:t>
            </a:r>
            <a:r>
              <a:rPr kumimoji="1" lang="en-US" altLang="ko-KR" sz="2000" dirty="0"/>
              <a:t>Service </a:t>
            </a:r>
            <a:r>
              <a:rPr kumimoji="1" lang="ko-KR" altLang="en-US" sz="2000" dirty="0"/>
              <a:t>배포 가능</a:t>
            </a:r>
            <a:endParaRPr kumimoji="1" lang="en-US" altLang="ko-KR" sz="2000" dirty="0"/>
          </a:p>
          <a:p>
            <a:endParaRPr kumimoji="1" lang="en-US" altLang="ko-KR" sz="2000" dirty="0"/>
          </a:p>
          <a:p>
            <a:endParaRPr kumimoji="1" lang="en-US" altLang="ko-KR" sz="2000" dirty="0"/>
          </a:p>
          <a:p>
            <a:r>
              <a:rPr kumimoji="1" lang="en-US" altLang="ko-KR" sz="2000" u="sng" dirty="0" err="1"/>
              <a:t>kubectl</a:t>
            </a:r>
            <a:r>
              <a:rPr kumimoji="1" lang="en-US" altLang="ko-KR" sz="2000" u="sng" dirty="0"/>
              <a:t> get svc </a:t>
            </a:r>
            <a:r>
              <a:rPr kumimoji="1" lang="ko-KR" altLang="en-US" sz="2000" dirty="0"/>
              <a:t>로 </a:t>
            </a:r>
            <a:r>
              <a:rPr kumimoji="1" lang="en-US" altLang="ko-KR" sz="2000" dirty="0"/>
              <a:t>Service </a:t>
            </a:r>
            <a:r>
              <a:rPr kumimoji="1" lang="ko-KR" altLang="en-US" sz="2000" dirty="0"/>
              <a:t>상태 확인 가능</a:t>
            </a:r>
            <a:endParaRPr kumimoji="1" lang="en-US" altLang="ko-KR" sz="2000" dirty="0"/>
          </a:p>
          <a:p>
            <a:pPr lvl="1"/>
            <a:r>
              <a:rPr lang="en-US" altLang="ko-KR" dirty="0" err="1">
                <a:solidFill>
                  <a:srgbClr val="0E0E0E"/>
                </a:solidFill>
                <a:latin typeface=".SF NS"/>
              </a:rPr>
              <a:t>NodePort</a:t>
            </a:r>
            <a:r>
              <a:rPr lang="ko-KR" altLang="en-US" dirty="0">
                <a:solidFill>
                  <a:srgbClr val="0E0E0E"/>
                </a:solidFill>
                <a:latin typeface=".SF NS"/>
              </a:rPr>
              <a:t>는 </a:t>
            </a:r>
            <a:r>
              <a:rPr lang="ko-KR" altLang="en-US" b="1" dirty="0">
                <a:solidFill>
                  <a:srgbClr val="0E0E0E"/>
                </a:solidFill>
                <a:latin typeface=".SF NS"/>
              </a:rPr>
              <a:t>워커 노드의 포트를 개방해 외부에서 직접 접근</a:t>
            </a:r>
            <a:r>
              <a:rPr lang="ko-KR" altLang="en-US" dirty="0">
                <a:solidFill>
                  <a:srgbClr val="0E0E0E"/>
                </a:solidFill>
                <a:latin typeface=".SF NS"/>
              </a:rPr>
              <a:t>하도록 하고</a:t>
            </a:r>
            <a:r>
              <a:rPr lang="en-US" altLang="ko-KR" dirty="0">
                <a:solidFill>
                  <a:srgbClr val="0E0E0E"/>
                </a:solidFill>
                <a:latin typeface=".SF NS"/>
              </a:rPr>
              <a:t>,</a:t>
            </a:r>
            <a:r>
              <a:rPr lang="ko-KR" altLang="en-US" dirty="0">
                <a:solidFill>
                  <a:srgbClr val="0E0E0E"/>
                </a:solidFill>
                <a:latin typeface=".SF NS"/>
              </a:rPr>
              <a:t> </a:t>
            </a:r>
            <a:r>
              <a:rPr lang="en-US" altLang="ko-KR" dirty="0" err="1">
                <a:solidFill>
                  <a:srgbClr val="0E0E0E"/>
                </a:solidFill>
                <a:latin typeface=".SF NS"/>
              </a:rPr>
              <a:t>LoadBalancer</a:t>
            </a:r>
            <a:r>
              <a:rPr lang="ko-KR" altLang="en-US" dirty="0">
                <a:solidFill>
                  <a:srgbClr val="0E0E0E"/>
                </a:solidFill>
                <a:latin typeface=".SF NS"/>
              </a:rPr>
              <a:t>는 </a:t>
            </a:r>
            <a:r>
              <a:rPr lang="ko-KR" altLang="en-US" b="1" dirty="0">
                <a:solidFill>
                  <a:srgbClr val="0E0E0E"/>
                </a:solidFill>
                <a:latin typeface=".SF NS"/>
              </a:rPr>
              <a:t>클라우드 제공자가 고유의 외부 </a:t>
            </a:r>
            <a:r>
              <a:rPr lang="en-US" altLang="ko-KR" b="1" dirty="0">
                <a:solidFill>
                  <a:srgbClr val="0E0E0E"/>
                </a:solidFill>
                <a:latin typeface=".SF NS"/>
              </a:rPr>
              <a:t>IP</a:t>
            </a:r>
            <a:r>
              <a:rPr lang="ko-KR" altLang="en-US" b="1" dirty="0" err="1">
                <a:solidFill>
                  <a:srgbClr val="0E0E0E"/>
                </a:solidFill>
                <a:latin typeface=".SF NS"/>
              </a:rPr>
              <a:t>를</a:t>
            </a:r>
            <a:r>
              <a:rPr lang="ko-KR" altLang="en-US" b="1" dirty="0">
                <a:solidFill>
                  <a:srgbClr val="0E0E0E"/>
                </a:solidFill>
                <a:latin typeface=".SF NS"/>
              </a:rPr>
              <a:t> 생성해 트래픽을 자동으로 분산</a:t>
            </a:r>
            <a:r>
              <a:rPr lang="ko-KR" altLang="en-US" dirty="0">
                <a:solidFill>
                  <a:srgbClr val="0E0E0E"/>
                </a:solidFill>
                <a:latin typeface=".SF NS"/>
              </a:rPr>
              <a:t>함</a:t>
            </a:r>
            <a:endParaRPr lang="ko-KR" altLang="en-US" dirty="0">
              <a:solidFill>
                <a:srgbClr val="0E0E0E"/>
              </a:solidFill>
              <a:effectLst/>
              <a:latin typeface=".SF NS"/>
            </a:endParaRPr>
          </a:p>
          <a:p>
            <a:pPr lvl="2"/>
            <a:r>
              <a:rPr kumimoji="1" lang="ko-KR" altLang="en-US" sz="1400" b="1" dirty="0"/>
              <a:t>워커 노드</a:t>
            </a:r>
            <a:r>
              <a:rPr kumimoji="1" lang="en-US" altLang="ko-KR" sz="1400" dirty="0"/>
              <a:t>:</a:t>
            </a:r>
            <a:r>
              <a:rPr kumimoji="1" lang="ko-KR" altLang="en-US" sz="1400" dirty="0"/>
              <a:t> 실제 애플리케이션을 구동하는 노드</a:t>
            </a:r>
            <a:endParaRPr kumimoji="1" lang="en-US" altLang="ko-KR" sz="1400" dirty="0"/>
          </a:p>
          <a:p>
            <a:pPr lvl="2"/>
            <a:r>
              <a:rPr kumimoji="1" lang="en-US" altLang="ko-KR" sz="1400" dirty="0"/>
              <a:t>describe &lt;Pod </a:t>
            </a:r>
            <a:r>
              <a:rPr kumimoji="1" lang="ko-KR" altLang="en-US" sz="1400" dirty="0"/>
              <a:t>명</a:t>
            </a:r>
            <a:r>
              <a:rPr kumimoji="1" lang="en-US" altLang="ko-KR" sz="1400" dirty="0"/>
              <a:t>&gt;</a:t>
            </a:r>
            <a:r>
              <a:rPr kumimoji="1" lang="ko-KR" altLang="en-US" sz="1400" dirty="0"/>
              <a:t> 을 통해 어떤 워커 노트에서 </a:t>
            </a:r>
            <a:r>
              <a:rPr kumimoji="1" lang="ko-KR" altLang="en-US" sz="1400" dirty="0" err="1"/>
              <a:t>실행중인지</a:t>
            </a:r>
            <a:r>
              <a:rPr kumimoji="1" lang="ko-KR" altLang="en-US" sz="1400" dirty="0"/>
              <a:t> 확인이 가능함</a:t>
            </a:r>
            <a:endParaRPr kumimoji="1" lang="en-US" altLang="ko-KR" sz="1400" dirty="0"/>
          </a:p>
          <a:p>
            <a:pPr lvl="2"/>
            <a:endParaRPr kumimoji="1" lang="en-US" altLang="ko-KR" sz="1200" dirty="0"/>
          </a:p>
          <a:p>
            <a:pPr lvl="2"/>
            <a:endParaRPr kumimoji="1" lang="en-US" altLang="ko-KR" sz="400" dirty="0"/>
          </a:p>
          <a:p>
            <a:pPr lvl="1"/>
            <a:r>
              <a:rPr kumimoji="1" lang="ko-KR" altLang="en-US" sz="1600" dirty="0"/>
              <a:t>현재 </a:t>
            </a:r>
            <a:r>
              <a:rPr kumimoji="1" lang="en-US" altLang="ko-KR" sz="1600" dirty="0"/>
              <a:t>133.186.222.214:31200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으로</a:t>
            </a:r>
            <a:r>
              <a:rPr kumimoji="1" lang="ko-KR" altLang="en-US" sz="1600" dirty="0"/>
              <a:t> 접속 가능 </a:t>
            </a:r>
            <a:endParaRPr kumimoji="1" lang="en-US" altLang="ko-K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231231-7C63-5F18-8914-3F268CC83D67}"/>
              </a:ext>
            </a:extLst>
          </p:cNvPr>
          <p:cNvSpPr txBox="1"/>
          <p:nvPr/>
        </p:nvSpPr>
        <p:spPr>
          <a:xfrm>
            <a:off x="838200" y="1363960"/>
            <a:ext cx="6066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/>
              <a:t>5.</a:t>
            </a:r>
            <a:r>
              <a:rPr kumimoji="1" lang="ko-KR" altLang="en-US" sz="2400" b="1"/>
              <a:t> </a:t>
            </a:r>
            <a:r>
              <a:rPr kumimoji="1" lang="en-US" altLang="ko-KR" sz="2400" b="1"/>
              <a:t>Service </a:t>
            </a:r>
            <a:r>
              <a:rPr kumimoji="1" lang="ko-KR" altLang="en-US" sz="2400" b="1"/>
              <a:t>배포 및 상태 확인</a:t>
            </a:r>
            <a:endParaRPr kumimoji="1" lang="ko-Kore-US" altLang="en-US" sz="2400" b="1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916019-1FFE-66A2-186D-5117EA059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858" y="2287290"/>
            <a:ext cx="7772400" cy="4762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ED8B9C7-3E75-1650-7B18-DCA97AE6B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858" y="5069080"/>
            <a:ext cx="7772400" cy="62509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6939349-118D-3BF5-D663-4D80994D8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4858" y="5821043"/>
            <a:ext cx="3175000" cy="584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6BA9E61-4DC0-4848-C516-88B13EA007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4858" y="4372749"/>
            <a:ext cx="6229975" cy="27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095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823A4-498B-0385-A1A0-537D9B6711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71F2AD-7E2A-9DE5-784D-D5CCADEC1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45717" cy="906627"/>
          </a:xfrm>
        </p:spPr>
        <p:txBody>
          <a:bodyPr/>
          <a:lstStyle/>
          <a:p>
            <a:r>
              <a:rPr kumimoji="1" lang="en-US" altLang="ko-KR" dirty="0"/>
              <a:t>3.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쿠버네티스</a:t>
            </a:r>
            <a:endParaRPr kumimoji="1" lang="ko-Kore-US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F80E98-A19B-A103-8A20-67977BAA0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6111"/>
          </a:xfrm>
        </p:spPr>
        <p:txBody>
          <a:bodyPr>
            <a:normAutofit/>
          </a:bodyPr>
          <a:lstStyle/>
          <a:p>
            <a:r>
              <a:rPr kumimoji="1" lang="en-US" altLang="ko-KR" sz="2000" b="1" dirty="0"/>
              <a:t>H</a:t>
            </a:r>
            <a:r>
              <a:rPr kumimoji="1" lang="en-US" altLang="ko-KR" sz="2000" dirty="0"/>
              <a:t>orizontal </a:t>
            </a:r>
            <a:r>
              <a:rPr kumimoji="1" lang="en-US" altLang="ko-KR" sz="2000" b="1" dirty="0"/>
              <a:t>P</a:t>
            </a:r>
            <a:r>
              <a:rPr kumimoji="1" lang="en-US" altLang="ko-KR" sz="2000" dirty="0"/>
              <a:t>od </a:t>
            </a:r>
            <a:r>
              <a:rPr kumimoji="1" lang="en-US" altLang="ko-KR" sz="2000" b="1" dirty="0" err="1"/>
              <a:t>A</a:t>
            </a:r>
            <a:r>
              <a:rPr kumimoji="1" lang="en-US" altLang="ko-KR" sz="2000" dirty="0" err="1"/>
              <a:t>utoscaler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(</a:t>
            </a:r>
            <a:r>
              <a:rPr kumimoji="1" lang="ko-KR" altLang="en-US" dirty="0"/>
              <a:t>수평적 </a:t>
            </a:r>
            <a:r>
              <a:rPr kumimoji="1" lang="ko-KR" altLang="en-US" dirty="0" err="1"/>
              <a:t>파드</a:t>
            </a:r>
            <a:r>
              <a:rPr kumimoji="1" lang="ko-KR" altLang="en-US" dirty="0"/>
              <a:t> 자동 </a:t>
            </a:r>
            <a:r>
              <a:rPr kumimoji="1" lang="ko-KR" altLang="en-US" dirty="0" err="1"/>
              <a:t>스케일러</a:t>
            </a:r>
            <a:r>
              <a:rPr kumimoji="1" lang="en-US" altLang="ko-KR" dirty="0"/>
              <a:t>):</a:t>
            </a:r>
            <a:r>
              <a:rPr kumimoji="1" lang="ko-KR" altLang="en-US" dirty="0"/>
              <a:t> </a:t>
            </a:r>
            <a:r>
              <a:rPr kumimoji="1" lang="en-US" altLang="ko-KR" dirty="0"/>
              <a:t>Pod</a:t>
            </a:r>
            <a:r>
              <a:rPr kumimoji="1" lang="ko-KR" altLang="en-US" dirty="0"/>
              <a:t>의 수를 자동으로 확장</a:t>
            </a:r>
            <a:r>
              <a:rPr kumimoji="1" lang="en-US" altLang="ko-KR" dirty="0"/>
              <a:t>,</a:t>
            </a:r>
            <a:r>
              <a:rPr kumimoji="1" lang="ko-KR" altLang="en-US" dirty="0"/>
              <a:t> 축소하여 애플리케이션의 부하를 관리하는 </a:t>
            </a:r>
            <a:r>
              <a:rPr kumimoji="1" lang="ko-KR" altLang="en-US" b="1" dirty="0"/>
              <a:t>컨트롤러 리소스</a:t>
            </a:r>
            <a:endParaRPr kumimoji="1" lang="en-US" altLang="ko-KR" dirty="0"/>
          </a:p>
          <a:p>
            <a:endParaRPr kumimoji="1" lang="en-US" altLang="ko-KR" sz="2000" dirty="0"/>
          </a:p>
          <a:p>
            <a:r>
              <a:rPr kumimoji="1" lang="ko-KR" altLang="en-US" sz="2000" dirty="0"/>
              <a:t>기본적으로 </a:t>
            </a:r>
            <a:r>
              <a:rPr kumimoji="1" lang="en-US" altLang="ko-KR" sz="2000" dirty="0"/>
              <a:t>CPU</a:t>
            </a:r>
            <a:r>
              <a:rPr kumimoji="1" lang="ko-KR" altLang="en-US" sz="2000" dirty="0"/>
              <a:t> 사용량과 메모리 사용량을 기준으로 동작하며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필요에 따라 커스텀 </a:t>
            </a:r>
            <a:r>
              <a:rPr kumimoji="1" lang="ko-KR" altLang="en-US" sz="2000" dirty="0" err="1"/>
              <a:t>메트릭을</a:t>
            </a:r>
            <a:r>
              <a:rPr kumimoji="1" lang="ko-KR" altLang="en-US" sz="2000" dirty="0"/>
              <a:t> 설정할 수 있음</a:t>
            </a:r>
            <a:endParaRPr kumimoji="1" lang="en-US" altLang="ko-KR" sz="2000" dirty="0"/>
          </a:p>
          <a:p>
            <a:pPr lvl="1"/>
            <a:r>
              <a:rPr kumimoji="1" lang="ko-KR" altLang="en-US" sz="1600" b="1" dirty="0" err="1"/>
              <a:t>메트릭</a:t>
            </a:r>
            <a:r>
              <a:rPr kumimoji="1" lang="en-US" altLang="ko-KR" sz="1600" dirty="0"/>
              <a:t>:</a:t>
            </a:r>
            <a:r>
              <a:rPr kumimoji="1" lang="ko-KR" altLang="en-US" sz="1600" dirty="0"/>
              <a:t> 어플리케이션 또는 시스템의 상태와 성능을 측정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모니터링하기 위해 수집하는 데이터</a:t>
            </a:r>
            <a:endParaRPr kumimoji="1" lang="en-US" altLang="ko-KR" sz="1600" dirty="0"/>
          </a:p>
          <a:p>
            <a:pPr lvl="1"/>
            <a:endParaRPr kumimoji="1" lang="en-US" altLang="ko-KR" dirty="0"/>
          </a:p>
          <a:p>
            <a:r>
              <a:rPr kumimoji="1" lang="ko-KR" altLang="en-US" dirty="0"/>
              <a:t>클라우드 환경에선 이러한 자동 스케일링 기능을 통해 </a:t>
            </a:r>
            <a:r>
              <a:rPr kumimoji="1" lang="ko-KR" altLang="en-US" b="1" dirty="0"/>
              <a:t>필요에 따라 리소스를 자동으로 추가해 확장이 가능</a:t>
            </a:r>
            <a:r>
              <a:rPr kumimoji="1" lang="ko-KR" altLang="en-US" dirty="0"/>
              <a:t>하지만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온프레미스</a:t>
            </a:r>
            <a:r>
              <a:rPr kumimoji="1" lang="ko-KR" altLang="en-US" dirty="0"/>
              <a:t> 에서는 물리적 서버의 한계로 인해 빠르게 확장하기가 어려움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D13A8F-4ABD-050A-F98B-D5D531BEE939}"/>
              </a:ext>
            </a:extLst>
          </p:cNvPr>
          <p:cNvSpPr txBox="1"/>
          <p:nvPr/>
        </p:nvSpPr>
        <p:spPr>
          <a:xfrm>
            <a:off x="838200" y="1363960"/>
            <a:ext cx="6066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/>
              <a:t>6. HPA</a:t>
            </a:r>
            <a:r>
              <a:rPr kumimoji="1" lang="ko-KR" altLang="en-US" sz="2400" b="1"/>
              <a:t>의 설명과 설정</a:t>
            </a:r>
            <a:endParaRPr kumimoji="1" lang="ko-Kore-US" altLang="en-US" sz="2400" b="1"/>
          </a:p>
        </p:txBody>
      </p:sp>
    </p:spTree>
    <p:extLst>
      <p:ext uri="{BB962C8B-B14F-4D97-AF65-F5344CB8AC3E}">
        <p14:creationId xmlns:p14="http://schemas.microsoft.com/office/powerpoint/2010/main" val="2107030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26A53-49B3-A840-A862-EB95EA5CB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04473-9559-84A6-42D7-D6B9641CC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45717" cy="906627"/>
          </a:xfrm>
        </p:spPr>
        <p:txBody>
          <a:bodyPr/>
          <a:lstStyle/>
          <a:p>
            <a:r>
              <a:rPr kumimoji="1" lang="en-US" altLang="ko-KR"/>
              <a:t>3.</a:t>
            </a:r>
            <a:r>
              <a:rPr kumimoji="1" lang="ko-KR" altLang="en-US"/>
              <a:t> </a:t>
            </a:r>
            <a:r>
              <a:rPr kumimoji="1" lang="ko-KR" altLang="en-US" err="1"/>
              <a:t>쿠버네티스</a:t>
            </a:r>
            <a:endParaRPr kumimoji="1" lang="ko-Kore-US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E29C77-E80C-553D-119B-7883E4B23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17321" cy="46672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sz="2000" dirty="0" err="1"/>
              <a:t>scaleTargetRef</a:t>
            </a:r>
            <a:r>
              <a:rPr kumimoji="1" lang="en-US" altLang="ko-KR" sz="2000" dirty="0"/>
              <a:t>: HPA</a:t>
            </a:r>
            <a:r>
              <a:rPr kumimoji="1" lang="ko-KR" altLang="en-US" sz="2000" dirty="0"/>
              <a:t> 가 자동으로 </a:t>
            </a:r>
            <a:r>
              <a:rPr kumimoji="1" lang="ko-KR" altLang="en-US" sz="2000" dirty="0" err="1"/>
              <a:t>스케일링할</a:t>
            </a:r>
            <a:r>
              <a:rPr kumimoji="1" lang="ko-KR" altLang="en-US" sz="2000" dirty="0"/>
              <a:t> 대상 리소스</a:t>
            </a:r>
            <a:endParaRPr kumimoji="1" lang="en-US" altLang="ko-KR" sz="2000" dirty="0"/>
          </a:p>
          <a:p>
            <a:pPr>
              <a:lnSpc>
                <a:spcPct val="100000"/>
              </a:lnSpc>
            </a:pPr>
            <a:r>
              <a:rPr kumimoji="1" lang="en-US" altLang="ko-KR" sz="2000" dirty="0" err="1"/>
              <a:t>minReplicas</a:t>
            </a:r>
            <a:r>
              <a:rPr kumimoji="1" lang="en-US" altLang="ko-KR" sz="2000" dirty="0"/>
              <a:t>: HPA</a:t>
            </a:r>
            <a:r>
              <a:rPr kumimoji="1" lang="ko-KR" altLang="en-US" sz="2000" dirty="0"/>
              <a:t> 가 유지하려는 최소의 </a:t>
            </a:r>
            <a:r>
              <a:rPr kumimoji="1" lang="en-US" altLang="ko-KR" sz="2000" dirty="0"/>
              <a:t>Pod</a:t>
            </a:r>
          </a:p>
          <a:p>
            <a:pPr>
              <a:lnSpc>
                <a:spcPct val="100000"/>
              </a:lnSpc>
            </a:pPr>
            <a:r>
              <a:rPr kumimoji="1" lang="en-US" altLang="ko-KR" sz="2000" dirty="0" err="1"/>
              <a:t>maxReplicas</a:t>
            </a:r>
            <a:r>
              <a:rPr kumimoji="1" lang="en-US" altLang="ko-KR" sz="2000" dirty="0"/>
              <a:t>: HPA</a:t>
            </a:r>
            <a:r>
              <a:rPr kumimoji="1" lang="ko-KR" altLang="en-US" sz="2000" dirty="0"/>
              <a:t>가 허용하는 최대의 </a:t>
            </a:r>
            <a:r>
              <a:rPr kumimoji="1" lang="en-US" altLang="ko-KR" sz="2000" dirty="0"/>
              <a:t>Pod</a:t>
            </a:r>
          </a:p>
          <a:p>
            <a:pPr>
              <a:lnSpc>
                <a:spcPct val="100000"/>
              </a:lnSpc>
            </a:pPr>
            <a:r>
              <a:rPr kumimoji="1" lang="en-US" altLang="ko-KR" sz="2000" dirty="0" err="1"/>
              <a:t>targetCPUUtilizationPercentage</a:t>
            </a:r>
            <a:r>
              <a:rPr kumimoji="1" lang="en-US" altLang="ko-KR" sz="2000" dirty="0"/>
              <a:t>: Pod</a:t>
            </a:r>
            <a:r>
              <a:rPr kumimoji="1" lang="ko-KR" altLang="en-US" sz="2000" dirty="0"/>
              <a:t>의 </a:t>
            </a:r>
            <a:r>
              <a:rPr kumimoji="1" lang="en-US" altLang="ko-KR" sz="2000" dirty="0"/>
              <a:t>CPU</a:t>
            </a:r>
            <a:r>
              <a:rPr kumimoji="1" lang="ko-KR" altLang="en-US" sz="2000" dirty="0"/>
              <a:t> 사용률을 기준으로 스케일링 기준을 설정</a:t>
            </a:r>
            <a:endParaRPr kumimoji="1" lang="en-US" altLang="ko-KR" sz="2000" dirty="0"/>
          </a:p>
          <a:p>
            <a:pPr lvl="1">
              <a:lnSpc>
                <a:spcPct val="100000"/>
              </a:lnSpc>
            </a:pPr>
            <a:r>
              <a:rPr kumimoji="1" lang="ko-KR" altLang="en-US" sz="1600" dirty="0"/>
              <a:t>각 </a:t>
            </a:r>
            <a:r>
              <a:rPr kumimoji="1" lang="en-US" altLang="ko-KR" sz="1600" dirty="0"/>
              <a:t>Pod</a:t>
            </a:r>
            <a:r>
              <a:rPr kumimoji="1" lang="ko-KR" altLang="en-US" sz="1600" dirty="0"/>
              <a:t>의 평균 </a:t>
            </a:r>
            <a:r>
              <a:rPr kumimoji="1" lang="en-US" altLang="ko-KR" sz="1600" dirty="0"/>
              <a:t>CPU </a:t>
            </a:r>
            <a:r>
              <a:rPr kumimoji="1" lang="ko-KR" altLang="en-US" sz="1600" dirty="0"/>
              <a:t>사용률이 </a:t>
            </a:r>
            <a:r>
              <a:rPr kumimoji="1" lang="ko-KR" altLang="en-US" sz="1600" dirty="0" err="1"/>
              <a:t>설정값을</a:t>
            </a:r>
            <a:r>
              <a:rPr kumimoji="1" lang="ko-KR" altLang="en-US" sz="1600" dirty="0"/>
              <a:t> 초과하면 </a:t>
            </a:r>
            <a:r>
              <a:rPr kumimoji="1" lang="ko-KR" altLang="en-US" sz="1600" dirty="0" err="1"/>
              <a:t>파드를</a:t>
            </a:r>
            <a:r>
              <a:rPr kumimoji="1" lang="ko-KR" altLang="en-US" sz="1600" dirty="0"/>
              <a:t> 추가로 생성</a:t>
            </a:r>
            <a:endParaRPr kumimoji="1" lang="en-US" altLang="ko-KR" sz="1600" dirty="0"/>
          </a:p>
          <a:p>
            <a:pPr lvl="1">
              <a:lnSpc>
                <a:spcPct val="100000"/>
              </a:lnSpc>
            </a:pPr>
            <a:endParaRPr kumimoji="1" lang="en-US" altLang="ko-KR" dirty="0"/>
          </a:p>
          <a:p>
            <a:pPr lvl="1">
              <a:lnSpc>
                <a:spcPct val="100000"/>
              </a:lnSpc>
            </a:pPr>
            <a:endParaRPr kumimoji="1" lang="en-US" altLang="ko-KR" sz="1600" dirty="0"/>
          </a:p>
          <a:p>
            <a:pPr>
              <a:lnSpc>
                <a:spcPct val="100000"/>
              </a:lnSpc>
            </a:pPr>
            <a:r>
              <a:rPr kumimoji="1" lang="ko-KR" altLang="en-US" dirty="0"/>
              <a:t>이후 부하를 테스트하기 위해 목표 </a:t>
            </a:r>
            <a:r>
              <a:rPr kumimoji="1" lang="en-US" altLang="ko-KR" dirty="0"/>
              <a:t>CPU</a:t>
            </a:r>
            <a:r>
              <a:rPr kumimoji="1" lang="ko-KR" altLang="en-US" dirty="0"/>
              <a:t> 사용률을 </a:t>
            </a:r>
            <a:r>
              <a:rPr kumimoji="1" lang="en-US" altLang="ko-KR" dirty="0"/>
              <a:t>20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하향함</a:t>
            </a:r>
            <a:endParaRPr kumimoji="1" lang="en-US" altLang="ko-KR" dirty="0"/>
          </a:p>
          <a:p>
            <a:pPr>
              <a:lnSpc>
                <a:spcPct val="100000"/>
              </a:lnSpc>
            </a:pPr>
            <a:endParaRPr kumimoji="1" lang="en-US" altLang="ko-KR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74FB6C-A20F-F1AA-C7F4-64CD28F719A5}"/>
              </a:ext>
            </a:extLst>
          </p:cNvPr>
          <p:cNvSpPr txBox="1"/>
          <p:nvPr/>
        </p:nvSpPr>
        <p:spPr>
          <a:xfrm>
            <a:off x="838200" y="1363960"/>
            <a:ext cx="3323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/>
              <a:t>6. HPA</a:t>
            </a:r>
            <a:r>
              <a:rPr kumimoji="1" lang="ko-KR" altLang="en-US" sz="2400" b="1"/>
              <a:t>의 설명과 설정</a:t>
            </a:r>
            <a:endParaRPr kumimoji="1" lang="ko-Kore-US" altLang="en-US" sz="2400" b="1"/>
          </a:p>
        </p:txBody>
      </p:sp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DDE1D761-6AC2-281C-C3C9-408E2C1FC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400" y="1454150"/>
            <a:ext cx="50546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633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D29D9-3777-0969-CE38-997336EA4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US" altLang="en-US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A15C8B-C046-BFEC-BA9B-E24E58EEF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257801" cy="466725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kumimoji="1" lang="ko-KR" altLang="en-US" sz="2000" b="1" dirty="0"/>
              <a:t>서버 제작</a:t>
            </a:r>
            <a:endParaRPr kumimoji="1" lang="en-US" altLang="ko-KR" sz="2000" b="1" dirty="0"/>
          </a:p>
          <a:p>
            <a:pPr marL="457200" lvl="1" indent="0">
              <a:buNone/>
            </a:pPr>
            <a:r>
              <a:rPr kumimoji="1" lang="en-US" altLang="ko-KR" dirty="0"/>
              <a:t>a. 	</a:t>
            </a:r>
            <a:r>
              <a:rPr kumimoji="1" lang="ko-KR" altLang="en-US" dirty="0"/>
              <a:t>소스코드</a:t>
            </a:r>
            <a:endParaRPr kumimoji="1" lang="en-US" altLang="ko-KR" dirty="0"/>
          </a:p>
          <a:p>
            <a:pPr marL="457200" lvl="1" indent="0">
              <a:buNone/>
            </a:pPr>
            <a:r>
              <a:rPr kumimoji="1" lang="en-US" altLang="ko-KR" dirty="0"/>
              <a:t>b. 	</a:t>
            </a:r>
            <a:r>
              <a:rPr kumimoji="1" lang="ko-KR" altLang="en-US" dirty="0"/>
              <a:t>빌드</a:t>
            </a:r>
            <a:endParaRPr kumimoji="1" lang="en-US" altLang="ko-KR" dirty="0"/>
          </a:p>
          <a:p>
            <a:pPr marL="514350" indent="-514350">
              <a:buAutoNum type="arabicPeriod"/>
            </a:pPr>
            <a:r>
              <a:rPr kumimoji="1" lang="ko-KR" altLang="en-US" b="1" dirty="0" err="1"/>
              <a:t>도커</a:t>
            </a:r>
            <a:endParaRPr kumimoji="1" lang="en-US" altLang="ko-KR" b="1" dirty="0"/>
          </a:p>
          <a:p>
            <a:pPr marL="457200" lvl="1" indent="0">
              <a:buNone/>
            </a:pPr>
            <a:r>
              <a:rPr kumimoji="1" lang="en-US" altLang="ko-KR" dirty="0"/>
              <a:t>a. 	</a:t>
            </a:r>
            <a:r>
              <a:rPr kumimoji="1" lang="ko-KR" altLang="en-US" dirty="0"/>
              <a:t>이미지 </a:t>
            </a:r>
            <a:r>
              <a:rPr kumimoji="1" lang="en-US" altLang="ko-KR" dirty="0"/>
              <a:t>build </a:t>
            </a:r>
            <a:r>
              <a:rPr kumimoji="1" lang="ko-KR" altLang="en-US" dirty="0"/>
              <a:t>및 </a:t>
            </a:r>
            <a:r>
              <a:rPr kumimoji="1" lang="en-US" altLang="ko-KR" dirty="0"/>
              <a:t>push</a:t>
            </a:r>
          </a:p>
          <a:p>
            <a:pPr marL="514350" indent="-514350">
              <a:buAutoNum type="arabicPeriod"/>
            </a:pPr>
            <a:r>
              <a:rPr kumimoji="1" lang="ko-KR" altLang="en-US" b="1" dirty="0" err="1"/>
              <a:t>쿠버네티스</a:t>
            </a:r>
            <a:endParaRPr kumimoji="1" lang="en-US" altLang="ko-KR" b="1" dirty="0"/>
          </a:p>
          <a:p>
            <a:pPr marL="914400" lvl="1" indent="-457200">
              <a:buAutoNum type="alphaLcPeriod"/>
            </a:pPr>
            <a:r>
              <a:rPr kumimoji="1" lang="ko-KR" altLang="en-US" dirty="0"/>
              <a:t>환경변수 설정</a:t>
            </a:r>
            <a:endParaRPr kumimoji="1" lang="en-US" altLang="ko-KR" dirty="0"/>
          </a:p>
          <a:p>
            <a:pPr marL="914400" lvl="1" indent="-457200">
              <a:buAutoNum type="alphaLcPeriod"/>
            </a:pPr>
            <a:r>
              <a:rPr kumimoji="1" lang="en-US" altLang="ko-KR" dirty="0"/>
              <a:t>Deployment </a:t>
            </a:r>
            <a:r>
              <a:rPr kumimoji="1" lang="ko-KR" altLang="en-US" dirty="0"/>
              <a:t>작성</a:t>
            </a:r>
            <a:endParaRPr kumimoji="1" lang="en-US" altLang="ko-KR" dirty="0"/>
          </a:p>
          <a:p>
            <a:pPr marL="914400" lvl="1" indent="-457200">
              <a:buAutoNum type="alphaLcPeriod"/>
            </a:pPr>
            <a:r>
              <a:rPr kumimoji="1" lang="en-US" altLang="ko-KR" dirty="0"/>
              <a:t>Deployment</a:t>
            </a:r>
            <a:r>
              <a:rPr kumimoji="1" lang="ko-KR" altLang="en-US" dirty="0"/>
              <a:t> 배포 및 상태 확인</a:t>
            </a:r>
            <a:endParaRPr kumimoji="1" lang="en-US" altLang="ko-KR" dirty="0"/>
          </a:p>
          <a:p>
            <a:pPr marL="914400" lvl="1" indent="-457200">
              <a:buAutoNum type="alphaLcPeriod"/>
            </a:pPr>
            <a:r>
              <a:rPr kumimoji="1" lang="en-US" altLang="ko-KR" dirty="0"/>
              <a:t>Service </a:t>
            </a:r>
            <a:r>
              <a:rPr kumimoji="1" lang="ko-KR" altLang="en-US" dirty="0"/>
              <a:t>작성</a:t>
            </a:r>
            <a:endParaRPr kumimoji="1" lang="en-US" altLang="ko-KR" dirty="0"/>
          </a:p>
          <a:p>
            <a:pPr marL="914400" lvl="1" indent="-457200">
              <a:buAutoNum type="alphaLcPeriod"/>
            </a:pPr>
            <a:r>
              <a:rPr kumimoji="1" lang="en-US" altLang="ko-KR" dirty="0"/>
              <a:t>Service </a:t>
            </a:r>
            <a:r>
              <a:rPr kumimoji="1" lang="ko-KR" altLang="en-US" dirty="0"/>
              <a:t>배포 및 상태 확인</a:t>
            </a:r>
            <a:endParaRPr kumimoji="1" lang="en-US" altLang="ko-KR" dirty="0"/>
          </a:p>
          <a:p>
            <a:pPr marL="914400" lvl="1" indent="-457200">
              <a:buAutoNum type="alphaLcPeriod"/>
            </a:pPr>
            <a:r>
              <a:rPr kumimoji="1" lang="en-US" altLang="ko-KR" sz="1600" dirty="0"/>
              <a:t>HPA </a:t>
            </a:r>
            <a:r>
              <a:rPr kumimoji="1" lang="ko-KR" altLang="en-US" sz="1600" dirty="0"/>
              <a:t>의 설명과 설정</a:t>
            </a:r>
            <a:endParaRPr kumimoji="1" lang="en-US" altLang="ko-KR" sz="1600" dirty="0"/>
          </a:p>
          <a:p>
            <a:pPr marL="914400" lvl="1" indent="-457200">
              <a:buAutoNum type="alphaLcPeriod"/>
            </a:pPr>
            <a:r>
              <a:rPr kumimoji="1" lang="en-US" altLang="ko-KR" dirty="0"/>
              <a:t>HPA</a:t>
            </a:r>
            <a:r>
              <a:rPr kumimoji="1" lang="ko-KR" altLang="en-US" dirty="0"/>
              <a:t> 실행 후 이벤트 확인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HPA</a:t>
            </a:r>
          </a:p>
          <a:p>
            <a:pPr marL="914400" lvl="1" indent="-457200">
              <a:buAutoNum type="alphaLcPeriod"/>
            </a:pPr>
            <a:r>
              <a:rPr kumimoji="1" lang="en-US" altLang="ko-KR" dirty="0"/>
              <a:t>HPA</a:t>
            </a:r>
            <a:r>
              <a:rPr kumimoji="1" lang="ko-KR" altLang="en-US" dirty="0"/>
              <a:t> 실행 후 이벤트 확인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Deployment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914400" lvl="1" indent="-457200">
              <a:buAutoNum type="alphaLcPeriod"/>
            </a:pPr>
            <a:r>
              <a:rPr kumimoji="1" lang="ko-KR" altLang="en-US" dirty="0"/>
              <a:t>롤링 업데이트를 통한 </a:t>
            </a:r>
            <a:r>
              <a:rPr kumimoji="1" lang="ko-KR" altLang="en-US" dirty="0" err="1"/>
              <a:t>무중단</a:t>
            </a:r>
            <a:r>
              <a:rPr kumimoji="1" lang="ko-KR" altLang="en-US" dirty="0"/>
              <a:t> 배포</a:t>
            </a:r>
            <a:endParaRPr kumimoji="1" lang="en-US" altLang="ko-KR" dirty="0"/>
          </a:p>
          <a:p>
            <a:pPr marL="914400" lvl="1" indent="-457200">
              <a:buAutoNum type="alphaLcPeriod"/>
            </a:pPr>
            <a:endParaRPr kumimoji="1" lang="en-US" altLang="ko-KR" dirty="0"/>
          </a:p>
          <a:p>
            <a:pPr marL="914400" lvl="1" indent="-457200">
              <a:buAutoNum type="alphaLcPeriod"/>
            </a:pPr>
            <a:endParaRPr kumimoji="1" lang="en-US" altLang="ko-KR" dirty="0"/>
          </a:p>
          <a:p>
            <a:pPr marL="914400" lvl="1" indent="-457200">
              <a:buAutoNum type="alphaLcPeriod"/>
            </a:pPr>
            <a:endParaRPr kumimoji="1" lang="en-US" altLang="ko-KR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A901539-5B1A-57B5-6A51-CF6CF50DDE1D}"/>
              </a:ext>
            </a:extLst>
          </p:cNvPr>
          <p:cNvSpPr txBox="1">
            <a:spLocks/>
          </p:cNvSpPr>
          <p:nvPr/>
        </p:nvSpPr>
        <p:spPr>
          <a:xfrm>
            <a:off x="6011172" y="1693264"/>
            <a:ext cx="5257801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4"/>
            </a:pPr>
            <a:r>
              <a:rPr kumimoji="1" lang="ko-KR" altLang="en-US" b="1" dirty="0"/>
              <a:t>마치며</a:t>
            </a:r>
            <a:endParaRPr kumimoji="1" lang="en-US" altLang="ko-KR" b="1" dirty="0"/>
          </a:p>
          <a:p>
            <a:pPr marL="914400" lvl="1" indent="-457200">
              <a:buFont typeface="Arial" panose="020B0604020202020204" pitchFamily="34" charset="0"/>
              <a:buAutoNum type="alphaLcPeriod"/>
            </a:pPr>
            <a:endParaRPr kumimoji="1" lang="en-US" altLang="ko-KR" b="1" dirty="0"/>
          </a:p>
          <a:p>
            <a:pPr marL="914400" lvl="1" indent="-457200">
              <a:buFont typeface="Arial" panose="020B0604020202020204" pitchFamily="34" charset="0"/>
              <a:buAutoNum type="alphaLcPeriod"/>
            </a:pPr>
            <a:endParaRPr kumimoji="1" lang="en-US" altLang="ko-KR" b="1" dirty="0"/>
          </a:p>
          <a:p>
            <a:pPr marL="914400" lvl="1" indent="-457200">
              <a:buFont typeface="Arial" panose="020B0604020202020204" pitchFamily="34" charset="0"/>
              <a:buAutoNum type="alphaLcPeriod"/>
            </a:pPr>
            <a:endParaRPr kumimoji="1"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849941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381DE6-7BB5-E5CA-2F05-1A77B21051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86CE12-54B3-492F-B9DB-44C635608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45717" cy="906627"/>
          </a:xfrm>
        </p:spPr>
        <p:txBody>
          <a:bodyPr/>
          <a:lstStyle/>
          <a:p>
            <a:r>
              <a:rPr kumimoji="1" lang="en-US" altLang="ko-KR" dirty="0"/>
              <a:t>3.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쿠버네티스</a:t>
            </a:r>
            <a:endParaRPr kumimoji="1" lang="ko-Kore-US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4463D3-1173-29CB-B156-385C3AE33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ko-KR" altLang="en-US" dirty="0"/>
              <a:t>부하를 걸기 전 상태를 확인하기 위해 </a:t>
            </a:r>
            <a:r>
              <a:rPr kumimoji="1" lang="en-US" altLang="ko-KR" u="sng" dirty="0" err="1"/>
              <a:t>kubectl</a:t>
            </a:r>
            <a:r>
              <a:rPr kumimoji="1" lang="en-US" altLang="ko-KR" u="sng" dirty="0"/>
              <a:t> get pods ; </a:t>
            </a:r>
            <a:r>
              <a:rPr kumimoji="1" lang="en-US" altLang="ko-KR" u="sng" dirty="0" err="1"/>
              <a:t>kubectl</a:t>
            </a:r>
            <a:r>
              <a:rPr kumimoji="1" lang="en-US" altLang="ko-KR" u="sng" dirty="0"/>
              <a:t> get </a:t>
            </a:r>
            <a:r>
              <a:rPr kumimoji="1" lang="en-US" altLang="ko-KR" u="sng" dirty="0" err="1"/>
              <a:t>hpa</a:t>
            </a:r>
            <a:r>
              <a:rPr kumimoji="1" lang="en-US" altLang="ko-KR" u="sng" dirty="0"/>
              <a:t> </a:t>
            </a:r>
            <a:r>
              <a:rPr kumimoji="1" lang="ko-KR" altLang="en-US" dirty="0"/>
              <a:t>실행</a:t>
            </a:r>
            <a:endParaRPr kumimoji="1" lang="en-US" altLang="ko-KR" dirty="0"/>
          </a:p>
          <a:p>
            <a:pPr lvl="1">
              <a:lnSpc>
                <a:spcPct val="100000"/>
              </a:lnSpc>
            </a:pPr>
            <a:r>
              <a:rPr kumimoji="1" lang="ko-KR" altLang="en-US" dirty="0" err="1"/>
              <a:t>눈여겨</a:t>
            </a:r>
            <a:r>
              <a:rPr kumimoji="1" lang="ko-KR" altLang="en-US" dirty="0"/>
              <a:t> 볼 </a:t>
            </a:r>
            <a:r>
              <a:rPr kumimoji="1" lang="en-US" altLang="ko-KR" dirty="0"/>
              <a:t>Pod</a:t>
            </a:r>
            <a:r>
              <a:rPr kumimoji="1" lang="ko-KR" altLang="en-US" dirty="0"/>
              <a:t> 의 이름은 </a:t>
            </a:r>
            <a:r>
              <a:rPr kumimoji="1" lang="en-US" altLang="ko-KR" dirty="0"/>
              <a:t>ccmidterm-deployment-6fc468956c-rr56n (</a:t>
            </a:r>
            <a:r>
              <a:rPr kumimoji="1" lang="ko-KR" altLang="en-US" dirty="0"/>
              <a:t>길어서 이후부턴 </a:t>
            </a:r>
            <a:r>
              <a:rPr kumimoji="1" lang="en-US" altLang="ko-KR" dirty="0"/>
              <a:t>rr56n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부름</a:t>
            </a:r>
            <a:r>
              <a:rPr kumimoji="1" lang="en-US" altLang="ko-KR" dirty="0"/>
              <a:t>)</a:t>
            </a:r>
          </a:p>
          <a:p>
            <a:pPr>
              <a:lnSpc>
                <a:spcPct val="100000"/>
              </a:lnSpc>
            </a:pPr>
            <a:endParaRPr kumimoji="1" lang="en-US" altLang="ko-KR" dirty="0"/>
          </a:p>
          <a:p>
            <a:pPr>
              <a:lnSpc>
                <a:spcPct val="100000"/>
              </a:lnSpc>
            </a:pPr>
            <a:endParaRPr kumimoji="1" lang="en-US" altLang="ko-KR" dirty="0"/>
          </a:p>
          <a:p>
            <a:pPr>
              <a:lnSpc>
                <a:spcPct val="100000"/>
              </a:lnSpc>
            </a:pPr>
            <a:endParaRPr kumimoji="1" lang="en-US" altLang="ko-KR" dirty="0"/>
          </a:p>
          <a:p>
            <a:pPr>
              <a:lnSpc>
                <a:spcPct val="100000"/>
              </a:lnSpc>
            </a:pPr>
            <a:endParaRPr kumimoji="1" lang="en-US" altLang="ko-KR" dirty="0"/>
          </a:p>
          <a:p>
            <a:pPr>
              <a:lnSpc>
                <a:spcPct val="100000"/>
              </a:lnSpc>
            </a:pPr>
            <a:r>
              <a:rPr kumimoji="1" lang="ko-KR" altLang="en-US" dirty="0"/>
              <a:t>테스트를 위해 </a:t>
            </a:r>
            <a:r>
              <a:rPr kumimoji="1" lang="en-US" altLang="ko-KR" u="sng" dirty="0"/>
              <a:t>ab -n 1500 -t 100 133.186.222.214:31200/ </a:t>
            </a:r>
            <a:r>
              <a:rPr kumimoji="1" lang="ko-KR" altLang="en-US" dirty="0"/>
              <a:t>명령어를 통해 강제적으로 부하를 적용</a:t>
            </a:r>
            <a:endParaRPr kumimoji="1" lang="en-US" altLang="ko-KR" dirty="0"/>
          </a:p>
          <a:p>
            <a:pPr lvl="1">
              <a:lnSpc>
                <a:spcPct val="100000"/>
              </a:lnSpc>
            </a:pPr>
            <a:r>
              <a:rPr kumimoji="1" lang="en-US" altLang="ko-KR" dirty="0"/>
              <a:t>1500</a:t>
            </a:r>
            <a:r>
              <a:rPr kumimoji="1" lang="ko-KR" altLang="en-US" dirty="0"/>
              <a:t>개의 요청을 </a:t>
            </a:r>
            <a:r>
              <a:rPr kumimoji="1" lang="en-US" altLang="ko-KR" dirty="0"/>
              <a:t>100</a:t>
            </a:r>
            <a:r>
              <a:rPr kumimoji="1" lang="ko-KR" altLang="en-US" dirty="0"/>
              <a:t>초 동안 </a:t>
            </a:r>
            <a:r>
              <a:rPr kumimoji="1" lang="ko-KR" altLang="en-US" dirty="0" err="1"/>
              <a:t>보내보도록</a:t>
            </a:r>
            <a:r>
              <a:rPr kumimoji="1" lang="ko-KR" altLang="en-US" dirty="0"/>
              <a:t> 하였지만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총 </a:t>
            </a:r>
            <a:r>
              <a:rPr kumimoji="1" lang="en-US" altLang="ko-KR" dirty="0"/>
              <a:t>1266</a:t>
            </a:r>
            <a:r>
              <a:rPr kumimoji="1" lang="ko-KR" altLang="en-US" dirty="0"/>
              <a:t>번의 </a:t>
            </a:r>
            <a:r>
              <a:rPr kumimoji="1" lang="ko-KR" altLang="en-US" dirty="0" err="1"/>
              <a:t>요청까지만</a:t>
            </a:r>
            <a:r>
              <a:rPr kumimoji="1" lang="ko-KR" altLang="en-US" dirty="0"/>
              <a:t> 성공</a:t>
            </a:r>
            <a:endParaRPr kumimoji="1" lang="en-US" altLang="ko-KR" dirty="0"/>
          </a:p>
          <a:p>
            <a:pPr lvl="1">
              <a:lnSpc>
                <a:spcPct val="100000"/>
              </a:lnSpc>
            </a:pPr>
            <a:endParaRPr kumimoji="1" lang="en-US" altLang="ko-KR" dirty="0"/>
          </a:p>
          <a:p>
            <a:pPr>
              <a:lnSpc>
                <a:spcPct val="100000"/>
              </a:lnSpc>
            </a:pP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7C78B1-F9FD-79B0-28C1-1A01E500C9ED}"/>
              </a:ext>
            </a:extLst>
          </p:cNvPr>
          <p:cNvSpPr txBox="1"/>
          <p:nvPr/>
        </p:nvSpPr>
        <p:spPr>
          <a:xfrm>
            <a:off x="838200" y="1363960"/>
            <a:ext cx="3323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/>
              <a:t>6. HPA</a:t>
            </a:r>
            <a:r>
              <a:rPr kumimoji="1" lang="ko-KR" altLang="en-US" sz="2400" b="1"/>
              <a:t>의 설명과 설정</a:t>
            </a:r>
            <a:endParaRPr kumimoji="1" lang="ko-Kore-US" altLang="en-US" sz="2400" b="1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F80355D-5D1D-B4DB-6880-19E19C1B4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144" y="2642231"/>
            <a:ext cx="7545825" cy="157353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3CB22B8-5971-F432-DDA7-28BBA550B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144" y="5342507"/>
            <a:ext cx="7545825" cy="147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046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69D8E-0673-CFE3-9E1E-361FF7037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7FB527-B631-C7CC-CE03-0A671EA07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45717" cy="906627"/>
          </a:xfrm>
        </p:spPr>
        <p:txBody>
          <a:bodyPr/>
          <a:lstStyle/>
          <a:p>
            <a:r>
              <a:rPr kumimoji="1" lang="en-US" altLang="ko-KR" dirty="0"/>
              <a:t>3.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쿠버네티스</a:t>
            </a:r>
            <a:endParaRPr kumimoji="1" lang="ko-Kore-US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9D5FD2-6EC3-18C1-9FF5-11343631D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ko-KR" altLang="en-US" dirty="0"/>
              <a:t>사용률이 </a:t>
            </a:r>
            <a:r>
              <a:rPr kumimoji="1" lang="en-US" altLang="ko-KR" dirty="0"/>
              <a:t>37% </a:t>
            </a:r>
            <a:r>
              <a:rPr kumimoji="1" lang="ko-KR" altLang="en-US" dirty="0" err="1"/>
              <a:t>일때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HPA</a:t>
            </a:r>
            <a:r>
              <a:rPr kumimoji="1" lang="ko-KR" altLang="en-US" dirty="0"/>
              <a:t>는 한개의 </a:t>
            </a:r>
            <a:r>
              <a:rPr kumimoji="1" lang="en-US" altLang="ko-KR" dirty="0"/>
              <a:t>Pod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추가로 생성해 총 </a:t>
            </a:r>
            <a:r>
              <a:rPr kumimoji="1" lang="en-US" altLang="ko-KR" dirty="0"/>
              <a:t>2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Pod</a:t>
            </a:r>
            <a:r>
              <a:rPr kumimoji="1" lang="ko-KR" altLang="en-US" dirty="0"/>
              <a:t>가 존재</a:t>
            </a:r>
            <a:endParaRPr kumimoji="1" lang="en-US" altLang="ko-KR" dirty="0"/>
          </a:p>
          <a:p>
            <a:pPr>
              <a:lnSpc>
                <a:spcPct val="100000"/>
              </a:lnSpc>
            </a:pPr>
            <a:endParaRPr kumimoji="1" lang="en-US" altLang="ko-KR" dirty="0"/>
          </a:p>
          <a:p>
            <a:pPr>
              <a:lnSpc>
                <a:spcPct val="100000"/>
              </a:lnSpc>
            </a:pPr>
            <a:endParaRPr kumimoji="1" lang="en-US" altLang="ko-KR" dirty="0"/>
          </a:p>
          <a:p>
            <a:pPr>
              <a:lnSpc>
                <a:spcPct val="100000"/>
              </a:lnSpc>
            </a:pPr>
            <a:endParaRPr kumimoji="1" lang="en-US" altLang="ko-KR" dirty="0"/>
          </a:p>
          <a:p>
            <a:pPr>
              <a:lnSpc>
                <a:spcPct val="100000"/>
              </a:lnSpc>
            </a:pPr>
            <a:endParaRPr kumimoji="1" lang="en-US" altLang="ko-KR" dirty="0"/>
          </a:p>
          <a:p>
            <a:pPr>
              <a:lnSpc>
                <a:spcPct val="100000"/>
              </a:lnSpc>
            </a:pPr>
            <a:r>
              <a:rPr kumimoji="1" lang="ko-KR" altLang="en-US" dirty="0"/>
              <a:t>사용률이 </a:t>
            </a:r>
            <a:r>
              <a:rPr kumimoji="1" lang="en-US" altLang="ko-KR" dirty="0"/>
              <a:t>50%</a:t>
            </a:r>
            <a:r>
              <a:rPr kumimoji="1" lang="ko-KR" altLang="en-US" dirty="0"/>
              <a:t> 로 </a:t>
            </a:r>
            <a:r>
              <a:rPr kumimoji="1" lang="ko-KR" altLang="en-US" b="1" dirty="0"/>
              <a:t>더 </a:t>
            </a:r>
            <a:r>
              <a:rPr kumimoji="1" lang="ko-KR" altLang="en-US" b="1" dirty="0" err="1"/>
              <a:t>증가하였을때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HPA</a:t>
            </a:r>
            <a:r>
              <a:rPr kumimoji="1" lang="ko-KR" altLang="en-US" dirty="0"/>
              <a:t> 는 한개의 </a:t>
            </a:r>
            <a:r>
              <a:rPr kumimoji="1" lang="en-US" altLang="ko-KR" dirty="0"/>
              <a:t>Pod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추가로 생성해 총 </a:t>
            </a:r>
            <a:r>
              <a:rPr kumimoji="1" lang="en-US" altLang="ko-KR" dirty="0"/>
              <a:t>3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Pod</a:t>
            </a:r>
            <a:r>
              <a:rPr kumimoji="1" lang="ko-KR" altLang="en-US" dirty="0"/>
              <a:t>가 존재</a:t>
            </a:r>
            <a:endParaRPr kumimoji="1" lang="en-US" altLang="ko-KR" dirty="0"/>
          </a:p>
          <a:p>
            <a:pPr>
              <a:lnSpc>
                <a:spcPct val="100000"/>
              </a:lnSpc>
            </a:pPr>
            <a:endParaRPr kumimoji="1" lang="en-US" altLang="ko-KR" dirty="0"/>
          </a:p>
          <a:p>
            <a:pPr>
              <a:lnSpc>
                <a:spcPct val="100000"/>
              </a:lnSpc>
            </a:pPr>
            <a:endParaRPr kumimoji="1" lang="en-US" altLang="ko-KR" dirty="0"/>
          </a:p>
          <a:p>
            <a:pPr>
              <a:lnSpc>
                <a:spcPct val="100000"/>
              </a:lnSpc>
            </a:pPr>
            <a:endParaRPr kumimoji="1" lang="en-US" altLang="ko-KR" dirty="0"/>
          </a:p>
          <a:p>
            <a:pPr>
              <a:lnSpc>
                <a:spcPct val="100000"/>
              </a:lnSpc>
            </a:pPr>
            <a:endParaRPr kumimoji="1" lang="en-US" altLang="ko-KR" dirty="0"/>
          </a:p>
          <a:p>
            <a:pPr>
              <a:lnSpc>
                <a:spcPct val="100000"/>
              </a:lnSpc>
            </a:pPr>
            <a:endParaRPr kumimoji="1" lang="en-US" altLang="ko-KR" dirty="0"/>
          </a:p>
          <a:p>
            <a:pPr>
              <a:lnSpc>
                <a:spcPct val="100000"/>
              </a:lnSpc>
            </a:pP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0EECF-898D-0089-F0FE-0EEBA934B3EB}"/>
              </a:ext>
            </a:extLst>
          </p:cNvPr>
          <p:cNvSpPr txBox="1"/>
          <p:nvPr/>
        </p:nvSpPr>
        <p:spPr>
          <a:xfrm>
            <a:off x="838200" y="1363960"/>
            <a:ext cx="3323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6. HPA</a:t>
            </a:r>
            <a:r>
              <a:rPr kumimoji="1" lang="ko-KR" altLang="en-US" sz="2400" b="1" dirty="0"/>
              <a:t>의 설명과 설정</a:t>
            </a:r>
            <a:endParaRPr kumimoji="1" lang="ko-Kore-US" altLang="en-US" sz="2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F19982-9727-37F6-71F2-BEF797A06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831" y="2287290"/>
            <a:ext cx="6868453" cy="164317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CA26F95-7021-E5AD-7B40-AEE034F3F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831" y="4484334"/>
            <a:ext cx="6868453" cy="183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7588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E1EA1-B897-BAD5-5B23-1F5FCA2B5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63F9E-24E3-FEB6-82B4-3043C175B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45717" cy="906627"/>
          </a:xfrm>
        </p:spPr>
        <p:txBody>
          <a:bodyPr/>
          <a:lstStyle/>
          <a:p>
            <a:r>
              <a:rPr kumimoji="1" lang="en-US" altLang="ko-KR" dirty="0"/>
              <a:t>3.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쿠버네티스</a:t>
            </a:r>
            <a:endParaRPr kumimoji="1" lang="ko-Kore-US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BB0AC6-7C77-7C25-9246-CF83E4ABE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ko-KR" altLang="en-US" dirty="0"/>
              <a:t>사용률이 </a:t>
            </a:r>
            <a:r>
              <a:rPr kumimoji="1" lang="en-US" altLang="ko-KR" dirty="0"/>
              <a:t>1%</a:t>
            </a:r>
            <a:r>
              <a:rPr kumimoji="1" lang="ko-KR" altLang="en-US" dirty="0"/>
              <a:t>로 감소하였으나</a:t>
            </a:r>
            <a:r>
              <a:rPr kumimoji="1" lang="en-US" altLang="ko-KR" dirty="0"/>
              <a:t>,</a:t>
            </a:r>
            <a:r>
              <a:rPr kumimoji="1" lang="ko-KR" altLang="en-US" dirty="0"/>
              <a:t> 여전히 </a:t>
            </a:r>
            <a:r>
              <a:rPr kumimoji="1" lang="en-US" altLang="ko-KR" dirty="0"/>
              <a:t>3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Pod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유지하고 있음</a:t>
            </a:r>
            <a:endParaRPr kumimoji="1" lang="en-US" altLang="ko-KR" dirty="0"/>
          </a:p>
          <a:p>
            <a:pPr lvl="1">
              <a:lnSpc>
                <a:spcPct val="100000"/>
              </a:lnSpc>
            </a:pPr>
            <a:r>
              <a:rPr kumimoji="1" lang="en-US" altLang="ko-KR" dirty="0"/>
              <a:t>HPA</a:t>
            </a:r>
            <a:r>
              <a:rPr kumimoji="1" lang="ko-KR" altLang="en-US" dirty="0"/>
              <a:t>는 지나치게 잦은 조정을 피하기 위해 기본적으로 </a:t>
            </a:r>
            <a:r>
              <a:rPr kumimoji="1" lang="en-US" altLang="ko-KR" b="1" dirty="0"/>
              <a:t>scale down </a:t>
            </a:r>
            <a:r>
              <a:rPr kumimoji="1" lang="ko-KR" altLang="en-US" b="1" dirty="0" err="1"/>
              <a:t>에</a:t>
            </a:r>
            <a:r>
              <a:rPr kumimoji="1" lang="ko-KR" altLang="en-US" b="1" dirty="0"/>
              <a:t> 지연시간을 가지고 있음 </a:t>
            </a:r>
            <a:r>
              <a:rPr kumimoji="1" lang="en-US" altLang="ko-KR" dirty="0"/>
              <a:t>(</a:t>
            </a:r>
            <a:r>
              <a:rPr kumimoji="1" lang="ko-KR" altLang="en-US" dirty="0"/>
              <a:t>기본 </a:t>
            </a:r>
            <a:r>
              <a:rPr kumimoji="1" lang="en-US" altLang="ko-KR" dirty="0"/>
              <a:t>5</a:t>
            </a:r>
            <a:r>
              <a:rPr kumimoji="1" lang="ko-KR" altLang="en-US" dirty="0"/>
              <a:t>분</a:t>
            </a:r>
            <a:r>
              <a:rPr kumimoji="1" lang="en-US" altLang="ko-KR" dirty="0"/>
              <a:t>)</a:t>
            </a:r>
          </a:p>
          <a:p>
            <a:pPr lvl="1">
              <a:lnSpc>
                <a:spcPct val="100000"/>
              </a:lnSpc>
            </a:pPr>
            <a:endParaRPr kumimoji="1" lang="en-US" altLang="ko-KR" dirty="0"/>
          </a:p>
          <a:p>
            <a:pPr>
              <a:lnSpc>
                <a:spcPct val="100000"/>
              </a:lnSpc>
            </a:pPr>
            <a:endParaRPr kumimoji="1" lang="en-US" altLang="ko-KR" dirty="0"/>
          </a:p>
          <a:p>
            <a:pPr>
              <a:lnSpc>
                <a:spcPct val="100000"/>
              </a:lnSpc>
            </a:pPr>
            <a:endParaRPr kumimoji="1" lang="en-US" altLang="ko-KR" dirty="0"/>
          </a:p>
          <a:p>
            <a:pPr>
              <a:lnSpc>
                <a:spcPct val="100000"/>
              </a:lnSpc>
            </a:pPr>
            <a:endParaRPr kumimoji="1" lang="en-US" altLang="ko-KR" dirty="0"/>
          </a:p>
          <a:p>
            <a:pPr>
              <a:lnSpc>
                <a:spcPct val="100000"/>
              </a:lnSpc>
            </a:pPr>
            <a:endParaRPr kumimoji="1" lang="en-US" altLang="ko-KR" dirty="0"/>
          </a:p>
          <a:p>
            <a:pPr>
              <a:lnSpc>
                <a:spcPct val="100000"/>
              </a:lnSpc>
            </a:pPr>
            <a:r>
              <a:rPr kumimoji="1" lang="ko-KR" altLang="en-US" dirty="0"/>
              <a:t>시간이 흐른 후 </a:t>
            </a:r>
            <a:r>
              <a:rPr kumimoji="1" lang="en-US" altLang="ko-KR" dirty="0"/>
              <a:t>Pod</a:t>
            </a:r>
            <a:r>
              <a:rPr kumimoji="1" lang="ko-KR" altLang="en-US" dirty="0"/>
              <a:t>의 수는 정상적으로 </a:t>
            </a:r>
            <a:r>
              <a:rPr kumimoji="1" lang="ko-KR" altLang="en-US" dirty="0" err="1"/>
              <a:t>내려감</a:t>
            </a:r>
            <a:endParaRPr kumimoji="1" lang="en-US" altLang="ko-KR" dirty="0"/>
          </a:p>
          <a:p>
            <a:pPr lvl="1">
              <a:lnSpc>
                <a:spcPct val="100000"/>
              </a:lnSpc>
            </a:pPr>
            <a:r>
              <a:rPr kumimoji="1" lang="ko-KR" altLang="en-US" dirty="0"/>
              <a:t>다른 </a:t>
            </a:r>
            <a:r>
              <a:rPr kumimoji="1" lang="en-US" altLang="ko-KR" dirty="0"/>
              <a:t>Pod</a:t>
            </a:r>
            <a:r>
              <a:rPr kumimoji="1" lang="ko-KR" altLang="en-US" dirty="0"/>
              <a:t>의 삭제 전 </a:t>
            </a:r>
            <a:r>
              <a:rPr kumimoji="1" lang="en-US" altLang="ko-KR" dirty="0"/>
              <a:t>rr56n Pod 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AGE 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94m </a:t>
            </a:r>
            <a:r>
              <a:rPr kumimoji="1" lang="ko-KR" altLang="en-US" dirty="0"/>
              <a:t>삭제 이후의 </a:t>
            </a:r>
            <a:r>
              <a:rPr kumimoji="1" lang="en-US" altLang="ko-KR" dirty="0"/>
              <a:t>AGE</a:t>
            </a:r>
            <a:r>
              <a:rPr kumimoji="1" lang="ko-KR" altLang="en-US" dirty="0"/>
              <a:t> 는 </a:t>
            </a:r>
            <a:r>
              <a:rPr kumimoji="1" lang="en-US" altLang="ko-KR" dirty="0"/>
              <a:t>99m</a:t>
            </a:r>
            <a:r>
              <a:rPr kumimoji="1" lang="ko-KR" altLang="en-US" dirty="0"/>
              <a:t> 이므로 </a:t>
            </a:r>
            <a:r>
              <a:rPr kumimoji="1" lang="en-US" altLang="ko-KR" dirty="0"/>
              <a:t>5</a:t>
            </a:r>
            <a:r>
              <a:rPr kumimoji="1" lang="ko-KR" altLang="en-US" dirty="0" err="1"/>
              <a:t>분뒤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삭제된걸</a:t>
            </a:r>
            <a:r>
              <a:rPr kumimoji="1" lang="ko-KR" altLang="en-US" dirty="0"/>
              <a:t> 확인 가능</a:t>
            </a:r>
            <a:endParaRPr kumimoji="1" lang="en-US" altLang="ko-KR" dirty="0"/>
          </a:p>
          <a:p>
            <a:pPr>
              <a:lnSpc>
                <a:spcPct val="100000"/>
              </a:lnSpc>
            </a:pPr>
            <a:endParaRPr kumimoji="1" lang="en-US" altLang="ko-KR" dirty="0"/>
          </a:p>
          <a:p>
            <a:pPr>
              <a:lnSpc>
                <a:spcPct val="100000"/>
              </a:lnSpc>
            </a:pPr>
            <a:endParaRPr kumimoji="1" lang="en-US" altLang="ko-KR" dirty="0"/>
          </a:p>
          <a:p>
            <a:pPr>
              <a:lnSpc>
                <a:spcPct val="100000"/>
              </a:lnSpc>
            </a:pPr>
            <a:endParaRPr kumimoji="1" lang="en-US" altLang="ko-KR" dirty="0"/>
          </a:p>
          <a:p>
            <a:pPr>
              <a:lnSpc>
                <a:spcPct val="100000"/>
              </a:lnSpc>
            </a:pPr>
            <a:endParaRPr kumimoji="1" lang="en-US" altLang="ko-KR" dirty="0"/>
          </a:p>
          <a:p>
            <a:pPr>
              <a:lnSpc>
                <a:spcPct val="100000"/>
              </a:lnSpc>
            </a:pP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0A80A7-92E3-CF51-DE23-14A01FAE63C9}"/>
              </a:ext>
            </a:extLst>
          </p:cNvPr>
          <p:cNvSpPr txBox="1"/>
          <p:nvPr/>
        </p:nvSpPr>
        <p:spPr>
          <a:xfrm>
            <a:off x="838200" y="1363960"/>
            <a:ext cx="3323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6. HPA</a:t>
            </a:r>
            <a:r>
              <a:rPr kumimoji="1" lang="ko-KR" altLang="en-US" sz="2400" b="1" dirty="0"/>
              <a:t>의 설명과 설정</a:t>
            </a:r>
            <a:endParaRPr kumimoji="1" lang="ko-Kore-US" altLang="en-US" sz="24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B7C178B-0E66-5AB0-510D-A7EF1BBB9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435" y="2498448"/>
            <a:ext cx="7025245" cy="186110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D98389E-F136-43BD-1DC8-CC5D355AC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435" y="5382531"/>
            <a:ext cx="7025244" cy="147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966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E3CAA-E3CD-A722-0B0D-186312967F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7A7866-9AC1-4FFC-56CC-6BC1AFEDA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45717" cy="906627"/>
          </a:xfrm>
        </p:spPr>
        <p:txBody>
          <a:bodyPr/>
          <a:lstStyle/>
          <a:p>
            <a:r>
              <a:rPr kumimoji="1" lang="en-US" altLang="ko-KR" dirty="0"/>
              <a:t>3.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쿠버네티스</a:t>
            </a:r>
            <a:endParaRPr kumimoji="1" lang="ko-Kore-US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BBA6A5-9457-31FE-AFF4-36C442C6F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090" y="1825625"/>
            <a:ext cx="10515600" cy="46672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u="sng" dirty="0" err="1"/>
              <a:t>kubectl</a:t>
            </a:r>
            <a:r>
              <a:rPr kumimoji="1" lang="en-US" altLang="ko-KR" u="sng" dirty="0"/>
              <a:t> describe </a:t>
            </a:r>
            <a:r>
              <a:rPr kumimoji="1" lang="en-US" altLang="ko-KR" u="sng" dirty="0" err="1"/>
              <a:t>hpa</a:t>
            </a:r>
            <a:r>
              <a:rPr kumimoji="1" lang="en-US" altLang="ko-KR" u="sng" dirty="0"/>
              <a:t> &lt;</a:t>
            </a:r>
            <a:r>
              <a:rPr kumimoji="1" lang="en-US" altLang="ko-KR" u="sng" dirty="0" err="1"/>
              <a:t>hpa</a:t>
            </a:r>
            <a:r>
              <a:rPr kumimoji="1" lang="ko-KR" altLang="en-US" u="sng" dirty="0"/>
              <a:t>이름</a:t>
            </a:r>
            <a:r>
              <a:rPr kumimoji="1" lang="en-US" altLang="ko-KR" u="sng" dirty="0"/>
              <a:t>&gt;</a:t>
            </a:r>
            <a:r>
              <a:rPr kumimoji="1" lang="ko-KR" altLang="en-US" u="sng" dirty="0"/>
              <a:t> 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출력된 </a:t>
            </a:r>
            <a:r>
              <a:rPr kumimoji="1" lang="ko-KR" altLang="en-US" dirty="0" err="1"/>
              <a:t>값중</a:t>
            </a:r>
            <a:r>
              <a:rPr kumimoji="1" lang="ko-KR" altLang="en-US" dirty="0"/>
              <a:t> </a:t>
            </a:r>
            <a:r>
              <a:rPr kumimoji="1" lang="en-US" altLang="ko-KR" dirty="0"/>
              <a:t>Events</a:t>
            </a:r>
            <a:r>
              <a:rPr kumimoji="1" lang="ko-KR" altLang="en-US" dirty="0"/>
              <a:t> 항목 확인</a:t>
            </a:r>
            <a:endParaRPr kumimoji="1" lang="en-US" altLang="ko-KR" dirty="0"/>
          </a:p>
          <a:p>
            <a:pPr>
              <a:lnSpc>
                <a:spcPct val="100000"/>
              </a:lnSpc>
            </a:pPr>
            <a:endParaRPr kumimoji="1" lang="en-US" altLang="ko-KR" dirty="0"/>
          </a:p>
          <a:p>
            <a:pPr>
              <a:lnSpc>
                <a:spcPct val="100000"/>
              </a:lnSpc>
            </a:pPr>
            <a:r>
              <a:rPr kumimoji="1" lang="en-US" altLang="ko-KR" dirty="0" err="1"/>
              <a:t>SuccessfulRescale</a:t>
            </a:r>
            <a:r>
              <a:rPr kumimoji="1" lang="en-US" altLang="ko-KR" dirty="0"/>
              <a:t> - 1:</a:t>
            </a:r>
            <a:r>
              <a:rPr kumimoji="1" lang="ko-KR" altLang="en-US" dirty="0"/>
              <a:t> </a:t>
            </a:r>
            <a:r>
              <a:rPr kumimoji="1" lang="en-US" altLang="ko-KR" dirty="0"/>
              <a:t>CPU</a:t>
            </a:r>
            <a:r>
              <a:rPr kumimoji="1" lang="ko-KR" altLang="en-US" dirty="0"/>
              <a:t> 사용량이 요청한 퍼센티지를 넘었기 때문에 </a:t>
            </a:r>
            <a:r>
              <a:rPr kumimoji="1" lang="en-US" altLang="ko-KR" dirty="0"/>
              <a:t>Pod </a:t>
            </a:r>
            <a:r>
              <a:rPr kumimoji="1" lang="ko-KR" altLang="en-US" dirty="0"/>
              <a:t>의 </a:t>
            </a:r>
            <a:r>
              <a:rPr kumimoji="1" lang="ko-KR" altLang="en-US" dirty="0" err="1"/>
              <a:t>갯수를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/>
              <a:t>로 조정 </a:t>
            </a:r>
            <a:r>
              <a:rPr kumimoji="1" lang="en-US" altLang="ko-KR" dirty="0"/>
              <a:t>(</a:t>
            </a:r>
            <a:r>
              <a:rPr kumimoji="1" lang="ko-KR" altLang="en-US" dirty="0"/>
              <a:t>추가</a:t>
            </a:r>
            <a:r>
              <a:rPr kumimoji="1" lang="en-US" altLang="ko-KR" dirty="0"/>
              <a:t>)</a:t>
            </a:r>
          </a:p>
          <a:p>
            <a:pPr>
              <a:lnSpc>
                <a:spcPct val="100000"/>
              </a:lnSpc>
            </a:pPr>
            <a:endParaRPr kumimoji="1" lang="en-US" altLang="ko-KR" dirty="0"/>
          </a:p>
          <a:p>
            <a:pPr>
              <a:lnSpc>
                <a:spcPct val="100000"/>
              </a:lnSpc>
            </a:pPr>
            <a:r>
              <a:rPr kumimoji="1" lang="en-US" altLang="ko-KR" dirty="0" err="1"/>
              <a:t>SuccessfulRescale</a:t>
            </a:r>
            <a:r>
              <a:rPr kumimoji="1" lang="en-US" altLang="ko-KR" dirty="0"/>
              <a:t> - 2: CPU </a:t>
            </a:r>
            <a:r>
              <a:rPr kumimoji="1" lang="ko-KR" altLang="en-US" dirty="0"/>
              <a:t>사용량이 요청한 퍼센티지를 넘었기 </a:t>
            </a:r>
            <a:r>
              <a:rPr kumimoji="1" lang="ko-KR" altLang="en-US" dirty="0" err="1"/>
              <a:t>떄문에</a:t>
            </a:r>
            <a:r>
              <a:rPr kumimoji="1" lang="en-US" altLang="ko-KR" dirty="0"/>
              <a:t> Pod</a:t>
            </a:r>
            <a:r>
              <a:rPr kumimoji="1" lang="ko-KR" altLang="en-US" dirty="0"/>
              <a:t> 의 </a:t>
            </a:r>
            <a:r>
              <a:rPr kumimoji="1" lang="ko-KR" altLang="en-US" dirty="0" err="1"/>
              <a:t>갯수를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조정 </a:t>
            </a:r>
            <a:r>
              <a:rPr kumimoji="1" lang="en-US" altLang="ko-KR" dirty="0"/>
              <a:t>(</a:t>
            </a:r>
            <a:r>
              <a:rPr kumimoji="1" lang="ko-KR" altLang="en-US" dirty="0"/>
              <a:t>추가</a:t>
            </a:r>
            <a:r>
              <a:rPr kumimoji="1" lang="en-US" altLang="ko-KR" dirty="0"/>
              <a:t>)</a:t>
            </a:r>
          </a:p>
          <a:p>
            <a:pPr>
              <a:lnSpc>
                <a:spcPct val="100000"/>
              </a:lnSpc>
            </a:pPr>
            <a:endParaRPr kumimoji="1" lang="en-US" altLang="ko-KR" dirty="0"/>
          </a:p>
          <a:p>
            <a:pPr>
              <a:lnSpc>
                <a:spcPct val="100000"/>
              </a:lnSpc>
            </a:pPr>
            <a:r>
              <a:rPr kumimoji="1" lang="en-US" altLang="ko-KR" dirty="0" err="1"/>
              <a:t>SuccessfulRescale</a:t>
            </a:r>
            <a:r>
              <a:rPr kumimoji="1" lang="en-US" altLang="ko-KR" dirty="0"/>
              <a:t> - 3: </a:t>
            </a:r>
            <a:r>
              <a:rPr kumimoji="1" lang="ko-KR" altLang="en-US" dirty="0"/>
              <a:t>모든 </a:t>
            </a:r>
            <a:r>
              <a:rPr kumimoji="1" lang="ko-KR" altLang="en-US" dirty="0" err="1"/>
              <a:t>매트릭이</a:t>
            </a:r>
            <a:r>
              <a:rPr kumimoji="1" lang="ko-KR" altLang="en-US" dirty="0"/>
              <a:t> 목표보다 아래이므로 </a:t>
            </a:r>
            <a:r>
              <a:rPr kumimoji="1" lang="en-US" altLang="ko-KR" dirty="0"/>
              <a:t>Pod</a:t>
            </a:r>
            <a:r>
              <a:rPr kumimoji="1" lang="ko-KR" altLang="en-US" dirty="0"/>
              <a:t> 의 </a:t>
            </a:r>
            <a:r>
              <a:rPr kumimoji="1" lang="ko-KR" altLang="en-US" dirty="0" err="1"/>
              <a:t>갯수를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로 조정 </a:t>
            </a:r>
            <a:r>
              <a:rPr kumimoji="1" lang="en-US" altLang="ko-KR" dirty="0"/>
              <a:t>(</a:t>
            </a:r>
            <a:r>
              <a:rPr kumimoji="1" lang="ko-KR" altLang="en-US" dirty="0"/>
              <a:t>삭제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lvl="1">
              <a:lnSpc>
                <a:spcPct val="100000"/>
              </a:lnSpc>
            </a:pPr>
            <a:endParaRPr kumimoji="1" lang="en-US" altLang="ko-KR" dirty="0"/>
          </a:p>
          <a:p>
            <a:pPr>
              <a:lnSpc>
                <a:spcPct val="100000"/>
              </a:lnSpc>
            </a:pPr>
            <a:endParaRPr kumimoji="1" lang="en-US" altLang="ko-KR" dirty="0"/>
          </a:p>
          <a:p>
            <a:pPr>
              <a:lnSpc>
                <a:spcPct val="100000"/>
              </a:lnSpc>
            </a:pPr>
            <a:endParaRPr kumimoji="1" lang="en-US" altLang="ko-KR" dirty="0"/>
          </a:p>
          <a:p>
            <a:pPr>
              <a:lnSpc>
                <a:spcPct val="100000"/>
              </a:lnSpc>
            </a:pPr>
            <a:endParaRPr kumimoji="1" lang="en-US" altLang="ko-KR" dirty="0"/>
          </a:p>
          <a:p>
            <a:pPr>
              <a:lnSpc>
                <a:spcPct val="100000"/>
              </a:lnSpc>
            </a:pP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D00B81-E3C1-E18F-792A-B8B1F7B6D2B4}"/>
              </a:ext>
            </a:extLst>
          </p:cNvPr>
          <p:cNvSpPr txBox="1"/>
          <p:nvPr/>
        </p:nvSpPr>
        <p:spPr>
          <a:xfrm>
            <a:off x="838200" y="1363960"/>
            <a:ext cx="6062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US" sz="2400" b="1" dirty="0"/>
              <a:t>7. HPA </a:t>
            </a:r>
            <a:r>
              <a:rPr kumimoji="1" lang="ko-KR" altLang="en-US" sz="2400" b="1" dirty="0"/>
              <a:t>실행 이후 이벤트 확인 </a:t>
            </a:r>
            <a:r>
              <a:rPr kumimoji="1" lang="en-US" altLang="ko-KR" sz="2400" b="1" dirty="0"/>
              <a:t>-</a:t>
            </a:r>
            <a:r>
              <a:rPr kumimoji="1" lang="ko-KR" altLang="en-US" sz="2400" b="1" dirty="0"/>
              <a:t> </a:t>
            </a:r>
            <a:r>
              <a:rPr kumimoji="1" lang="en-US" altLang="ko-KR" sz="2400" b="1" dirty="0"/>
              <a:t>HPA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34E577E-F752-897F-FE23-8399AE131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29" y="5494040"/>
            <a:ext cx="11907942" cy="122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6517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45F99-087F-7F7B-7373-F828BEFD3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F3103-DE43-24B2-E37E-39CE3D9B6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45717" cy="906627"/>
          </a:xfrm>
        </p:spPr>
        <p:txBody>
          <a:bodyPr/>
          <a:lstStyle/>
          <a:p>
            <a:r>
              <a:rPr kumimoji="1" lang="en-US" altLang="ko-KR" dirty="0"/>
              <a:t>3.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쿠버네티스</a:t>
            </a:r>
            <a:endParaRPr kumimoji="1" lang="ko-Kore-US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38BD5A-DC47-C8BB-0099-E739C8B00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090" y="1825625"/>
            <a:ext cx="10515600" cy="46672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dirty="0" err="1"/>
              <a:t>ScalingReplicaSet</a:t>
            </a:r>
            <a:r>
              <a:rPr kumimoji="1" lang="en-US" altLang="ko-KR" dirty="0"/>
              <a:t> - 1: </a:t>
            </a:r>
            <a:r>
              <a:rPr kumimoji="1" lang="en-US" altLang="ko-KR" dirty="0" err="1"/>
              <a:t>ccmidterm</a:t>
            </a:r>
            <a:r>
              <a:rPr kumimoji="1" lang="en-US" altLang="ko-KR" dirty="0"/>
              <a:t>-deployment </a:t>
            </a:r>
            <a:r>
              <a:rPr kumimoji="1" lang="ko-KR" altLang="en-US" dirty="0"/>
              <a:t>의 </a:t>
            </a:r>
            <a:r>
              <a:rPr kumimoji="1" lang="ko-KR" altLang="en-US" dirty="0" err="1"/>
              <a:t>레플리카</a:t>
            </a:r>
            <a:r>
              <a:rPr kumimoji="1" lang="en-US" altLang="ko-KR" dirty="0"/>
              <a:t>(Pod)</a:t>
            </a:r>
            <a:r>
              <a:rPr kumimoji="1" lang="ko-KR" altLang="en-US" dirty="0"/>
              <a:t>의 수를 </a:t>
            </a:r>
            <a:r>
              <a:rPr kumimoji="1" lang="en-US" altLang="ko-KR" dirty="0"/>
              <a:t>1</a:t>
            </a:r>
            <a:r>
              <a:rPr kumimoji="1" lang="ko-KR" altLang="en-US" dirty="0"/>
              <a:t> 에서 </a:t>
            </a:r>
            <a:r>
              <a:rPr kumimoji="1" lang="en-US" altLang="ko-KR" dirty="0"/>
              <a:t>2</a:t>
            </a:r>
            <a:r>
              <a:rPr kumimoji="1" lang="ko-KR" altLang="en-US" dirty="0"/>
              <a:t>로 스케일 업</a:t>
            </a:r>
            <a:endParaRPr kumimoji="1"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kumimoji="1" lang="en-US" altLang="ko-KR" dirty="0"/>
              <a:t> </a:t>
            </a:r>
          </a:p>
          <a:p>
            <a:pPr>
              <a:lnSpc>
                <a:spcPct val="100000"/>
              </a:lnSpc>
            </a:pPr>
            <a:r>
              <a:rPr kumimoji="1" lang="en-US" altLang="ko-KR" dirty="0" err="1"/>
              <a:t>ScalingReplicaSet</a:t>
            </a:r>
            <a:r>
              <a:rPr kumimoji="1" lang="en-US" altLang="ko-KR" dirty="0"/>
              <a:t> - 2: </a:t>
            </a:r>
            <a:r>
              <a:rPr kumimoji="1" lang="en-US" altLang="ko-KR" dirty="0" err="1"/>
              <a:t>ccmidterm</a:t>
            </a:r>
            <a:r>
              <a:rPr kumimoji="1" lang="en-US" altLang="ko-KR" dirty="0"/>
              <a:t>-deployment </a:t>
            </a:r>
            <a:r>
              <a:rPr kumimoji="1" lang="ko-KR" altLang="en-US" dirty="0"/>
              <a:t>의 </a:t>
            </a:r>
            <a:r>
              <a:rPr kumimoji="1" lang="ko-KR" altLang="en-US" dirty="0" err="1"/>
              <a:t>레플리카</a:t>
            </a:r>
            <a:r>
              <a:rPr kumimoji="1" lang="en-US" altLang="ko-KR" dirty="0"/>
              <a:t>(Pod)</a:t>
            </a:r>
            <a:r>
              <a:rPr kumimoji="1" lang="ko-KR" altLang="en-US" dirty="0"/>
              <a:t>의 수를 </a:t>
            </a:r>
            <a:r>
              <a:rPr kumimoji="1" lang="en-US" altLang="ko-KR" dirty="0"/>
              <a:t>2</a:t>
            </a:r>
            <a:r>
              <a:rPr kumimoji="1" lang="ko-KR" altLang="en-US" dirty="0"/>
              <a:t> 에서 </a:t>
            </a:r>
            <a:r>
              <a:rPr kumimoji="1" lang="en-US" altLang="ko-KR" dirty="0"/>
              <a:t>3</a:t>
            </a:r>
            <a:r>
              <a:rPr kumimoji="1" lang="ko-KR" altLang="en-US" dirty="0"/>
              <a:t>로 스케일 업</a:t>
            </a:r>
            <a:endParaRPr kumimoji="1" lang="en-US" altLang="ko-KR" dirty="0"/>
          </a:p>
          <a:p>
            <a:pPr>
              <a:lnSpc>
                <a:spcPct val="100000"/>
              </a:lnSpc>
            </a:pPr>
            <a:endParaRPr kumimoji="1" lang="en-US" altLang="ko-KR" dirty="0"/>
          </a:p>
          <a:p>
            <a:pPr>
              <a:lnSpc>
                <a:spcPct val="100000"/>
              </a:lnSpc>
            </a:pPr>
            <a:r>
              <a:rPr kumimoji="1" lang="en-US" altLang="ko-KR" dirty="0" err="1"/>
              <a:t>ScalingReplicaSet</a:t>
            </a:r>
            <a:r>
              <a:rPr kumimoji="1" lang="en-US" altLang="ko-KR" dirty="0"/>
              <a:t> - 3: </a:t>
            </a:r>
            <a:r>
              <a:rPr kumimoji="1" lang="en-US" altLang="ko-KR" dirty="0" err="1"/>
              <a:t>ccmidterm</a:t>
            </a:r>
            <a:r>
              <a:rPr kumimoji="1" lang="en-US" altLang="ko-KR" dirty="0"/>
              <a:t>-deployment </a:t>
            </a:r>
            <a:r>
              <a:rPr kumimoji="1" lang="ko-KR" altLang="en-US" dirty="0"/>
              <a:t>의 </a:t>
            </a:r>
            <a:r>
              <a:rPr kumimoji="1" lang="ko-KR" altLang="en-US" dirty="0" err="1"/>
              <a:t>레플리카</a:t>
            </a:r>
            <a:r>
              <a:rPr kumimoji="1" lang="en-US" altLang="ko-KR" dirty="0"/>
              <a:t>(Pod)</a:t>
            </a:r>
            <a:r>
              <a:rPr kumimoji="1" lang="ko-KR" altLang="en-US" dirty="0"/>
              <a:t>의 수를 </a:t>
            </a:r>
            <a:r>
              <a:rPr kumimoji="1" lang="en-US" altLang="ko-KR" dirty="0"/>
              <a:t>3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1</a:t>
            </a:r>
            <a:r>
              <a:rPr kumimoji="1" lang="ko-KR" altLang="en-US" dirty="0"/>
              <a:t>로 스케일 다운</a:t>
            </a:r>
            <a:endParaRPr kumimoji="1" lang="en-US" altLang="ko-KR" dirty="0"/>
          </a:p>
          <a:p>
            <a:pPr lvl="1">
              <a:lnSpc>
                <a:spcPct val="100000"/>
              </a:lnSpc>
            </a:pPr>
            <a:r>
              <a:rPr kumimoji="1" lang="en-US" altLang="ko-KR" dirty="0"/>
              <a:t>AGE</a:t>
            </a:r>
            <a:r>
              <a:rPr kumimoji="1" lang="ko-KR" altLang="en-US" dirty="0"/>
              <a:t>로 알 수 있는 정보</a:t>
            </a:r>
            <a:r>
              <a:rPr kumimoji="1" lang="en-US" altLang="ko-KR" dirty="0"/>
              <a:t>:</a:t>
            </a:r>
            <a:r>
              <a:rPr kumimoji="1" lang="ko-KR" altLang="en-US" dirty="0"/>
              <a:t> 트래픽은 </a:t>
            </a:r>
            <a:r>
              <a:rPr kumimoji="1" lang="ko-KR" altLang="en-US" dirty="0" err="1"/>
              <a:t>레플리카가</a:t>
            </a:r>
            <a:r>
              <a:rPr kumimoji="1" lang="ko-KR" altLang="en-US" dirty="0"/>
              <a:t> 최대로 증가한 후 </a:t>
            </a:r>
            <a:r>
              <a:rPr kumimoji="1" lang="en-US" altLang="ko-KR" dirty="0"/>
              <a:t>2</a:t>
            </a:r>
            <a:r>
              <a:rPr kumimoji="1" lang="ko-KR" altLang="en-US" dirty="0" err="1"/>
              <a:t>분뒤</a:t>
            </a:r>
            <a:r>
              <a:rPr kumimoji="1" lang="ko-KR" altLang="en-US" dirty="0"/>
              <a:t> 정상화 됨</a:t>
            </a:r>
            <a:endParaRPr kumimoji="1" lang="en-US" altLang="ko-KR" dirty="0"/>
          </a:p>
          <a:p>
            <a:pPr marL="0" indent="0">
              <a:lnSpc>
                <a:spcPct val="100000"/>
              </a:lnSpc>
              <a:buNone/>
            </a:pPr>
            <a:endParaRPr kumimoji="1" lang="en-US" altLang="ko-KR" dirty="0"/>
          </a:p>
          <a:p>
            <a:pPr>
              <a:lnSpc>
                <a:spcPct val="100000"/>
              </a:lnSpc>
            </a:pPr>
            <a:endParaRPr kumimoji="1" lang="en-US" altLang="ko-KR" dirty="0"/>
          </a:p>
          <a:p>
            <a:pPr>
              <a:lnSpc>
                <a:spcPct val="100000"/>
              </a:lnSpc>
            </a:pPr>
            <a:endParaRPr kumimoji="1" lang="en-US" altLang="ko-KR" dirty="0"/>
          </a:p>
          <a:p>
            <a:pPr>
              <a:lnSpc>
                <a:spcPct val="100000"/>
              </a:lnSpc>
            </a:pPr>
            <a:endParaRPr kumimoji="1" lang="en-US" altLang="ko-KR" dirty="0"/>
          </a:p>
          <a:p>
            <a:pPr>
              <a:lnSpc>
                <a:spcPct val="100000"/>
              </a:lnSpc>
            </a:pP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05C677-A526-F679-959D-332FCBFAB6D6}"/>
              </a:ext>
            </a:extLst>
          </p:cNvPr>
          <p:cNvSpPr txBox="1"/>
          <p:nvPr/>
        </p:nvSpPr>
        <p:spPr>
          <a:xfrm>
            <a:off x="838200" y="1363960"/>
            <a:ext cx="6062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8</a:t>
            </a:r>
            <a:r>
              <a:rPr kumimoji="1" lang="en-US" altLang="ko-Kore-US" sz="2400" b="1" dirty="0"/>
              <a:t>. HPA </a:t>
            </a:r>
            <a:r>
              <a:rPr kumimoji="1" lang="ko-KR" altLang="en-US" sz="2400" b="1" dirty="0"/>
              <a:t>실행 이후 이벤트 확인 </a:t>
            </a:r>
            <a:r>
              <a:rPr kumimoji="1" lang="en-US" altLang="ko-KR" sz="2400" b="1" dirty="0"/>
              <a:t>-</a:t>
            </a:r>
            <a:r>
              <a:rPr kumimoji="1" lang="ko-KR" altLang="en-US" sz="2400" b="1" dirty="0"/>
              <a:t> </a:t>
            </a:r>
            <a:r>
              <a:rPr kumimoji="1" lang="en-US" altLang="ko-KR" sz="2400" b="1" dirty="0"/>
              <a:t>Deployment</a:t>
            </a:r>
            <a:endParaRPr kumimoji="1" lang="ko-Kore-US" altLang="en-US" sz="2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3AFA46-617D-0ECB-3E5B-3B787A92A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29" y="5108231"/>
            <a:ext cx="11907942" cy="138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16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AD1299-2EE6-8CE6-1A14-FBB1F9428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27B95-ED54-8219-B64D-E7673710D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45717" cy="906627"/>
          </a:xfrm>
        </p:spPr>
        <p:txBody>
          <a:bodyPr/>
          <a:lstStyle/>
          <a:p>
            <a:r>
              <a:rPr kumimoji="1" lang="en-US" altLang="ko-KR"/>
              <a:t>3.</a:t>
            </a:r>
            <a:r>
              <a:rPr kumimoji="1" lang="ko-KR" altLang="en-US"/>
              <a:t> </a:t>
            </a:r>
            <a:r>
              <a:rPr kumimoji="1" lang="ko-KR" altLang="en-US" err="1"/>
              <a:t>쿠버네티스</a:t>
            </a:r>
            <a:endParaRPr kumimoji="1" lang="ko-Kore-US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1AF41C-1B96-6778-EBEC-BC7C1D523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b="1" dirty="0"/>
              <a:t>롤링 업데이트</a:t>
            </a:r>
            <a:r>
              <a:rPr kumimoji="1" lang="en-US" altLang="ko-KR" dirty="0"/>
              <a:t>:</a:t>
            </a:r>
            <a:r>
              <a:rPr kumimoji="1" lang="ko-KR" altLang="en-US" dirty="0"/>
              <a:t> 애플리케이션의 </a:t>
            </a:r>
            <a:r>
              <a:rPr kumimoji="1" lang="ko-KR" altLang="en-US" dirty="0" err="1"/>
              <a:t>무중단</a:t>
            </a:r>
            <a:r>
              <a:rPr kumimoji="1" lang="ko-KR" altLang="en-US" dirty="0"/>
              <a:t> 배포를 위해 점진적으로 새로운 버전의 </a:t>
            </a:r>
            <a:r>
              <a:rPr kumimoji="1" lang="en-US" altLang="ko-KR" dirty="0"/>
              <a:t>Pod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배포하는 전략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app-v2</a:t>
            </a:r>
            <a:r>
              <a:rPr kumimoji="1" lang="ko-KR" altLang="en-US" dirty="0"/>
              <a:t> 가 적용된 </a:t>
            </a:r>
            <a:r>
              <a:rPr kumimoji="1" lang="en-US" altLang="ko-KR" dirty="0"/>
              <a:t>Pod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생성 후 </a:t>
            </a:r>
            <a:r>
              <a:rPr kumimoji="1" lang="en-US" altLang="ko-KR" dirty="0"/>
              <a:t>app-v1 </a:t>
            </a:r>
            <a:r>
              <a:rPr kumimoji="1" lang="ko-KR" altLang="en-US" dirty="0"/>
              <a:t>가 적용된 </a:t>
            </a:r>
            <a:r>
              <a:rPr kumimoji="1" lang="en-US" altLang="ko-KR" dirty="0"/>
              <a:t>Pod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제거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위의 행동을 모든 </a:t>
            </a:r>
            <a:r>
              <a:rPr kumimoji="1" lang="en-US" altLang="ko-KR" dirty="0"/>
              <a:t>Pod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교체할때까지</a:t>
            </a:r>
            <a:r>
              <a:rPr kumimoji="1" lang="ko-KR" altLang="en-US" dirty="0"/>
              <a:t> 반복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r>
              <a:rPr kumimoji="1" lang="ko-KR" altLang="en-US" dirty="0"/>
              <a:t>원활한 테스트를 위해</a:t>
            </a:r>
            <a:r>
              <a:rPr kumimoji="1" lang="en-US" altLang="ko-KR" dirty="0"/>
              <a:t> HPA</a:t>
            </a:r>
            <a:r>
              <a:rPr kumimoji="1" lang="ko-KR" altLang="en-US" dirty="0"/>
              <a:t>삭제 및 </a:t>
            </a:r>
            <a:r>
              <a:rPr kumimoji="1" lang="en-US" altLang="ko-KR" dirty="0" err="1"/>
              <a:t>Replicaset</a:t>
            </a:r>
            <a:r>
              <a:rPr kumimoji="1" lang="en-US" altLang="ko-KR" dirty="0"/>
              <a:t>=3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설정 후 진행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endParaRPr kumimoji="1" lang="en-US" altLang="ko-KR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6E96C7-90D3-AA28-CF4B-CDA36C7C5937}"/>
              </a:ext>
            </a:extLst>
          </p:cNvPr>
          <p:cNvSpPr txBox="1"/>
          <p:nvPr/>
        </p:nvSpPr>
        <p:spPr>
          <a:xfrm>
            <a:off x="838200" y="1363960"/>
            <a:ext cx="6066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9.</a:t>
            </a:r>
            <a:r>
              <a:rPr kumimoji="1" lang="ko-KR" altLang="en-US" sz="2400" b="1" dirty="0"/>
              <a:t> 롤링 업데이트를 통한 </a:t>
            </a:r>
            <a:r>
              <a:rPr kumimoji="1" lang="ko-KR" altLang="en-US" sz="2400" b="1" dirty="0" err="1"/>
              <a:t>무중단</a:t>
            </a:r>
            <a:r>
              <a:rPr kumimoji="1" lang="ko-KR" altLang="en-US" sz="2400" b="1" dirty="0"/>
              <a:t> 배포</a:t>
            </a:r>
            <a:endParaRPr kumimoji="1" lang="ko-Kore-US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76926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6571B0-A7C6-243D-61D2-04620F886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AE316-6BC6-25B9-C8C1-32C536725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45717" cy="906627"/>
          </a:xfrm>
        </p:spPr>
        <p:txBody>
          <a:bodyPr/>
          <a:lstStyle/>
          <a:p>
            <a:r>
              <a:rPr kumimoji="1" lang="en-US" altLang="ko-KR"/>
              <a:t>3.</a:t>
            </a:r>
            <a:r>
              <a:rPr kumimoji="1" lang="ko-KR" altLang="en-US"/>
              <a:t> </a:t>
            </a:r>
            <a:r>
              <a:rPr kumimoji="1" lang="ko-KR" altLang="en-US" err="1"/>
              <a:t>쿠버네티스</a:t>
            </a:r>
            <a:endParaRPr kumimoji="1" lang="ko-Kore-US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CBD0D-B0AA-3EB4-41C3-E0838996F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기존의 </a:t>
            </a:r>
            <a:r>
              <a:rPr kumimoji="1" lang="en-US" altLang="ko-KR" dirty="0" err="1"/>
              <a:t>Deployment.yaml</a:t>
            </a:r>
            <a:r>
              <a:rPr kumimoji="1" lang="en-US" altLang="ko-KR" dirty="0"/>
              <a:t> </a:t>
            </a:r>
            <a:r>
              <a:rPr kumimoji="1" lang="ko-KR" altLang="en-US" dirty="0"/>
              <a:t>을 바탕으로 몇가지가 추가된 </a:t>
            </a:r>
            <a:r>
              <a:rPr kumimoji="1" lang="en-US" altLang="ko-KR" dirty="0"/>
              <a:t>DeploymentV2.yaml </a:t>
            </a:r>
            <a:r>
              <a:rPr kumimoji="1" lang="ko-KR" altLang="en-US" dirty="0"/>
              <a:t>작성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 err="1"/>
              <a:t>maxUnavailable</a:t>
            </a:r>
            <a:r>
              <a:rPr kumimoji="1" lang="en-US" altLang="ko-KR" dirty="0"/>
              <a:t>: </a:t>
            </a:r>
            <a:r>
              <a:rPr kumimoji="1" lang="ko-KR" altLang="en-US" dirty="0"/>
              <a:t>업데이트 중 사용을 제한할 </a:t>
            </a:r>
            <a:r>
              <a:rPr kumimoji="1" lang="en-US" altLang="ko-KR" dirty="0"/>
              <a:t>Pod</a:t>
            </a:r>
            <a:r>
              <a:rPr kumimoji="1" lang="ko-KR" altLang="en-US" dirty="0"/>
              <a:t> 수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 err="1"/>
              <a:t>maxSurge</a:t>
            </a:r>
            <a:r>
              <a:rPr kumimoji="1" lang="en-US" altLang="ko-KR" dirty="0"/>
              <a:t>: </a:t>
            </a:r>
            <a:r>
              <a:rPr kumimoji="1" lang="ko-KR" altLang="en-US" dirty="0"/>
              <a:t>업데이트 중 생성할 수 있는 추가 </a:t>
            </a:r>
            <a:r>
              <a:rPr kumimoji="1" lang="en-US" altLang="ko-KR" dirty="0"/>
              <a:t>Pod </a:t>
            </a:r>
            <a:r>
              <a:rPr kumimoji="1" lang="ko-KR" altLang="en-US" dirty="0"/>
              <a:t>수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marL="457200" lvl="1" indent="0">
              <a:buNone/>
            </a:pPr>
            <a:endParaRPr kumimoji="1" lang="en-US" altLang="ko-KR" dirty="0"/>
          </a:p>
          <a:p>
            <a:endParaRPr kumimoji="1" lang="en-US" altLang="ko-KR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153BB6-7B36-17D0-5E37-2C2426A072DA}"/>
              </a:ext>
            </a:extLst>
          </p:cNvPr>
          <p:cNvSpPr txBox="1"/>
          <p:nvPr/>
        </p:nvSpPr>
        <p:spPr>
          <a:xfrm>
            <a:off x="838200" y="1363960"/>
            <a:ext cx="6066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9.</a:t>
            </a:r>
            <a:r>
              <a:rPr kumimoji="1" lang="ko-KR" altLang="en-US" sz="2400" b="1" dirty="0"/>
              <a:t> 롤링 업데이트를 통한 </a:t>
            </a:r>
            <a:r>
              <a:rPr kumimoji="1" lang="ko-KR" altLang="en-US" sz="2400" b="1" dirty="0" err="1"/>
              <a:t>무중단</a:t>
            </a:r>
            <a:r>
              <a:rPr kumimoji="1" lang="ko-KR" altLang="en-US" sz="2400" b="1" dirty="0"/>
              <a:t> 배포</a:t>
            </a:r>
            <a:endParaRPr kumimoji="1" lang="ko-Kore-US" altLang="en-US" sz="2400" b="1" dirty="0"/>
          </a:p>
        </p:txBody>
      </p:sp>
      <p:pic>
        <p:nvPicPr>
          <p:cNvPr id="8" name="그림 7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D0E996A8-01F1-F7C6-9AF9-9EDA62EA1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2375694"/>
            <a:ext cx="36576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39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A54D2-F0F2-2D2D-ACB9-BEA875B91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C6880-93B8-1155-B953-559C50021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45717" cy="906627"/>
          </a:xfrm>
        </p:spPr>
        <p:txBody>
          <a:bodyPr/>
          <a:lstStyle/>
          <a:p>
            <a:r>
              <a:rPr kumimoji="1" lang="en-US" altLang="ko-KR"/>
              <a:t>3.</a:t>
            </a:r>
            <a:r>
              <a:rPr kumimoji="1" lang="ko-KR" altLang="en-US"/>
              <a:t> </a:t>
            </a:r>
            <a:r>
              <a:rPr kumimoji="1" lang="ko-KR" altLang="en-US" err="1"/>
              <a:t>쿠버네티스</a:t>
            </a:r>
            <a:endParaRPr kumimoji="1" lang="ko-Kore-US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74AC2A-18C2-3BD1-0CAA-E45E8AD50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현재 배포되고 있는 </a:t>
            </a:r>
            <a:r>
              <a:rPr kumimoji="1" lang="ko-KR" altLang="en-US" dirty="0" err="1"/>
              <a:t>레플리카들의</a:t>
            </a:r>
            <a:r>
              <a:rPr kumimoji="1" lang="ko-KR" altLang="en-US" dirty="0"/>
              <a:t> 뒷자리는 </a:t>
            </a:r>
            <a:r>
              <a:rPr kumimoji="1" lang="en-US" altLang="ko-KR" b="1" dirty="0"/>
              <a:t>5b47bcbd55</a:t>
            </a:r>
          </a:p>
          <a:p>
            <a:endParaRPr kumimoji="1" lang="en-US" altLang="ko-KR" b="1" dirty="0"/>
          </a:p>
          <a:p>
            <a:endParaRPr kumimoji="1" lang="en-US" altLang="ko-KR" b="1" dirty="0"/>
          </a:p>
          <a:p>
            <a:endParaRPr kumimoji="1" lang="en-US" altLang="ko-KR" b="1" dirty="0"/>
          </a:p>
          <a:p>
            <a:r>
              <a:rPr kumimoji="1" lang="en-US" altLang="ko-KR" dirty="0"/>
              <a:t>DeploymentV2.yaml </a:t>
            </a:r>
            <a:r>
              <a:rPr kumimoji="1" lang="ko-KR" altLang="en-US" dirty="0"/>
              <a:t>적용 후 </a:t>
            </a:r>
            <a:r>
              <a:rPr kumimoji="1" lang="en-US" altLang="ko-KR" u="sng" dirty="0" err="1"/>
              <a:t>kubectl</a:t>
            </a:r>
            <a:r>
              <a:rPr kumimoji="1" lang="en-US" altLang="ko-KR" u="sng" dirty="0"/>
              <a:t> rollout status</a:t>
            </a:r>
            <a:r>
              <a:rPr kumimoji="1" lang="en-US" altLang="ko-KR" dirty="0"/>
              <a:t> </a:t>
            </a:r>
            <a:r>
              <a:rPr kumimoji="1" lang="ko-KR" altLang="en-US" dirty="0"/>
              <a:t>명령어로 진행사항 확인</a:t>
            </a:r>
            <a:endParaRPr kumimoji="1" lang="en-US" altLang="ko-KR" dirty="0"/>
          </a:p>
          <a:p>
            <a:endParaRPr kumimoji="1" lang="en-US" altLang="ko-KR" dirty="0"/>
          </a:p>
          <a:p>
            <a:pPr marL="457200" lvl="1" indent="0">
              <a:buNone/>
            </a:pPr>
            <a:endParaRPr kumimoji="1" lang="en-US" altLang="ko-KR" dirty="0"/>
          </a:p>
          <a:p>
            <a:endParaRPr kumimoji="1" lang="en-US" altLang="ko-KR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6C5962-ADE6-66FB-D96B-6A3E12BCBB6D}"/>
              </a:ext>
            </a:extLst>
          </p:cNvPr>
          <p:cNvSpPr txBox="1"/>
          <p:nvPr/>
        </p:nvSpPr>
        <p:spPr>
          <a:xfrm>
            <a:off x="838200" y="1363960"/>
            <a:ext cx="6066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9.</a:t>
            </a:r>
            <a:r>
              <a:rPr kumimoji="1" lang="ko-KR" altLang="en-US" sz="2400" b="1" dirty="0"/>
              <a:t> 롤링 업데이트를 통한 </a:t>
            </a:r>
            <a:r>
              <a:rPr kumimoji="1" lang="ko-KR" altLang="en-US" sz="2400" b="1" dirty="0" err="1"/>
              <a:t>무중단</a:t>
            </a:r>
            <a:r>
              <a:rPr kumimoji="1" lang="ko-KR" altLang="en-US" sz="2400" b="1" dirty="0"/>
              <a:t> 배포</a:t>
            </a:r>
            <a:endParaRPr kumimoji="1" lang="ko-Kore-US" altLang="en-US" sz="2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C40F08-AC3C-F5BB-8E5A-615A739D8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390" y="2287290"/>
            <a:ext cx="6899053" cy="91311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E5034B3-95B0-2830-7473-9D47F3116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811" y="4001294"/>
            <a:ext cx="10112378" cy="171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6389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BDBA0-2D14-EE24-C784-ED93E6BC19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17A9D-4341-0A81-C6EB-0148B71D0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45717" cy="906627"/>
          </a:xfrm>
        </p:spPr>
        <p:txBody>
          <a:bodyPr/>
          <a:lstStyle/>
          <a:p>
            <a:r>
              <a:rPr kumimoji="1" lang="en-US" altLang="ko-KR"/>
              <a:t>3.</a:t>
            </a:r>
            <a:r>
              <a:rPr kumimoji="1" lang="ko-KR" altLang="en-US"/>
              <a:t> </a:t>
            </a:r>
            <a:r>
              <a:rPr kumimoji="1" lang="ko-KR" altLang="en-US" err="1"/>
              <a:t>쿠버네티스</a:t>
            </a:r>
            <a:endParaRPr kumimoji="1" lang="ko-Kore-US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DCC425-65E1-0A6D-FACF-DC8B2A54D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b="1" dirty="0"/>
              <a:t>5b47bcbd55 </a:t>
            </a:r>
            <a:r>
              <a:rPr kumimoji="1" lang="ko-KR" altLang="en-US" dirty="0"/>
              <a:t>가 아닌 </a:t>
            </a:r>
            <a:r>
              <a:rPr kumimoji="1" lang="en-US" altLang="ko-KR" b="1" dirty="0"/>
              <a:t>8584bf746 </a:t>
            </a:r>
            <a:r>
              <a:rPr kumimoji="1" lang="ko-KR" altLang="en-US" dirty="0"/>
              <a:t>가 배포 </a:t>
            </a:r>
            <a:r>
              <a:rPr kumimoji="1" lang="ko-KR" altLang="en-US" dirty="0" err="1"/>
              <a:t>중인걸</a:t>
            </a:r>
            <a:r>
              <a:rPr kumimoji="1" lang="ko-KR" altLang="en-US" dirty="0"/>
              <a:t> 확인할 수 있음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클라우드 환경에서는 롤링 업데이트시 </a:t>
            </a:r>
            <a:r>
              <a:rPr kumimoji="1" lang="ko-KR" altLang="en-US" b="1" dirty="0"/>
              <a:t>자동화된 기능을 통해 </a:t>
            </a:r>
            <a:r>
              <a:rPr kumimoji="1" lang="ko-KR" altLang="en-US" b="1" dirty="0" err="1"/>
              <a:t>무중단</a:t>
            </a:r>
            <a:r>
              <a:rPr kumimoji="1" lang="ko-KR" altLang="en-US" b="1" dirty="0"/>
              <a:t> 배포가 용이</a:t>
            </a:r>
            <a:r>
              <a:rPr kumimoji="1" lang="ko-KR" altLang="en-US" dirty="0"/>
              <a:t>하지만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온프레미스</a:t>
            </a:r>
            <a:r>
              <a:rPr kumimoji="1" lang="ko-KR" altLang="en-US" dirty="0"/>
              <a:t> 환경에서는 추가적인 설정</a:t>
            </a:r>
            <a:r>
              <a:rPr kumimoji="1" lang="en-US" altLang="ko-KR" dirty="0"/>
              <a:t>(</a:t>
            </a:r>
            <a:r>
              <a:rPr kumimoji="1" lang="ko-KR" altLang="en-US" dirty="0"/>
              <a:t>로드 </a:t>
            </a:r>
            <a:r>
              <a:rPr kumimoji="1" lang="ko-KR" altLang="en-US" dirty="0" err="1"/>
              <a:t>밸런서</a:t>
            </a:r>
            <a:r>
              <a:rPr kumimoji="1" lang="ko-KR" altLang="en-US" dirty="0"/>
              <a:t> 구성</a:t>
            </a:r>
            <a:r>
              <a:rPr kumimoji="1" lang="en-US" altLang="ko-KR" dirty="0"/>
              <a:t>,</a:t>
            </a:r>
            <a:r>
              <a:rPr kumimoji="1" lang="ko-KR" altLang="en-US" dirty="0"/>
              <a:t> 오케스트레이션 도구 설정 등등</a:t>
            </a:r>
            <a:r>
              <a:rPr kumimoji="1" lang="en-US" altLang="ko-KR" dirty="0"/>
              <a:t>)</a:t>
            </a:r>
            <a:r>
              <a:rPr kumimoji="1" lang="ko-KR" altLang="en-US" dirty="0"/>
              <a:t>과 작업이 필요해 운영 부담이 증가함</a:t>
            </a:r>
            <a:endParaRPr kumimoji="1" lang="en-US" altLang="ko-KR" dirty="0"/>
          </a:p>
          <a:p>
            <a:endParaRPr kumimoji="1" lang="en-US" altLang="ko-KR" b="1" dirty="0"/>
          </a:p>
          <a:p>
            <a:endParaRPr kumimoji="1" lang="en-US" altLang="ko-KR" b="1" dirty="0"/>
          </a:p>
          <a:p>
            <a:endParaRPr kumimoji="1" lang="en-US" altLang="ko-KR" dirty="0"/>
          </a:p>
          <a:p>
            <a:pPr marL="457200" lvl="1" indent="0">
              <a:buNone/>
            </a:pPr>
            <a:endParaRPr kumimoji="1" lang="en-US" altLang="ko-KR" dirty="0"/>
          </a:p>
          <a:p>
            <a:endParaRPr kumimoji="1" lang="en-US" altLang="ko-KR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7A9B90-138D-BC8D-8F86-8BDF6B22A406}"/>
              </a:ext>
            </a:extLst>
          </p:cNvPr>
          <p:cNvSpPr txBox="1"/>
          <p:nvPr/>
        </p:nvSpPr>
        <p:spPr>
          <a:xfrm>
            <a:off x="838200" y="1363960"/>
            <a:ext cx="6066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9.</a:t>
            </a:r>
            <a:r>
              <a:rPr kumimoji="1" lang="ko-KR" altLang="en-US" sz="2400" b="1" dirty="0"/>
              <a:t> 롤링 업데이트를 통한 </a:t>
            </a:r>
            <a:r>
              <a:rPr kumimoji="1" lang="ko-KR" altLang="en-US" sz="2400" b="1" dirty="0" err="1"/>
              <a:t>무중단</a:t>
            </a:r>
            <a:r>
              <a:rPr kumimoji="1" lang="ko-KR" altLang="en-US" sz="2400" b="1" dirty="0"/>
              <a:t> 배포</a:t>
            </a:r>
            <a:endParaRPr kumimoji="1" lang="ko-Kore-US" altLang="en-US" sz="24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E380EA0-7F90-14AE-A0C9-B24881D20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815" y="2225616"/>
            <a:ext cx="7276860" cy="160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1822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555FB-F5C4-E285-B518-BDB40EF53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7654D-5286-2FE5-BD3F-F8C1424A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45717" cy="906627"/>
          </a:xfrm>
        </p:spPr>
        <p:txBody>
          <a:bodyPr/>
          <a:lstStyle/>
          <a:p>
            <a:r>
              <a:rPr kumimoji="1" lang="en-US" altLang="ko-KR"/>
              <a:t>4.</a:t>
            </a:r>
            <a:r>
              <a:rPr kumimoji="1" lang="ko-KR" altLang="en-US"/>
              <a:t> 마치며</a:t>
            </a:r>
            <a:endParaRPr kumimoji="1" lang="ko-Kore-US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7C481D-7F96-70B2-3E2C-0BEECF962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중간과제를 </a:t>
            </a:r>
            <a:r>
              <a:rPr kumimoji="1" lang="ko-KR" altLang="en-US" dirty="0" err="1"/>
              <a:t>수행할땐</a:t>
            </a:r>
            <a:r>
              <a:rPr kumimoji="1" lang="ko-KR" altLang="en-US" dirty="0"/>
              <a:t> 제대로 알지 못했던 내용을 발표 자료를 수정해가면서 좀 더 자세하고 확실히 알고 </a:t>
            </a:r>
            <a:r>
              <a:rPr kumimoji="1" lang="ko-KR" altLang="en-US" dirty="0" err="1"/>
              <a:t>새로운걸</a:t>
            </a:r>
            <a:r>
              <a:rPr kumimoji="1" lang="ko-KR" altLang="en-US" dirty="0"/>
              <a:t> 더 배워갈 수 있었음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HPA</a:t>
            </a:r>
            <a:r>
              <a:rPr kumimoji="1" lang="ko-KR" altLang="en-US" dirty="0"/>
              <a:t> </a:t>
            </a:r>
            <a:r>
              <a:rPr kumimoji="1" lang="en-US" altLang="ko-KR" dirty="0"/>
              <a:t>scale down </a:t>
            </a:r>
            <a:r>
              <a:rPr kumimoji="1" lang="ko-KR" altLang="en-US" dirty="0"/>
              <a:t>지연시간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Events</a:t>
            </a:r>
            <a:r>
              <a:rPr kumimoji="1" lang="ko-KR" altLang="en-US" dirty="0"/>
              <a:t> 기록의 최대 유지시간</a:t>
            </a:r>
            <a:r>
              <a:rPr kumimoji="1" lang="en-US" altLang="ko-KR" dirty="0"/>
              <a:t>,</a:t>
            </a:r>
            <a:r>
              <a:rPr kumimoji="1" lang="ko-KR" altLang="en-US" dirty="0"/>
              <a:t> 롤링 업데이트 등등</a:t>
            </a:r>
            <a:r>
              <a:rPr kumimoji="1" lang="en-US" altLang="ko-KR" dirty="0"/>
              <a:t>..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클라우드 환경과 </a:t>
            </a:r>
            <a:r>
              <a:rPr kumimoji="1" lang="ko-KR" altLang="en-US" dirty="0" err="1"/>
              <a:t>온프레미스의</a:t>
            </a:r>
            <a:r>
              <a:rPr kumimoji="1" lang="ko-KR" altLang="en-US" dirty="0"/>
              <a:t> 가장 큰 차이는</a:t>
            </a:r>
            <a:r>
              <a:rPr kumimoji="1" lang="ko-KR" altLang="en-US" b="1" dirty="0"/>
              <a:t> 배포할 서버의 구축과 운영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유지보수 </a:t>
            </a:r>
            <a:r>
              <a:rPr kumimoji="1" lang="ko-KR" altLang="en-US" dirty="0"/>
              <a:t>면이라는 것을 느낌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컨테이너 호스팅</a:t>
            </a:r>
            <a:r>
              <a:rPr kumimoji="1" lang="en-US" altLang="ko-KR" dirty="0"/>
              <a:t>,</a:t>
            </a:r>
            <a:r>
              <a:rPr kumimoji="1" lang="ko-KR" altLang="en-US" dirty="0"/>
              <a:t> 컨테이너 오케스트레이션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로드밸런싱</a:t>
            </a:r>
            <a:r>
              <a:rPr kumimoji="1" lang="ko-KR" altLang="en-US" dirty="0"/>
              <a:t> 같은 작업이 이루어질 서버를 </a:t>
            </a:r>
            <a:r>
              <a:rPr kumimoji="1" lang="ko-KR" altLang="en-US" dirty="0" err="1"/>
              <a:t>온프레미스는</a:t>
            </a:r>
            <a:r>
              <a:rPr kumimoji="1" lang="ko-KR" altLang="en-US" dirty="0"/>
              <a:t> 직접 구축하고 관리해야 하지만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클라우드 환경에서는 위의 작업들이 이미 클라우드 제공업자에 의해 생성</a:t>
            </a:r>
            <a:r>
              <a:rPr kumimoji="1" lang="en-US" altLang="ko-KR" dirty="0"/>
              <a:t>,</a:t>
            </a:r>
            <a:r>
              <a:rPr kumimoji="1" lang="ko-KR" altLang="en-US" dirty="0"/>
              <a:t> 관리되기 때문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그렇기에 </a:t>
            </a:r>
            <a:r>
              <a:rPr kumimoji="1" lang="ko-KR" altLang="en-US" b="1" dirty="0"/>
              <a:t>개발자 관점</a:t>
            </a:r>
            <a:r>
              <a:rPr kumimoji="1" lang="ko-KR" altLang="en-US" dirty="0"/>
              <a:t>에선 업무의 효율성을 위해서라도 클라우드 환경을 </a:t>
            </a:r>
            <a:r>
              <a:rPr kumimoji="1" lang="ko-KR" altLang="en-US" dirty="0" err="1"/>
              <a:t>사용하는것이</a:t>
            </a:r>
            <a:r>
              <a:rPr kumimoji="1" lang="ko-KR" altLang="en-US" dirty="0"/>
              <a:t> 매우 유리하다고 생각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98916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06BD1-EBA4-8EFA-A7F1-107E16FF6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45717" cy="906627"/>
          </a:xfrm>
        </p:spPr>
        <p:txBody>
          <a:bodyPr/>
          <a:lstStyle/>
          <a:p>
            <a:r>
              <a:rPr kumimoji="1" lang="en-US" altLang="ko-Kore-US"/>
              <a:t>1</a:t>
            </a:r>
            <a:r>
              <a:rPr kumimoji="1" lang="en-US" altLang="ko-KR"/>
              <a:t>.</a:t>
            </a:r>
            <a:r>
              <a:rPr kumimoji="1" lang="ko-KR" altLang="en-US"/>
              <a:t> 서버 제작</a:t>
            </a:r>
            <a:endParaRPr kumimoji="1" lang="ko-Kore-US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32FDA7-3B1F-82BF-07F7-DB2C08438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ore-US" sz="2000" dirty="0"/>
              <a:t>Java (Spring Boot)</a:t>
            </a:r>
            <a:r>
              <a:rPr kumimoji="1" lang="ko-KR" altLang="en-US" sz="2000" dirty="0"/>
              <a:t> 로 제작</a:t>
            </a:r>
            <a:endParaRPr kumimoji="1" lang="en-US" altLang="ko-KR" sz="2000" dirty="0"/>
          </a:p>
          <a:p>
            <a:pPr lvl="1"/>
            <a:r>
              <a:rPr kumimoji="1" lang="ko-KR" altLang="en-US" sz="1600" dirty="0"/>
              <a:t>선택 이유는 </a:t>
            </a:r>
            <a:r>
              <a:rPr kumimoji="1" lang="en-US" altLang="ko-KR" sz="1600" dirty="0" err="1"/>
              <a:t>gradle</a:t>
            </a:r>
            <a:r>
              <a:rPr kumimoji="1" lang="ko-KR" altLang="en-US" sz="1600" dirty="0"/>
              <a:t>을 통한 </a:t>
            </a:r>
            <a:r>
              <a:rPr kumimoji="1" lang="en-US" altLang="ko-KR" sz="1600" dirty="0"/>
              <a:t>build</a:t>
            </a:r>
            <a:r>
              <a:rPr kumimoji="1" lang="ko-KR" altLang="en-US" sz="1600" dirty="0"/>
              <a:t>로 </a:t>
            </a:r>
            <a:r>
              <a:rPr kumimoji="1" lang="ko-KR" altLang="en-US" sz="1600" dirty="0" err="1"/>
              <a:t>도커</a:t>
            </a:r>
            <a:r>
              <a:rPr kumimoji="1" lang="ko-KR" altLang="en-US" sz="1600" dirty="0"/>
              <a:t> 이미지 </a:t>
            </a:r>
            <a:r>
              <a:rPr kumimoji="1" lang="ko-KR" altLang="en-US" sz="1600" dirty="0" err="1"/>
              <a:t>빌드시</a:t>
            </a:r>
            <a:r>
              <a:rPr kumimoji="1" lang="ko-KR" altLang="en-US" sz="1600" dirty="0"/>
              <a:t> </a:t>
            </a:r>
            <a:r>
              <a:rPr kumimoji="1" lang="ko-KR" altLang="en-US" sz="1600" b="1" dirty="0"/>
              <a:t>의존성 설치과정이 </a:t>
            </a:r>
            <a:r>
              <a:rPr kumimoji="1" lang="ko-KR" altLang="en-US" sz="1600" b="1" dirty="0" err="1"/>
              <a:t>필요없기</a:t>
            </a:r>
            <a:r>
              <a:rPr kumimoji="1" lang="ko-KR" altLang="en-US" sz="1600" b="1" dirty="0"/>
              <a:t> 때문</a:t>
            </a:r>
            <a:endParaRPr kumimoji="1" lang="en-US" altLang="ko-KR" sz="1600" b="1" dirty="0"/>
          </a:p>
          <a:p>
            <a:pPr lvl="1"/>
            <a:r>
              <a:rPr kumimoji="1" lang="ko-KR" altLang="en-US" sz="1600" dirty="0"/>
              <a:t>예로 </a:t>
            </a:r>
            <a:r>
              <a:rPr kumimoji="1" lang="en-US" altLang="ko-KR" sz="1600" dirty="0"/>
              <a:t>python</a:t>
            </a:r>
            <a:r>
              <a:rPr kumimoji="1" lang="ko-KR" altLang="en-US" sz="1600" dirty="0"/>
              <a:t> 의 </a:t>
            </a:r>
            <a:r>
              <a:rPr kumimoji="1" lang="en-US" altLang="ko-KR" sz="1600" dirty="0" err="1"/>
              <a:t>FastAPI</a:t>
            </a:r>
            <a:r>
              <a:rPr kumimoji="1" lang="ko-KR" altLang="en-US" sz="1600" dirty="0"/>
              <a:t>의 경우 </a:t>
            </a:r>
            <a:r>
              <a:rPr kumimoji="1" lang="en-US" altLang="ko-KR" sz="1600" dirty="0"/>
              <a:t>pip install </a:t>
            </a:r>
            <a:r>
              <a:rPr kumimoji="1" lang="ko-KR" altLang="en-US" sz="1600" dirty="0"/>
              <a:t>로 의존성을 따로 설치하는 과정을 거쳐야 함</a:t>
            </a:r>
            <a:endParaRPr kumimoji="1" lang="en-US" altLang="ko-KR" sz="1600" dirty="0"/>
          </a:p>
          <a:p>
            <a:r>
              <a:rPr kumimoji="1" lang="ko-KR" altLang="en-US" sz="2000" dirty="0" err="1"/>
              <a:t>접속시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“Hello Docker and Kubernetes” </a:t>
            </a:r>
            <a:r>
              <a:rPr kumimoji="1" lang="ko-KR" altLang="en-US" sz="2000" dirty="0"/>
              <a:t>라는 텍스트 표시</a:t>
            </a:r>
            <a:endParaRPr kumimoji="1" lang="en-US" altLang="ko-KR" sz="2000" dirty="0"/>
          </a:p>
          <a:p>
            <a:pPr lvl="1"/>
            <a:r>
              <a:rPr kumimoji="1" lang="en-US" altLang="ko-KR" sz="1600" dirty="0"/>
              <a:t>GET</a:t>
            </a:r>
            <a:r>
              <a:rPr kumimoji="1" lang="ko-KR" altLang="en-US" sz="1600" dirty="0"/>
              <a:t> 요청시에도 같은 내용을 출력</a:t>
            </a:r>
            <a:endParaRPr kumimoji="1" lang="ko-Kore-US" altLang="en-US" sz="2000" dirty="0"/>
          </a:p>
        </p:txBody>
      </p:sp>
      <p:pic>
        <p:nvPicPr>
          <p:cNvPr id="5" name="그림 4" descr="텍스트, 스크린샷, 폰트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16AC36E4-2CA7-97D0-7AC6-8C5C11B82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5731892" cy="19977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5FD221-16DE-C8C4-2224-B13C59D1DFA7}"/>
              </a:ext>
            </a:extLst>
          </p:cNvPr>
          <p:cNvSpPr txBox="1"/>
          <p:nvPr/>
        </p:nvSpPr>
        <p:spPr>
          <a:xfrm>
            <a:off x="838200" y="1363960"/>
            <a:ext cx="3323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US" sz="2400" b="1"/>
              <a:t>1</a:t>
            </a:r>
            <a:r>
              <a:rPr kumimoji="1" lang="en-US" altLang="ko-KR" sz="2400" b="1"/>
              <a:t>.</a:t>
            </a:r>
            <a:r>
              <a:rPr kumimoji="1" lang="ko-KR" altLang="en-US" sz="2400" b="1"/>
              <a:t> 소스 코드</a:t>
            </a:r>
            <a:endParaRPr kumimoji="1" lang="ko-Kore-US" altLang="en-US" sz="2400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22663BA-E2AE-7328-61C2-463209575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009" y="5559637"/>
            <a:ext cx="8702097" cy="58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750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46BD28-8183-D509-088C-15CF419FD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2E45D-4C60-A238-8F5D-BF018EEB8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45717" cy="906627"/>
          </a:xfrm>
        </p:spPr>
        <p:txBody>
          <a:bodyPr/>
          <a:lstStyle/>
          <a:p>
            <a:r>
              <a:rPr kumimoji="1" lang="en-US" altLang="ko-Kore-US"/>
              <a:t>1</a:t>
            </a:r>
            <a:r>
              <a:rPr kumimoji="1" lang="en-US" altLang="ko-KR"/>
              <a:t>.</a:t>
            </a:r>
            <a:r>
              <a:rPr kumimoji="1" lang="ko-KR" altLang="en-US"/>
              <a:t> 서버 제작</a:t>
            </a:r>
            <a:endParaRPr kumimoji="1" lang="ko-Kore-US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653BEC-AC0B-A209-5F91-A4E143E07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ore-US" sz="2000" dirty="0"/>
              <a:t>IDE</a:t>
            </a:r>
            <a:r>
              <a:rPr kumimoji="1" lang="ko-KR" altLang="en-US" sz="2000" dirty="0"/>
              <a:t>에서 </a:t>
            </a:r>
            <a:r>
              <a:rPr kumimoji="1" lang="en-US" altLang="ko-Kore-US" sz="2000" dirty="0"/>
              <a:t>Gradle -&gt; Tasks -&gt; </a:t>
            </a:r>
            <a:r>
              <a:rPr kumimoji="1" lang="en-US" altLang="ko-Kore-US" sz="2000" dirty="0" err="1"/>
              <a:t>bootJar</a:t>
            </a:r>
            <a:r>
              <a:rPr kumimoji="1" lang="en-US" altLang="ko-Kore-US" sz="2000" dirty="0"/>
              <a:t> 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통해 </a:t>
            </a:r>
            <a:r>
              <a:rPr kumimoji="1" lang="en-US" altLang="ko-KR" sz="2000" dirty="0"/>
              <a:t>.jar</a:t>
            </a:r>
            <a:r>
              <a:rPr kumimoji="1" lang="ko-KR" altLang="en-US" sz="2000" dirty="0"/>
              <a:t> 로 서버 파일을 빌드</a:t>
            </a:r>
            <a:endParaRPr kumimoji="1" lang="en-US" altLang="ko-KR" sz="2000" dirty="0"/>
          </a:p>
          <a:p>
            <a:endParaRPr kumimoji="1" lang="en-US" altLang="ko-KR" sz="2000" dirty="0"/>
          </a:p>
          <a:p>
            <a:r>
              <a:rPr kumimoji="1" lang="ko-KR" altLang="en-US" sz="2000" dirty="0"/>
              <a:t>해당 </a:t>
            </a:r>
            <a:r>
              <a:rPr kumimoji="1" lang="en-US" altLang="ko-KR" sz="2000" dirty="0"/>
              <a:t>.jar </a:t>
            </a:r>
            <a:r>
              <a:rPr kumimoji="1" lang="ko-KR" altLang="en-US" sz="2000" dirty="0"/>
              <a:t>는</a:t>
            </a:r>
            <a:r>
              <a:rPr kumimoji="1" lang="en-US" altLang="ko-KR" sz="2000" dirty="0"/>
              <a:t> &lt;</a:t>
            </a:r>
            <a:r>
              <a:rPr kumimoji="1" lang="ko-KR" altLang="en-US" sz="2000" dirty="0"/>
              <a:t>프로젝트 루트</a:t>
            </a:r>
            <a:r>
              <a:rPr kumimoji="1" lang="en-US" altLang="ko-KR" sz="2000" dirty="0"/>
              <a:t>&gt;/build/libs/ </a:t>
            </a:r>
            <a:r>
              <a:rPr kumimoji="1" lang="ko-KR" altLang="en-US" sz="2000" dirty="0"/>
              <a:t> 디렉토리 안</a:t>
            </a:r>
            <a:br>
              <a:rPr kumimoji="1" lang="en-US" altLang="ko-KR" sz="2000" dirty="0"/>
            </a:br>
            <a:r>
              <a:rPr kumimoji="1" lang="ko-KR" altLang="en-US" sz="2000" dirty="0"/>
              <a:t> </a:t>
            </a:r>
            <a:r>
              <a:rPr kumimoji="1" lang="en-US" altLang="ko-KR" sz="2000" dirty="0"/>
              <a:t>&lt;</a:t>
            </a:r>
            <a:r>
              <a:rPr kumimoji="1" lang="ko-KR" altLang="en-US" sz="2000" dirty="0"/>
              <a:t>프로젝트 이름</a:t>
            </a:r>
            <a:r>
              <a:rPr kumimoji="1" lang="en-US" altLang="ko-KR" sz="2000" dirty="0"/>
              <a:t>&gt;-0.0.1-SNAPSHOT.jar</a:t>
            </a:r>
            <a:r>
              <a:rPr kumimoji="1" lang="ko-KR" altLang="en-US" sz="2000" dirty="0"/>
              <a:t> 라는 이름으로 생성</a:t>
            </a:r>
            <a:endParaRPr kumimoji="1" lang="en-US" altLang="ko-KR" sz="2000" dirty="0"/>
          </a:p>
          <a:p>
            <a:pPr lvl="1"/>
            <a:r>
              <a:rPr kumimoji="1" lang="ko-KR" altLang="en-US" sz="2000" dirty="0" err="1"/>
              <a:t>빌드완료시의</a:t>
            </a:r>
            <a:r>
              <a:rPr kumimoji="1" lang="ko-KR" altLang="en-US" sz="2000" dirty="0"/>
              <a:t> 파일 이름은 </a:t>
            </a:r>
            <a:r>
              <a:rPr kumimoji="1" lang="en-US" altLang="ko-KR" sz="2000" dirty="0" err="1"/>
              <a:t>build.gradle</a:t>
            </a:r>
            <a:r>
              <a:rPr kumimoji="1" lang="ko-KR" altLang="en-US" sz="2000" dirty="0"/>
              <a:t> 에서 수정 가능</a:t>
            </a:r>
            <a:endParaRPr kumimoji="1" lang="en-US" altLang="ko-KR" sz="2000" dirty="0"/>
          </a:p>
          <a:p>
            <a:pPr lvl="1"/>
            <a:endParaRPr kumimoji="1" lang="en-US" altLang="ko-KR" sz="2000" dirty="0"/>
          </a:p>
          <a:p>
            <a:r>
              <a:rPr kumimoji="1" lang="ko-KR" altLang="en-US" sz="2000" dirty="0" err="1"/>
              <a:t>빌드된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.jar </a:t>
            </a:r>
            <a:r>
              <a:rPr kumimoji="1" lang="ko-KR" altLang="en-US" sz="2000" dirty="0"/>
              <a:t>파일은  터미널 을 통해 </a:t>
            </a:r>
            <a:r>
              <a:rPr kumimoji="1" lang="en-US" altLang="ko-KR" sz="2000" u="sng" dirty="0"/>
              <a:t>java –jar &lt;.jar</a:t>
            </a:r>
            <a:r>
              <a:rPr kumimoji="1" lang="ko-KR" altLang="en-US" sz="2000" u="sng" dirty="0"/>
              <a:t>파일명</a:t>
            </a:r>
            <a:r>
              <a:rPr kumimoji="1" lang="en-US" altLang="ko-KR" sz="2000" u="sng" dirty="0"/>
              <a:t>&gt;</a:t>
            </a:r>
            <a:r>
              <a:rPr kumimoji="1" lang="ko-KR" altLang="en-US" sz="2000" u="sng" dirty="0"/>
              <a:t> </a:t>
            </a:r>
            <a:r>
              <a:rPr kumimoji="1" lang="ko-KR" altLang="en-US" sz="2000" dirty="0" err="1"/>
              <a:t>으로</a:t>
            </a:r>
            <a:r>
              <a:rPr kumimoji="1" lang="ko-KR" altLang="en-US" sz="2000" dirty="0"/>
              <a:t> 실행 가능</a:t>
            </a:r>
            <a:endParaRPr kumimoji="1" lang="en-US" altLang="ko-KR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F66700-6D50-CC76-A23C-7679AADB7234}"/>
              </a:ext>
            </a:extLst>
          </p:cNvPr>
          <p:cNvSpPr txBox="1"/>
          <p:nvPr/>
        </p:nvSpPr>
        <p:spPr>
          <a:xfrm>
            <a:off x="838200" y="1363960"/>
            <a:ext cx="3323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/>
              <a:t>2.</a:t>
            </a:r>
            <a:r>
              <a:rPr kumimoji="1" lang="ko-KR" altLang="en-US" sz="2400" b="1"/>
              <a:t> 빌드</a:t>
            </a:r>
            <a:endParaRPr kumimoji="1" lang="ko-Kore-US" altLang="en-US" sz="2400" b="1"/>
          </a:p>
        </p:txBody>
      </p:sp>
    </p:spTree>
    <p:extLst>
      <p:ext uri="{BB962C8B-B14F-4D97-AF65-F5344CB8AC3E}">
        <p14:creationId xmlns:p14="http://schemas.microsoft.com/office/powerpoint/2010/main" val="2351890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AC02AE-BDA3-8A92-7844-A8208E3BA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297ED1-A693-80EA-055D-8ADF3063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45717" cy="906627"/>
          </a:xfrm>
        </p:spPr>
        <p:txBody>
          <a:bodyPr/>
          <a:lstStyle/>
          <a:p>
            <a:r>
              <a:rPr kumimoji="1" lang="en-US" altLang="ko-KR"/>
              <a:t>2.</a:t>
            </a:r>
            <a:r>
              <a:rPr kumimoji="1" lang="ko-KR" altLang="en-US"/>
              <a:t> </a:t>
            </a:r>
            <a:r>
              <a:rPr kumimoji="1" lang="ko-KR" altLang="en-US" err="1"/>
              <a:t>도커</a:t>
            </a:r>
            <a:endParaRPr kumimoji="1" lang="ko-Kore-US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B8A3AD-F415-70FC-7CCC-5D50BD0D7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z="2000" dirty="0"/>
              <a:t>서버를 </a:t>
            </a:r>
            <a:r>
              <a:rPr kumimoji="1" lang="en-US" altLang="ko-KR" sz="2000" dirty="0"/>
              <a:t>Docker</a:t>
            </a:r>
            <a:r>
              <a:rPr kumimoji="1" lang="ko-KR" altLang="en-US" sz="2000" dirty="0"/>
              <a:t> 이미지로 빌드하기 위해 </a:t>
            </a:r>
            <a:r>
              <a:rPr kumimoji="1" lang="en-US" altLang="ko-KR" sz="2000" dirty="0" err="1"/>
              <a:t>Dockerfile</a:t>
            </a:r>
            <a:r>
              <a:rPr kumimoji="1" lang="en-US" altLang="ko-KR" sz="2000" dirty="0"/>
              <a:t> </a:t>
            </a:r>
            <a:r>
              <a:rPr kumimoji="1" lang="ko-KR" altLang="en-US" sz="2000" dirty="0"/>
              <a:t>작성</a:t>
            </a:r>
            <a:endParaRPr kumimoji="1" lang="en-US" altLang="ko-KR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A66558-1114-86C3-9427-A84D47F0193F}"/>
              </a:ext>
            </a:extLst>
          </p:cNvPr>
          <p:cNvSpPr txBox="1"/>
          <p:nvPr/>
        </p:nvSpPr>
        <p:spPr>
          <a:xfrm>
            <a:off x="838200" y="1363960"/>
            <a:ext cx="3323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/>
              <a:t>1.</a:t>
            </a:r>
            <a:r>
              <a:rPr kumimoji="1" lang="ko-KR" altLang="en-US" sz="2400" b="1"/>
              <a:t> 이미지 </a:t>
            </a:r>
            <a:r>
              <a:rPr kumimoji="1" lang="en-US" altLang="ko-KR" sz="2400" b="1"/>
              <a:t>build</a:t>
            </a:r>
            <a:r>
              <a:rPr kumimoji="1" lang="ko-KR" altLang="en-US" sz="2400" b="1"/>
              <a:t> 및 </a:t>
            </a:r>
            <a:r>
              <a:rPr kumimoji="1" lang="en-US" altLang="ko-KR" sz="2400" b="1"/>
              <a:t>push</a:t>
            </a:r>
            <a:endParaRPr kumimoji="1" lang="ko-Kore-US" altLang="en-US" sz="2400" b="1"/>
          </a:p>
        </p:txBody>
      </p:sp>
      <p:pic>
        <p:nvPicPr>
          <p:cNvPr id="10" name="그림 9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929C7C9B-8ECE-CF79-40D9-94405400D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7290"/>
            <a:ext cx="7772400" cy="374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315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B337E5-03BF-2066-0240-85E578E36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783B3-399E-E305-3020-8DB69E889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45717" cy="906627"/>
          </a:xfrm>
        </p:spPr>
        <p:txBody>
          <a:bodyPr/>
          <a:lstStyle/>
          <a:p>
            <a:r>
              <a:rPr kumimoji="1" lang="en-US" altLang="ko-KR"/>
              <a:t>2.</a:t>
            </a:r>
            <a:r>
              <a:rPr kumimoji="1" lang="ko-KR" altLang="en-US"/>
              <a:t> </a:t>
            </a:r>
            <a:r>
              <a:rPr kumimoji="1" lang="ko-KR" altLang="en-US" err="1"/>
              <a:t>도커</a:t>
            </a:r>
            <a:endParaRPr kumimoji="1" lang="ko-Kore-US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815400-66F6-0E43-2430-0871450AB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kumimoji="1" lang="en-US" altLang="ko-KR" sz="2000" u="sng" dirty="0"/>
              <a:t>docker build --platform </a:t>
            </a:r>
            <a:r>
              <a:rPr kumimoji="1" lang="en-US" altLang="ko-KR" sz="2000" u="sng" dirty="0" err="1"/>
              <a:t>linux</a:t>
            </a:r>
            <a:r>
              <a:rPr kumimoji="1" lang="en-US" altLang="ko-KR" sz="2000" u="sng" dirty="0"/>
              <a:t>/amd64  -t </a:t>
            </a:r>
            <a:r>
              <a:rPr kumimoji="1" lang="ko-KR" altLang="en-US" sz="2000" u="sng" dirty="0"/>
              <a:t> </a:t>
            </a:r>
            <a:r>
              <a:rPr kumimoji="1" lang="en-US" altLang="ko-KR" sz="2000" u="sng" dirty="0"/>
              <a:t>&lt;</a:t>
            </a:r>
            <a:r>
              <a:rPr kumimoji="1" lang="en-US" altLang="ko-KR" sz="2000" u="sng" dirty="0" err="1"/>
              <a:t>DockerHub</a:t>
            </a:r>
            <a:r>
              <a:rPr kumimoji="1" lang="ko-KR" altLang="en-US" sz="2000" u="sng" dirty="0"/>
              <a:t>이름</a:t>
            </a:r>
            <a:r>
              <a:rPr kumimoji="1" lang="en-US" altLang="ko-KR" sz="2000" u="sng" dirty="0"/>
              <a:t>&gt;/&lt;</a:t>
            </a:r>
            <a:r>
              <a:rPr kumimoji="1" lang="ko-KR" altLang="en-US" sz="2000" u="sng" dirty="0"/>
              <a:t>이미지이름</a:t>
            </a:r>
            <a:r>
              <a:rPr kumimoji="1" lang="en-US" altLang="ko-KR" sz="2000" u="sng" dirty="0"/>
              <a:t>&gt;:&lt;</a:t>
            </a:r>
            <a:r>
              <a:rPr kumimoji="1" lang="ko-KR" altLang="en-US" sz="2000" u="sng" dirty="0"/>
              <a:t>태그</a:t>
            </a:r>
            <a:r>
              <a:rPr kumimoji="1" lang="en-US" altLang="ko-KR" sz="2000" u="sng" dirty="0"/>
              <a:t>&gt; .</a:t>
            </a:r>
            <a:br>
              <a:rPr kumimoji="1" lang="en-US" altLang="ko-KR" sz="2000" u="sng" dirty="0"/>
            </a:br>
            <a:r>
              <a:rPr kumimoji="1" lang="ko-KR" altLang="en-US" sz="2000" dirty="0"/>
              <a:t>명령어를 통해 이미지를 빌드</a:t>
            </a:r>
            <a:endParaRPr kumimoji="1" lang="en-US" altLang="ko-KR" sz="2000" dirty="0"/>
          </a:p>
          <a:p>
            <a:pPr lvl="1"/>
            <a:r>
              <a:rPr kumimoji="1" lang="ko-KR" altLang="en-US" sz="1600" dirty="0"/>
              <a:t>현재 개발 환경이 </a:t>
            </a:r>
            <a:r>
              <a:rPr kumimoji="1" lang="en-US" altLang="ko-KR" sz="1600" dirty="0"/>
              <a:t>Arm64</a:t>
            </a:r>
            <a:r>
              <a:rPr kumimoji="1" lang="ko-KR" altLang="en-US" sz="1600" dirty="0"/>
              <a:t> 아키텍처인 </a:t>
            </a:r>
            <a:r>
              <a:rPr kumimoji="1" lang="en-US" altLang="ko-KR" sz="1600" dirty="0"/>
              <a:t>MacOS</a:t>
            </a:r>
            <a:r>
              <a:rPr kumimoji="1" lang="ko-KR" altLang="en-US" sz="1600" dirty="0"/>
              <a:t> 이므로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이미지 </a:t>
            </a:r>
            <a:r>
              <a:rPr kumimoji="1" lang="ko-KR" altLang="en-US" sz="1600" dirty="0" err="1"/>
              <a:t>빌드시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arm64 </a:t>
            </a:r>
            <a:r>
              <a:rPr kumimoji="1" lang="ko-KR" altLang="en-US" sz="1600" dirty="0"/>
              <a:t>버전 </a:t>
            </a:r>
            <a:r>
              <a:rPr kumimoji="1" lang="en-US" altLang="ko-KR" sz="1600" dirty="0" err="1"/>
              <a:t>linux</a:t>
            </a:r>
            <a:r>
              <a:rPr kumimoji="1" lang="ko-KR" altLang="en-US" sz="1600" dirty="0" err="1"/>
              <a:t>에</a:t>
            </a:r>
            <a:r>
              <a:rPr kumimoji="1" lang="ko-KR" altLang="en-US" sz="1600" dirty="0"/>
              <a:t> 사용하게끔 빌드가 되기 때문에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r>
              <a:rPr kumimoji="1" lang="ko-KR" altLang="en-US" sz="1600" b="1" dirty="0"/>
              <a:t>클러스터 운영체제에 맞게 아키텍처를 </a:t>
            </a:r>
            <a:r>
              <a:rPr kumimoji="1" lang="en-US" altLang="ko-KR" sz="1600" b="1" dirty="0"/>
              <a:t>amd64</a:t>
            </a:r>
            <a:r>
              <a:rPr kumimoji="1" lang="ko-KR" altLang="en-US" sz="1600" b="1" dirty="0"/>
              <a:t> 로 변경</a:t>
            </a:r>
            <a:endParaRPr kumimoji="1" lang="en-US" altLang="ko-KR" sz="1600" b="1" dirty="0"/>
          </a:p>
          <a:p>
            <a:pPr lvl="1"/>
            <a:r>
              <a:rPr kumimoji="1" lang="en-US" altLang="ko-KR" sz="1600" dirty="0"/>
              <a:t>--push </a:t>
            </a:r>
            <a:r>
              <a:rPr kumimoji="1" lang="ko-KR" altLang="en-US" sz="1600" dirty="0"/>
              <a:t>로 </a:t>
            </a:r>
            <a:r>
              <a:rPr kumimoji="1" lang="en-US" altLang="ko-KR" sz="1600" dirty="0"/>
              <a:t>build</a:t>
            </a:r>
            <a:r>
              <a:rPr kumimoji="1" lang="ko-KR" altLang="en-US" sz="1600" dirty="0"/>
              <a:t> 가 끝난 동시에 </a:t>
            </a:r>
            <a:r>
              <a:rPr kumimoji="1" lang="en-US" altLang="ko-KR" sz="1600" dirty="0"/>
              <a:t>push</a:t>
            </a:r>
            <a:r>
              <a:rPr kumimoji="1" lang="ko-KR" altLang="en-US" sz="1600" dirty="0"/>
              <a:t>도 가능함</a:t>
            </a:r>
            <a:endParaRPr kumimoji="1" lang="en-US" altLang="ko-KR" sz="1600" dirty="0"/>
          </a:p>
          <a:p>
            <a:pPr lvl="1"/>
            <a:endParaRPr kumimoji="1" lang="en-US" altLang="ko-KR" sz="2000" dirty="0"/>
          </a:p>
          <a:p>
            <a:r>
              <a:rPr kumimoji="1" lang="en-US" altLang="ko-KR" sz="2000" u="sng" dirty="0"/>
              <a:t>docker push &lt;</a:t>
            </a:r>
            <a:r>
              <a:rPr kumimoji="1" lang="en-US" altLang="ko-KR" sz="2000" u="sng" dirty="0" err="1"/>
              <a:t>DockerHub</a:t>
            </a:r>
            <a:r>
              <a:rPr kumimoji="1" lang="ko-KR" altLang="en-US" sz="2000" u="sng" dirty="0"/>
              <a:t>이름</a:t>
            </a:r>
            <a:r>
              <a:rPr kumimoji="1" lang="en-US" altLang="ko-KR" sz="2000" u="sng" dirty="0"/>
              <a:t>&gt;/&lt;</a:t>
            </a:r>
            <a:r>
              <a:rPr kumimoji="1" lang="ko-KR" altLang="en-US" sz="2000" u="sng" dirty="0"/>
              <a:t>이미지이름</a:t>
            </a:r>
            <a:r>
              <a:rPr kumimoji="1" lang="en-US" altLang="ko-KR" sz="2000" u="sng" dirty="0"/>
              <a:t>&gt;:&lt;</a:t>
            </a:r>
            <a:r>
              <a:rPr kumimoji="1" lang="ko-KR" altLang="en-US" sz="2000" u="sng" dirty="0"/>
              <a:t>태그</a:t>
            </a:r>
            <a:r>
              <a:rPr kumimoji="1" lang="en-US" altLang="ko-KR" sz="2000" u="sng" dirty="0"/>
              <a:t>&gt;</a:t>
            </a:r>
            <a:r>
              <a:rPr kumimoji="1" lang="ko-KR" altLang="en-US" sz="2000" u="sng" dirty="0"/>
              <a:t> </a:t>
            </a:r>
            <a:r>
              <a:rPr kumimoji="1" lang="ko-KR" altLang="en-US" sz="2000" dirty="0"/>
              <a:t>명령어로 </a:t>
            </a:r>
            <a:r>
              <a:rPr kumimoji="1" lang="en-US" altLang="ko-KR" sz="2000" dirty="0" err="1"/>
              <a:t>DockerHub</a:t>
            </a:r>
            <a:r>
              <a:rPr kumimoji="1" lang="ko-KR" altLang="en-US" sz="2000" dirty="0" err="1"/>
              <a:t>에</a:t>
            </a:r>
            <a:r>
              <a:rPr kumimoji="1" lang="ko-KR" altLang="en-US" sz="2000" dirty="0"/>
              <a:t> 업로드</a:t>
            </a:r>
            <a:endParaRPr kumimoji="1" lang="en-US" altLang="ko-KR" sz="2000" dirty="0"/>
          </a:p>
          <a:p>
            <a:pPr lvl="1"/>
            <a:r>
              <a:rPr kumimoji="1" lang="en-US" altLang="ko-KR" sz="1600" dirty="0"/>
              <a:t>push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하지 않으면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이미지가 로컬에만 저장되기 때문에 반드시 해주어야 함</a:t>
            </a:r>
            <a:endParaRPr kumimoji="1" lang="en-US" altLang="ko-KR" sz="1600" dirty="0"/>
          </a:p>
          <a:p>
            <a:pPr lvl="1"/>
            <a:endParaRPr kumimoji="1" lang="en-US" altLang="ko-KR" dirty="0"/>
          </a:p>
          <a:p>
            <a:r>
              <a:rPr kumimoji="1" lang="ko-KR" altLang="en-US" dirty="0" err="1"/>
              <a:t>온프레미스에서도</a:t>
            </a:r>
            <a:r>
              <a:rPr kumimoji="1" lang="ko-KR" altLang="en-US" dirty="0"/>
              <a:t> 자체 레지스트리를 구축할 수 있지만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클라우드 환경에서는 서비스 제공자 또는 </a:t>
            </a:r>
            <a:r>
              <a:rPr kumimoji="1" lang="en-US" altLang="ko-KR" dirty="0" err="1"/>
              <a:t>DockerHub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손쉽게 관리가 가능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물론 </a:t>
            </a:r>
            <a:r>
              <a:rPr kumimoji="1" lang="ko-KR" altLang="en-US" dirty="0" err="1"/>
              <a:t>온프레미스의</a:t>
            </a:r>
            <a:r>
              <a:rPr kumimoji="1" lang="ko-KR" altLang="en-US" dirty="0"/>
              <a:t> 경우에도 </a:t>
            </a:r>
            <a:r>
              <a:rPr kumimoji="1" lang="en-US" altLang="ko-KR" dirty="0" err="1"/>
              <a:t>DockerHub</a:t>
            </a:r>
            <a:r>
              <a:rPr kumimoji="1" lang="ko-KR" altLang="en-US" dirty="0"/>
              <a:t> 같은 클라우드 레지스트리를 사용할 수 있지만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이러한 경우 </a:t>
            </a:r>
            <a:r>
              <a:rPr kumimoji="1" lang="ko-KR" altLang="en-US" dirty="0" err="1"/>
              <a:t>온프레미스를</a:t>
            </a:r>
            <a:r>
              <a:rPr kumimoji="1" lang="ko-KR" altLang="en-US" dirty="0"/>
              <a:t> 사용하는 이유</a:t>
            </a:r>
            <a:r>
              <a:rPr kumimoji="1" lang="en-US" altLang="ko-KR" dirty="0"/>
              <a:t>(</a:t>
            </a:r>
            <a:r>
              <a:rPr kumimoji="1" lang="ko-KR" altLang="en-US" dirty="0"/>
              <a:t>보안 혹은 데이터 통제</a:t>
            </a:r>
            <a:r>
              <a:rPr kumimoji="1" lang="en-US" altLang="ko-KR" dirty="0"/>
              <a:t>)</a:t>
            </a:r>
            <a:r>
              <a:rPr kumimoji="1" lang="ko-KR" altLang="en-US" dirty="0"/>
              <a:t>가 떨어짐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여기서 말하는 </a:t>
            </a:r>
            <a:r>
              <a:rPr kumimoji="1" lang="ko-KR" altLang="en-US" dirty="0" err="1"/>
              <a:t>레지스트리란</a:t>
            </a:r>
            <a:r>
              <a:rPr kumimoji="1" lang="ko-KR" altLang="en-US" dirty="0"/>
              <a:t> </a:t>
            </a:r>
            <a:r>
              <a:rPr kumimoji="1" lang="ko-KR" altLang="en-US" b="1" dirty="0"/>
              <a:t>이미지를 저장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관리하는 중앙 저장소</a:t>
            </a:r>
            <a:endParaRPr kumimoji="1" lang="en-US" altLang="ko-KR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DDAA52-D8AE-C818-9218-C1DF9CE80280}"/>
              </a:ext>
            </a:extLst>
          </p:cNvPr>
          <p:cNvSpPr txBox="1"/>
          <p:nvPr/>
        </p:nvSpPr>
        <p:spPr>
          <a:xfrm>
            <a:off x="838200" y="1363960"/>
            <a:ext cx="3323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/>
              <a:t>1.</a:t>
            </a:r>
            <a:r>
              <a:rPr kumimoji="1" lang="ko-KR" altLang="en-US" sz="2400" b="1"/>
              <a:t> 이미지 </a:t>
            </a:r>
            <a:r>
              <a:rPr kumimoji="1" lang="en-US" altLang="ko-KR" sz="2400" b="1"/>
              <a:t>build </a:t>
            </a:r>
            <a:r>
              <a:rPr kumimoji="1" lang="ko-KR" altLang="en-US" sz="2400" b="1"/>
              <a:t>및 </a:t>
            </a:r>
            <a:r>
              <a:rPr kumimoji="1" lang="en-US" altLang="ko-KR" sz="2400" b="1"/>
              <a:t>push</a:t>
            </a:r>
            <a:endParaRPr kumimoji="1" lang="ko-Kore-US" altLang="en-US" sz="2400" b="1"/>
          </a:p>
        </p:txBody>
      </p:sp>
    </p:spTree>
    <p:extLst>
      <p:ext uri="{BB962C8B-B14F-4D97-AF65-F5344CB8AC3E}">
        <p14:creationId xmlns:p14="http://schemas.microsoft.com/office/powerpoint/2010/main" val="1888924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E4751-3230-67CB-626B-4FDA9B08E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C40FB4-8AFD-35C9-1AC2-7E47311BB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45717" cy="906627"/>
          </a:xfrm>
        </p:spPr>
        <p:txBody>
          <a:bodyPr/>
          <a:lstStyle/>
          <a:p>
            <a:r>
              <a:rPr kumimoji="1" lang="en-US" altLang="ko-KR"/>
              <a:t>3.</a:t>
            </a:r>
            <a:r>
              <a:rPr kumimoji="1" lang="ko-KR" altLang="en-US"/>
              <a:t> </a:t>
            </a:r>
            <a:r>
              <a:rPr kumimoji="1" lang="ko-KR" altLang="en-US" err="1"/>
              <a:t>쿠버네티스</a:t>
            </a:r>
            <a:endParaRPr kumimoji="1" lang="ko-Kore-US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58A101-D115-BA90-331E-06D5AF95C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8858"/>
          </a:xfrm>
        </p:spPr>
        <p:txBody>
          <a:bodyPr>
            <a:normAutofit/>
          </a:bodyPr>
          <a:lstStyle/>
          <a:p>
            <a:r>
              <a:rPr kumimoji="1" lang="ko-KR" altLang="en-US" sz="2000" dirty="0"/>
              <a:t>클러스터에 연결하기 위해 로컬 개발환경에 </a:t>
            </a:r>
            <a:r>
              <a:rPr kumimoji="1" lang="en-US" altLang="ko-KR" sz="2000" dirty="0"/>
              <a:t>KUBECONFIG </a:t>
            </a:r>
            <a:r>
              <a:rPr kumimoji="1" lang="ko-KR" altLang="en-US" sz="2000" dirty="0"/>
              <a:t>환경변수를 설정</a:t>
            </a:r>
            <a:endParaRPr kumimoji="1" lang="en-US" altLang="ko-KR" sz="2000" dirty="0"/>
          </a:p>
          <a:p>
            <a:pPr lvl="1"/>
            <a:r>
              <a:rPr kumimoji="1" lang="ko-KR" altLang="en-US" b="1" dirty="0"/>
              <a:t>클러스터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쿠버네티스의</a:t>
            </a:r>
            <a:r>
              <a:rPr kumimoji="1" lang="ko-KR" altLang="en-US" dirty="0"/>
              <a:t> 가장 큰 단위로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여러 컴퓨터</a:t>
            </a:r>
            <a:r>
              <a:rPr kumimoji="1" lang="en-US" altLang="ko-KR" dirty="0"/>
              <a:t>(</a:t>
            </a:r>
            <a:r>
              <a:rPr kumimoji="1" lang="ko-KR" altLang="en-US" dirty="0"/>
              <a:t>노드</a:t>
            </a:r>
            <a:r>
              <a:rPr kumimoji="1" lang="en-US" altLang="ko-KR" dirty="0"/>
              <a:t>)</a:t>
            </a:r>
            <a:r>
              <a:rPr kumimoji="1" lang="ko-KR" altLang="en-US" dirty="0"/>
              <a:t>가 모여 하나의 논리적 유닛으로 동작하는 환경</a:t>
            </a:r>
            <a:endParaRPr kumimoji="1" lang="en-US" altLang="ko-KR" dirty="0"/>
          </a:p>
          <a:p>
            <a:pPr lvl="1"/>
            <a:endParaRPr kumimoji="1" lang="en-US" altLang="ko-KR" sz="1600" dirty="0"/>
          </a:p>
          <a:p>
            <a:r>
              <a:rPr kumimoji="1" lang="en-US" altLang="ko-KR" sz="2000" dirty="0"/>
              <a:t>vi</a:t>
            </a:r>
            <a:r>
              <a:rPr kumimoji="1" lang="ko-KR" altLang="en-US" sz="2000" dirty="0"/>
              <a:t> 로 </a:t>
            </a:r>
            <a:r>
              <a:rPr kumimoji="1" lang="en-US" altLang="ko-KR" sz="2000" dirty="0"/>
              <a:t>.</a:t>
            </a:r>
            <a:r>
              <a:rPr kumimoji="1" lang="en-US" altLang="ko-KR" sz="2000" dirty="0" err="1"/>
              <a:t>zshrc</a:t>
            </a:r>
            <a:r>
              <a:rPr kumimoji="1" lang="en-US" altLang="ko-KR" sz="2000" dirty="0"/>
              <a:t> </a:t>
            </a:r>
            <a:r>
              <a:rPr kumimoji="1" lang="ko-KR" altLang="en-US" sz="2000" dirty="0"/>
              <a:t>파일을 열어 환경 변수를 추가</a:t>
            </a:r>
            <a:endParaRPr kumimoji="1" lang="en-US" altLang="ko-KR" sz="2000" dirty="0"/>
          </a:p>
          <a:p>
            <a:pPr lvl="1"/>
            <a:r>
              <a:rPr kumimoji="1" lang="ko-KR" altLang="en-US" sz="1600" dirty="0" err="1"/>
              <a:t>여러개의</a:t>
            </a:r>
            <a:r>
              <a:rPr kumimoji="1" lang="ko-KR" altLang="en-US" sz="1600" dirty="0"/>
              <a:t> 클러스터를 </a:t>
            </a:r>
            <a:r>
              <a:rPr kumimoji="1" lang="ko-KR" altLang="en-US" sz="1600" dirty="0" err="1"/>
              <a:t>연결해야할땐</a:t>
            </a:r>
            <a:r>
              <a:rPr kumimoji="1" lang="ko-KR" altLang="en-US" sz="1600" dirty="0"/>
              <a:t> 각 경로 사이에 </a:t>
            </a:r>
            <a:r>
              <a:rPr kumimoji="1" lang="en-US" altLang="ko-KR" sz="1600" dirty="0"/>
              <a:t>: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추가</a:t>
            </a:r>
            <a:endParaRPr kumimoji="1" lang="en-US" altLang="ko-KR" sz="1600" dirty="0"/>
          </a:p>
          <a:p>
            <a:pPr lvl="1"/>
            <a:r>
              <a:rPr kumimoji="1" lang="en-US" altLang="ko-KR" sz="1600" u="sng" dirty="0" err="1"/>
              <a:t>kubectl</a:t>
            </a:r>
            <a:r>
              <a:rPr kumimoji="1" lang="en-US" altLang="ko-KR" sz="1600" u="sng" dirty="0"/>
              <a:t> config use-context </a:t>
            </a:r>
            <a:r>
              <a:rPr kumimoji="1" lang="ko-KR" altLang="en-US" sz="1600" dirty="0"/>
              <a:t>명령어로 클러스터 변경이 가능</a:t>
            </a:r>
            <a:endParaRPr kumimoji="1" lang="en-US" altLang="ko-KR" sz="1600" dirty="0"/>
          </a:p>
          <a:p>
            <a:pPr lvl="1"/>
            <a:endParaRPr kumimoji="1" lang="en-US" altLang="ko-KR" sz="1600" dirty="0"/>
          </a:p>
          <a:p>
            <a:pPr lvl="1"/>
            <a:endParaRPr kumimoji="1" lang="en-US" altLang="ko-KR" sz="1600" dirty="0"/>
          </a:p>
          <a:p>
            <a:pPr lvl="1"/>
            <a:endParaRPr kumimoji="1" lang="en-US" altLang="ko-KR" sz="1600" dirty="0"/>
          </a:p>
          <a:p>
            <a:pPr lvl="1"/>
            <a:endParaRPr kumimoji="1" lang="en-US" altLang="ko-KR" sz="1600" dirty="0"/>
          </a:p>
          <a:p>
            <a:pPr lvl="1"/>
            <a:endParaRPr kumimoji="1" lang="en-US" altLang="ko-KR" sz="1600" dirty="0"/>
          </a:p>
          <a:p>
            <a:r>
              <a:rPr kumimoji="1" lang="en-US" altLang="ko-KR" sz="2000" u="sng" dirty="0" err="1"/>
              <a:t>kubectl</a:t>
            </a:r>
            <a:r>
              <a:rPr kumimoji="1" lang="en-US" altLang="ko-KR" sz="2000" u="sng" dirty="0"/>
              <a:t> config current-context</a:t>
            </a:r>
            <a:r>
              <a:rPr kumimoji="1" lang="ko-KR" altLang="en-US" sz="2000" u="sng" dirty="0"/>
              <a:t> </a:t>
            </a:r>
            <a:r>
              <a:rPr kumimoji="1" lang="ko-KR" altLang="en-US" sz="2000" dirty="0"/>
              <a:t>로 현재 연결된 클러스터 확인이 가능</a:t>
            </a:r>
            <a:endParaRPr kumimoji="1" lang="en-US" altLang="ko-KR" sz="2000" dirty="0"/>
          </a:p>
          <a:p>
            <a:endParaRPr kumimoji="1" lang="en-US" altLang="ko-K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52DDC9-4157-2299-6034-17F90C2C275C}"/>
              </a:ext>
            </a:extLst>
          </p:cNvPr>
          <p:cNvSpPr txBox="1"/>
          <p:nvPr/>
        </p:nvSpPr>
        <p:spPr>
          <a:xfrm>
            <a:off x="838200" y="1363960"/>
            <a:ext cx="3323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/>
              <a:t>1.</a:t>
            </a:r>
            <a:r>
              <a:rPr kumimoji="1" lang="ko-KR" altLang="en-US" sz="2400" b="1"/>
              <a:t> 환경 변수 설정</a:t>
            </a:r>
            <a:endParaRPr kumimoji="1" lang="ko-Kore-US" altLang="en-US" sz="2400" b="1"/>
          </a:p>
        </p:txBody>
      </p:sp>
      <p:pic>
        <p:nvPicPr>
          <p:cNvPr id="8" name="그림 7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0E6C9869-D194-7508-DB93-A8F30EABE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196" y="3646187"/>
            <a:ext cx="7772400" cy="128773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A2285F4-19C1-A3DA-D795-3B0AC53DA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254" y="5663287"/>
            <a:ext cx="4599746" cy="73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269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23ED3E-0BD0-A242-22DB-EE869AE5E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B4F81-C74D-8945-E838-E3E4AC6F0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45717" cy="906627"/>
          </a:xfrm>
        </p:spPr>
        <p:txBody>
          <a:bodyPr/>
          <a:lstStyle/>
          <a:p>
            <a:r>
              <a:rPr kumimoji="1" lang="en-US" altLang="ko-KR"/>
              <a:t>3.</a:t>
            </a:r>
            <a:r>
              <a:rPr kumimoji="1" lang="ko-KR" altLang="en-US"/>
              <a:t> </a:t>
            </a:r>
            <a:r>
              <a:rPr kumimoji="1" lang="ko-KR" altLang="en-US" err="1"/>
              <a:t>쿠버네티스</a:t>
            </a:r>
            <a:endParaRPr kumimoji="1" lang="ko-Kore-US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D1B8E0-6F99-90B2-D0AE-7C9417D68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6336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b="1" dirty="0"/>
              <a:t>Deployment</a:t>
            </a:r>
            <a:r>
              <a:rPr kumimoji="1" lang="en-US" altLang="ko-KR" dirty="0"/>
              <a:t>: Pod</a:t>
            </a:r>
            <a:r>
              <a:rPr kumimoji="1" lang="ko-KR" altLang="en-US" dirty="0"/>
              <a:t>의 상태를 정의하고 관리하는 </a:t>
            </a:r>
            <a:r>
              <a:rPr kumimoji="1" lang="ko-KR" altLang="en-US" b="1" dirty="0"/>
              <a:t>컨트롤러 리소스</a:t>
            </a:r>
            <a:endParaRPr kumimoji="1" lang="en-US" altLang="ko-KR" b="1" dirty="0"/>
          </a:p>
          <a:p>
            <a:pPr lvl="1">
              <a:lnSpc>
                <a:spcPct val="100000"/>
              </a:lnSpc>
            </a:pPr>
            <a:r>
              <a:rPr kumimoji="1" lang="ko-KR" altLang="en-US" b="1" dirty="0"/>
              <a:t>컨트롤러 리소스</a:t>
            </a:r>
            <a:r>
              <a:rPr kumimoji="1" lang="en-US" altLang="ko-KR" dirty="0"/>
              <a:t>:</a:t>
            </a:r>
            <a:r>
              <a:rPr kumimoji="1" lang="ko-KR" altLang="en-US" dirty="0"/>
              <a:t> 애플리케이션을 배포</a:t>
            </a:r>
            <a:r>
              <a:rPr kumimoji="1" lang="en-US" altLang="ko-KR" dirty="0"/>
              <a:t>,</a:t>
            </a:r>
            <a:r>
              <a:rPr kumimoji="1" lang="ko-KR" altLang="en-US" dirty="0"/>
              <a:t> 업데이트 등의 역할을 수행하는 리소스</a:t>
            </a:r>
            <a:endParaRPr kumimoji="1" lang="en-US" altLang="ko-KR" dirty="0"/>
          </a:p>
          <a:p>
            <a:pPr>
              <a:lnSpc>
                <a:spcPct val="100000"/>
              </a:lnSpc>
            </a:pPr>
            <a:endParaRPr kumimoji="1" lang="en-US" altLang="ko-KR" sz="2000" dirty="0"/>
          </a:p>
          <a:p>
            <a:pPr>
              <a:lnSpc>
                <a:spcPct val="100000"/>
              </a:lnSpc>
            </a:pPr>
            <a:r>
              <a:rPr kumimoji="1" lang="en-US" altLang="ko-KR" sz="2000" b="1" dirty="0"/>
              <a:t>Pod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ko-KR" altLang="en-US" sz="2000" dirty="0" err="1"/>
              <a:t>쿠버네티스에서의</a:t>
            </a:r>
            <a:r>
              <a:rPr kumimoji="1" lang="ko-KR" altLang="en-US" sz="2000" b="1" dirty="0"/>
              <a:t> 가장 작은 배포 단위로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일반적으론 한개의 </a:t>
            </a:r>
            <a:r>
              <a:rPr kumimoji="1" lang="en-US" altLang="ko-KR" sz="2000" dirty="0"/>
              <a:t>Pod</a:t>
            </a:r>
            <a:r>
              <a:rPr kumimoji="1" lang="ko-KR" altLang="en-US" sz="2000" dirty="0"/>
              <a:t> 에는 한개의 컨테이너가 존재함</a:t>
            </a:r>
            <a:endParaRPr kumimoji="1" lang="en-US" altLang="ko-KR" sz="1200" dirty="0"/>
          </a:p>
          <a:p>
            <a:pPr lvl="1">
              <a:lnSpc>
                <a:spcPct val="100000"/>
              </a:lnSpc>
            </a:pPr>
            <a:r>
              <a:rPr kumimoji="1" lang="ko-KR" altLang="en-US" sz="1600" dirty="0"/>
              <a:t>간단하게 서버가 실제로 돌아가는 장소</a:t>
            </a:r>
            <a:endParaRPr kumimoji="1" lang="en-US" altLang="ko-KR" sz="1600" dirty="0"/>
          </a:p>
          <a:p>
            <a:pPr lvl="1">
              <a:lnSpc>
                <a:spcPct val="100000"/>
              </a:lnSpc>
            </a:pPr>
            <a:endParaRPr kumimoji="1" lang="en-US" altLang="ko-KR" sz="1600" dirty="0"/>
          </a:p>
          <a:p>
            <a:pPr>
              <a:lnSpc>
                <a:spcPct val="100000"/>
              </a:lnSpc>
            </a:pPr>
            <a:r>
              <a:rPr kumimoji="1" lang="ko-KR" altLang="en-US" dirty="0"/>
              <a:t>클라우드의 경우 </a:t>
            </a:r>
            <a:r>
              <a:rPr kumimoji="1" lang="ko-KR" altLang="en-US" dirty="0" err="1"/>
              <a:t>쿠버네티스</a:t>
            </a:r>
            <a:r>
              <a:rPr kumimoji="1" lang="ko-KR" altLang="en-US" dirty="0"/>
              <a:t> 환경을 </a:t>
            </a:r>
            <a:r>
              <a:rPr kumimoji="1" lang="ko-KR" altLang="en-US" b="1" dirty="0"/>
              <a:t>직접 구축할 필요 없이 </a:t>
            </a:r>
            <a:r>
              <a:rPr kumimoji="1" lang="ko-KR" altLang="en-US" dirty="0"/>
              <a:t>사용만 하고 비용을 지불하면 되지만</a:t>
            </a:r>
            <a:br>
              <a:rPr kumimoji="1" lang="en-US" altLang="ko-KR" dirty="0"/>
            </a:br>
            <a:r>
              <a:rPr kumimoji="1" lang="ko-KR" altLang="en-US" dirty="0" err="1"/>
              <a:t>온프레미스</a:t>
            </a:r>
            <a:r>
              <a:rPr kumimoji="1" lang="ko-KR" altLang="en-US" dirty="0"/>
              <a:t> 환경은 하드웨어를 </a:t>
            </a:r>
            <a:r>
              <a:rPr kumimoji="1" lang="ko-KR" altLang="en-US" dirty="0" err="1"/>
              <a:t>구매후</a:t>
            </a:r>
            <a:r>
              <a:rPr kumimoji="1" lang="ko-KR" altLang="en-US" dirty="0"/>
              <a:t> 직접 구축하고 유지보수를 </a:t>
            </a:r>
            <a:r>
              <a:rPr kumimoji="1" lang="ko-KR" altLang="en-US" dirty="0" err="1"/>
              <a:t>해야하며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트래픽이 감소해도 평소의 경우나 증가한 경우와 같은 비용이 나감</a:t>
            </a:r>
            <a:endParaRPr kumimoji="1" lang="en-US" altLang="ko-KR" dirty="0"/>
          </a:p>
          <a:p>
            <a:pPr>
              <a:lnSpc>
                <a:spcPct val="100000"/>
              </a:lnSpc>
            </a:pP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C624B0-F0D7-5AFE-BC70-D244C2698AE1}"/>
              </a:ext>
            </a:extLst>
          </p:cNvPr>
          <p:cNvSpPr txBox="1"/>
          <p:nvPr/>
        </p:nvSpPr>
        <p:spPr>
          <a:xfrm>
            <a:off x="838200" y="1363960"/>
            <a:ext cx="3323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/>
              <a:t>2.</a:t>
            </a:r>
            <a:r>
              <a:rPr kumimoji="1" lang="ko-KR" altLang="en-US" sz="2400" b="1"/>
              <a:t> </a:t>
            </a:r>
            <a:r>
              <a:rPr kumimoji="1" lang="en-US" altLang="ko-KR" sz="2400" b="1"/>
              <a:t>Deployment</a:t>
            </a:r>
            <a:r>
              <a:rPr kumimoji="1" lang="ko-KR" altLang="en-US" sz="2400" b="1"/>
              <a:t> 작성</a:t>
            </a:r>
            <a:endParaRPr kumimoji="1" lang="ko-Kore-US" altLang="en-US" sz="2400" b="1"/>
          </a:p>
        </p:txBody>
      </p:sp>
    </p:spTree>
    <p:extLst>
      <p:ext uri="{BB962C8B-B14F-4D97-AF65-F5344CB8AC3E}">
        <p14:creationId xmlns:p14="http://schemas.microsoft.com/office/powerpoint/2010/main" val="2254370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9B50D4-A5C6-E1EA-1FC2-721A84DCD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DF4F76-CB0F-2BA6-D02A-C747ED0E8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45717" cy="906627"/>
          </a:xfrm>
        </p:spPr>
        <p:txBody>
          <a:bodyPr/>
          <a:lstStyle/>
          <a:p>
            <a:r>
              <a:rPr kumimoji="1" lang="en-US" altLang="ko-KR"/>
              <a:t>3.</a:t>
            </a:r>
            <a:r>
              <a:rPr kumimoji="1" lang="ko-KR" altLang="en-US"/>
              <a:t> </a:t>
            </a:r>
            <a:r>
              <a:rPr kumimoji="1" lang="ko-KR" altLang="en-US" err="1"/>
              <a:t>쿠버네티스</a:t>
            </a:r>
            <a:endParaRPr kumimoji="1" lang="ko-Kore-US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5BC528-DFD9-0289-A125-98A0B8D7C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17321" cy="46672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sz="1600" dirty="0" err="1"/>
              <a:t>apiVersion</a:t>
            </a:r>
            <a:r>
              <a:rPr kumimoji="1" lang="en-US" altLang="ko-KR" sz="1600" dirty="0"/>
              <a:t>: </a:t>
            </a:r>
            <a:r>
              <a:rPr kumimoji="1" lang="ko-KR" altLang="en-US" sz="1600" dirty="0"/>
              <a:t>사용할 </a:t>
            </a:r>
            <a:r>
              <a:rPr kumimoji="1" lang="en-US" altLang="ko-KR" sz="1600" dirty="0"/>
              <a:t>API</a:t>
            </a:r>
            <a:r>
              <a:rPr kumimoji="1" lang="ko-KR" altLang="en-US" sz="1600" dirty="0"/>
              <a:t> 버전 정의</a:t>
            </a:r>
            <a:endParaRPr kumimoji="1" lang="en-US" altLang="ko-KR" sz="1600" dirty="0"/>
          </a:p>
          <a:p>
            <a:pPr>
              <a:lnSpc>
                <a:spcPct val="100000"/>
              </a:lnSpc>
            </a:pPr>
            <a:r>
              <a:rPr kumimoji="1" lang="en-US" altLang="ko-KR" sz="1600" dirty="0"/>
              <a:t>kind: </a:t>
            </a:r>
            <a:r>
              <a:rPr kumimoji="1" lang="ko-KR" altLang="en-US" sz="1600" dirty="0"/>
              <a:t>사용할 리소스 종류</a:t>
            </a:r>
            <a:endParaRPr kumimoji="1" lang="en-US" altLang="ko-KR" sz="1600" dirty="0"/>
          </a:p>
          <a:p>
            <a:pPr>
              <a:lnSpc>
                <a:spcPct val="100000"/>
              </a:lnSpc>
            </a:pPr>
            <a:r>
              <a:rPr kumimoji="1" lang="en-US" altLang="ko-KR" sz="1600" dirty="0"/>
              <a:t>metadata: </a:t>
            </a:r>
            <a:r>
              <a:rPr kumimoji="1" lang="ko-KR" altLang="en-US" sz="1600" dirty="0"/>
              <a:t>리소스의 이름 같은 메타데이터 정보 정의</a:t>
            </a:r>
            <a:endParaRPr kumimoji="1" lang="en-US" altLang="ko-KR" sz="1600" dirty="0"/>
          </a:p>
          <a:p>
            <a:pPr>
              <a:lnSpc>
                <a:spcPct val="100000"/>
              </a:lnSpc>
            </a:pPr>
            <a:r>
              <a:rPr kumimoji="1" lang="en-US" altLang="ko-KR" sz="1600" dirty="0"/>
              <a:t>name: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쿠버네티스에서</a:t>
            </a:r>
            <a:r>
              <a:rPr kumimoji="1" lang="ko-KR" altLang="en-US" sz="1600" dirty="0"/>
              <a:t> 리소스를 식별할 때 사용할 이름 정의</a:t>
            </a:r>
            <a:endParaRPr kumimoji="1" lang="en-US" altLang="ko-KR" sz="1600" dirty="0"/>
          </a:p>
          <a:p>
            <a:pPr>
              <a:lnSpc>
                <a:spcPct val="100000"/>
              </a:lnSpc>
            </a:pPr>
            <a:r>
              <a:rPr kumimoji="1" lang="en-US" altLang="ko-KR" sz="1600" dirty="0"/>
              <a:t>label: </a:t>
            </a:r>
            <a:r>
              <a:rPr kumimoji="1" lang="ko-KR" altLang="en-US" sz="1600" dirty="0"/>
              <a:t>리소스를 그룹화하거나 검색할 때 사용할 라벨 정의</a:t>
            </a:r>
            <a:endParaRPr kumimoji="1" lang="en-US" altLang="ko-KR" sz="1600" dirty="0"/>
          </a:p>
          <a:p>
            <a:pPr>
              <a:lnSpc>
                <a:spcPct val="100000"/>
              </a:lnSpc>
            </a:pPr>
            <a:r>
              <a:rPr kumimoji="1" lang="en-US" altLang="ko-KR" sz="1600" dirty="0"/>
              <a:t>app: </a:t>
            </a:r>
            <a:r>
              <a:rPr kumimoji="1" lang="ko-KR" altLang="en-US" sz="1600" dirty="0"/>
              <a:t>해당 </a:t>
            </a:r>
            <a:r>
              <a:rPr kumimoji="1" lang="en-US" altLang="ko-KR" sz="1600" dirty="0"/>
              <a:t>Deployment</a:t>
            </a:r>
            <a:r>
              <a:rPr kumimoji="1" lang="ko-KR" altLang="en-US" sz="1600" dirty="0"/>
              <a:t> 가 속할 애플리케이션</a:t>
            </a:r>
            <a:endParaRPr kumimoji="1" lang="en-US" altLang="ko-KR" sz="1600" dirty="0"/>
          </a:p>
          <a:p>
            <a:pPr>
              <a:lnSpc>
                <a:spcPct val="100000"/>
              </a:lnSpc>
            </a:pPr>
            <a:r>
              <a:rPr kumimoji="1" lang="en-US" altLang="ko-KR" sz="1600" dirty="0"/>
              <a:t>spec: Deployment</a:t>
            </a:r>
            <a:r>
              <a:rPr kumimoji="1" lang="ko-KR" altLang="en-US" sz="1600" dirty="0"/>
              <a:t>의 사양을 정의</a:t>
            </a:r>
            <a:endParaRPr kumimoji="1" lang="en-US" altLang="ko-KR" sz="1600" dirty="0"/>
          </a:p>
          <a:p>
            <a:pPr>
              <a:lnSpc>
                <a:spcPct val="100000"/>
              </a:lnSpc>
            </a:pPr>
            <a:r>
              <a:rPr kumimoji="1" lang="en-US" altLang="ko-KR" sz="1600" dirty="0"/>
              <a:t>replicas: Deployment</a:t>
            </a:r>
            <a:r>
              <a:rPr kumimoji="1" lang="ko-KR" altLang="en-US" sz="1600" dirty="0"/>
              <a:t> 가 유지해야 할 </a:t>
            </a:r>
            <a:r>
              <a:rPr kumimoji="1" lang="en-US" altLang="ko-KR" sz="1600" dirty="0"/>
              <a:t>Pod</a:t>
            </a:r>
            <a:r>
              <a:rPr kumimoji="1" lang="ko-KR" altLang="en-US" sz="1600" dirty="0"/>
              <a:t>의 </a:t>
            </a:r>
            <a:r>
              <a:rPr kumimoji="1" lang="ko-KR" altLang="en-US" sz="1600" dirty="0" err="1"/>
              <a:t>갯수</a:t>
            </a:r>
            <a:endParaRPr kumimoji="1" lang="en-US" altLang="ko-KR" sz="1600" dirty="0"/>
          </a:p>
          <a:p>
            <a:pPr>
              <a:lnSpc>
                <a:spcPct val="100000"/>
              </a:lnSpc>
            </a:pPr>
            <a:r>
              <a:rPr kumimoji="1" lang="en-US" altLang="ko-KR" sz="1600" dirty="0"/>
              <a:t>selector: </a:t>
            </a:r>
            <a:r>
              <a:rPr kumimoji="1" lang="ko-KR" altLang="en-US" sz="1600" dirty="0"/>
              <a:t>어떤 </a:t>
            </a:r>
            <a:r>
              <a:rPr kumimoji="1" lang="en-US" altLang="ko-KR" sz="1600" dirty="0"/>
              <a:t>Pod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관리할지 결정하는 조건</a:t>
            </a:r>
            <a:endParaRPr kumimoji="1" lang="en-US" altLang="ko-KR" sz="1600" dirty="0"/>
          </a:p>
          <a:p>
            <a:pPr>
              <a:lnSpc>
                <a:spcPct val="100000"/>
              </a:lnSpc>
            </a:pPr>
            <a:r>
              <a:rPr kumimoji="1" lang="en-US" altLang="ko-KR" sz="1600" dirty="0" err="1"/>
              <a:t>matchLabels</a:t>
            </a:r>
            <a:r>
              <a:rPr kumimoji="1" lang="en-US" altLang="ko-KR" sz="1600" dirty="0"/>
              <a:t>: Deployment </a:t>
            </a:r>
            <a:r>
              <a:rPr kumimoji="1" lang="ko-KR" altLang="en-US" sz="1600" dirty="0"/>
              <a:t>가 관리할 </a:t>
            </a:r>
            <a:r>
              <a:rPr kumimoji="1" lang="en-US" altLang="ko-KR" sz="1600" dirty="0"/>
              <a:t>Pod </a:t>
            </a:r>
            <a:r>
              <a:rPr kumimoji="1" lang="ko-KR" altLang="en-US" sz="1600" dirty="0"/>
              <a:t>의 라벨</a:t>
            </a:r>
            <a:endParaRPr kumimoji="1" lang="en-US" altLang="ko-KR" sz="1600" dirty="0"/>
          </a:p>
          <a:p>
            <a:pPr>
              <a:lnSpc>
                <a:spcPct val="100000"/>
              </a:lnSpc>
            </a:pPr>
            <a:endParaRPr kumimoji="1" lang="en-US" altLang="ko-KR" sz="1600" dirty="0"/>
          </a:p>
          <a:p>
            <a:pPr>
              <a:lnSpc>
                <a:spcPct val="100000"/>
              </a:lnSpc>
            </a:pPr>
            <a:endParaRPr kumimoji="1" lang="en-US" altLang="ko-KR" sz="1600" dirty="0"/>
          </a:p>
          <a:p>
            <a:pPr>
              <a:lnSpc>
                <a:spcPct val="100000"/>
              </a:lnSpc>
            </a:pPr>
            <a:endParaRPr kumimoji="1" lang="en-US" altLang="ko-K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2BBAF9-80B6-55B6-D177-DC66BC07C465}"/>
              </a:ext>
            </a:extLst>
          </p:cNvPr>
          <p:cNvSpPr txBox="1"/>
          <p:nvPr/>
        </p:nvSpPr>
        <p:spPr>
          <a:xfrm>
            <a:off x="838200" y="1363960"/>
            <a:ext cx="3323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/>
              <a:t>2.</a:t>
            </a:r>
            <a:r>
              <a:rPr kumimoji="1" lang="ko-KR" altLang="en-US" sz="2400" b="1"/>
              <a:t> </a:t>
            </a:r>
            <a:r>
              <a:rPr kumimoji="1" lang="en-US" altLang="ko-KR" sz="2400" b="1"/>
              <a:t>Deployment</a:t>
            </a:r>
            <a:r>
              <a:rPr kumimoji="1" lang="ko-KR" altLang="en-US" sz="2400" b="1"/>
              <a:t> 작성</a:t>
            </a:r>
            <a:endParaRPr kumimoji="1" lang="ko-Kore-US" altLang="en-US" sz="2400" b="1"/>
          </a:p>
        </p:txBody>
      </p:sp>
      <p:pic>
        <p:nvPicPr>
          <p:cNvPr id="16" name="그림 15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3094FC83-3091-2406-8996-1E440783E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785" y="0"/>
            <a:ext cx="43737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71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3178</TotalTime>
  <Words>1936</Words>
  <Application>Microsoft Macintosh PowerPoint</Application>
  <PresentationFormat>와이드스크린</PresentationFormat>
  <Paragraphs>310</Paragraphs>
  <Slides>29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7" baseType="lpstr">
      <vt:lpstr>.SF NS</vt:lpstr>
      <vt:lpstr>Apple SD Gothic Neo</vt:lpstr>
      <vt:lpstr>Apple SD Gothic Neo Medium</vt:lpstr>
      <vt:lpstr>Aptos</vt:lpstr>
      <vt:lpstr>Aptos Display</vt:lpstr>
      <vt:lpstr>Arial</vt:lpstr>
      <vt:lpstr>Helvetica</vt:lpstr>
      <vt:lpstr>Office 테마</vt:lpstr>
      <vt:lpstr>클라우드 컴퓨팅 과제 발표</vt:lpstr>
      <vt:lpstr>목차</vt:lpstr>
      <vt:lpstr>1. 서버 제작</vt:lpstr>
      <vt:lpstr>1. 서버 제작</vt:lpstr>
      <vt:lpstr>2. 도커</vt:lpstr>
      <vt:lpstr>2. 도커</vt:lpstr>
      <vt:lpstr>3. 쿠버네티스</vt:lpstr>
      <vt:lpstr>3. 쿠버네티스</vt:lpstr>
      <vt:lpstr>3. 쿠버네티스</vt:lpstr>
      <vt:lpstr>3. 쿠버네티스</vt:lpstr>
      <vt:lpstr>3. 쿠버네티스</vt:lpstr>
      <vt:lpstr>3. 쿠버네티스</vt:lpstr>
      <vt:lpstr>3. 쿠버네티스</vt:lpstr>
      <vt:lpstr>3. 쿠버네티스</vt:lpstr>
      <vt:lpstr>3. 쿠버네티스</vt:lpstr>
      <vt:lpstr>3. 쿠버네티스</vt:lpstr>
      <vt:lpstr>3. 쿠버네티스</vt:lpstr>
      <vt:lpstr>3. 쿠버네티스</vt:lpstr>
      <vt:lpstr>3. 쿠버네티스</vt:lpstr>
      <vt:lpstr>3. 쿠버네티스</vt:lpstr>
      <vt:lpstr>3. 쿠버네티스</vt:lpstr>
      <vt:lpstr>3. 쿠버네티스</vt:lpstr>
      <vt:lpstr>3. 쿠버네티스</vt:lpstr>
      <vt:lpstr>3. 쿠버네티스</vt:lpstr>
      <vt:lpstr>3. 쿠버네티스</vt:lpstr>
      <vt:lpstr>3. 쿠버네티스</vt:lpstr>
      <vt:lpstr>3. 쿠버네티스</vt:lpstr>
      <vt:lpstr>3. 쿠버네티스</vt:lpstr>
      <vt:lpstr>4. 마치며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정재형</dc:creator>
  <cp:lastModifiedBy>정재형</cp:lastModifiedBy>
  <cp:revision>13</cp:revision>
  <dcterms:created xsi:type="dcterms:W3CDTF">2024-10-22T16:36:03Z</dcterms:created>
  <dcterms:modified xsi:type="dcterms:W3CDTF">2024-11-05T21:23:10Z</dcterms:modified>
</cp:coreProperties>
</file>