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59" r:id="rId5"/>
    <p:sldId id="266" r:id="rId6"/>
    <p:sldId id="267" r:id="rId7"/>
    <p:sldId id="272" r:id="rId8"/>
    <p:sldId id="270" r:id="rId9"/>
    <p:sldId id="273" r:id="rId10"/>
    <p:sldId id="261" r:id="rId11"/>
    <p:sldId id="264"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FFA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1213646554790442"/>
          <c:w val="0.68302110759567547"/>
          <c:h val="0.82986653299221991"/>
        </c:manualLayout>
      </c:layout>
      <c:pie3DChart>
        <c:varyColors val="1"/>
        <c:ser>
          <c:idx val="0"/>
          <c:order val="0"/>
          <c:tx>
            <c:strRef>
              <c:f>Sheet1!$B$1</c:f>
              <c:strCache>
                <c:ptCount val="1"/>
                <c:pt idx="0">
                  <c:v>Customer Distribution</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F5EE-4099-A6F6-3F803920ECB5}"/>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F5EE-4099-A6F6-3F803920ECB5}"/>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F5EE-4099-A6F6-3F803920ECB5}"/>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F5EE-4099-A6F6-3F803920ECB5}"/>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F5EE-4099-A6F6-3F803920ECB5}"/>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330" b="1"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Sheet1!$A$2:$A$6</c:f>
              <c:strCache>
                <c:ptCount val="5"/>
                <c:pt idx="0">
                  <c:v>Most Valuables</c:v>
                </c:pt>
                <c:pt idx="1">
                  <c:v>High Potentials</c:v>
                </c:pt>
                <c:pt idx="2">
                  <c:v>Occasional Spenders</c:v>
                </c:pt>
                <c:pt idx="3">
                  <c:v>Regulars</c:v>
                </c:pt>
                <c:pt idx="4">
                  <c:v>Low Engagers</c:v>
                </c:pt>
              </c:strCache>
            </c:strRef>
          </c:cat>
          <c:val>
            <c:numRef>
              <c:f>Sheet1!$B$2:$B$6</c:f>
              <c:numCache>
                <c:formatCode>0.00%</c:formatCode>
                <c:ptCount val="5"/>
                <c:pt idx="0" formatCode="General">
                  <c:v>24</c:v>
                </c:pt>
                <c:pt idx="1">
                  <c:v>21.9</c:v>
                </c:pt>
                <c:pt idx="2" formatCode="General">
                  <c:v>21.4</c:v>
                </c:pt>
                <c:pt idx="3" formatCode="General">
                  <c:v>22.6</c:v>
                </c:pt>
                <c:pt idx="4" formatCode="General">
                  <c:v>10.1</c:v>
                </c:pt>
              </c:numCache>
            </c:numRef>
          </c:val>
          <c:extLst>
            <c:ext xmlns:c16="http://schemas.microsoft.com/office/drawing/2014/chart" uri="{C3380CC4-5D6E-409C-BE32-E72D297353CC}">
              <c16:uniqueId val="{00000000-B809-4E36-A086-A939630774CE}"/>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69187066820105503"/>
          <c:y val="0.29350708264253045"/>
          <c:w val="0.26388152877204679"/>
          <c:h val="0.36725607886640116"/>
        </c:manualLayout>
      </c:layout>
      <c:overlay val="0"/>
      <c:spPr>
        <a:solidFill>
          <a:schemeClr val="bg1"/>
        </a:solidFill>
        <a:ln>
          <a:noFill/>
        </a:ln>
        <a:effectLst/>
      </c:spPr>
      <c:txPr>
        <a:bodyPr rot="0" spcFirstLastPara="1" vertOverflow="ellipsis" vert="horz" wrap="square" anchor="ctr" anchorCtr="1"/>
        <a:lstStyle/>
        <a:p>
          <a:pPr>
            <a:defRPr sz="1197" b="0" i="0" u="none" strike="noStrike" kern="1200" baseline="0">
              <a:solidFill>
                <a:schemeClr val="bg2">
                  <a:lumMod val="1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60000"/>
        <a:lumOff val="40000"/>
      </a:schemeClr>
    </a:solidFill>
    <a:ln w="9525" cap="flat" cmpd="sng" algn="ctr">
      <a:solidFill>
        <a:schemeClr val="dk1">
          <a:lumMod val="25000"/>
          <a:lumOff val="75000"/>
        </a:schemeClr>
      </a:solidFill>
      <a:round/>
    </a:ln>
    <a:effectLst>
      <a:outerShdw blurRad="50800" dist="50800" dir="5400000" algn="ctr" rotWithShape="0">
        <a:schemeClr val="bg1"/>
      </a:outerShdw>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5778E-69E5-1C67-53B6-0759A6EB31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C362BC-607D-A9FF-39F7-516217737A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54AD41-A9DD-B209-70D4-A887F08ED587}"/>
              </a:ext>
            </a:extLst>
          </p:cNvPr>
          <p:cNvSpPr>
            <a:spLocks noGrp="1"/>
          </p:cNvSpPr>
          <p:nvPr>
            <p:ph type="dt" sz="half" idx="10"/>
          </p:nvPr>
        </p:nvSpPr>
        <p:spPr/>
        <p:txBody>
          <a:bodyPr/>
          <a:lstStyle/>
          <a:p>
            <a:fld id="{5F252D81-0B37-4C5E-94C6-B5F49D111C80}" type="datetimeFigureOut">
              <a:rPr lang="en-IN" smtClean="0"/>
              <a:t>12-02-2025</a:t>
            </a:fld>
            <a:endParaRPr lang="en-IN"/>
          </a:p>
        </p:txBody>
      </p:sp>
      <p:sp>
        <p:nvSpPr>
          <p:cNvPr id="5" name="Footer Placeholder 4">
            <a:extLst>
              <a:ext uri="{FF2B5EF4-FFF2-40B4-BE49-F238E27FC236}">
                <a16:creationId xmlns:a16="http://schemas.microsoft.com/office/drawing/2014/main" id="{BADB74A2-176B-768E-37DC-58DAF55035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701D97-4CEF-CFA5-8220-E74588556153}"/>
              </a:ext>
            </a:extLst>
          </p:cNvPr>
          <p:cNvSpPr>
            <a:spLocks noGrp="1"/>
          </p:cNvSpPr>
          <p:nvPr>
            <p:ph type="sldNum" sz="quarter" idx="12"/>
          </p:nvPr>
        </p:nvSpPr>
        <p:spPr/>
        <p:txBody>
          <a:bodyPr/>
          <a:lstStyle/>
          <a:p>
            <a:fld id="{AE814839-9C43-4619-B731-81F6E759A880}" type="slidenum">
              <a:rPr lang="en-IN" smtClean="0"/>
              <a:t>‹#›</a:t>
            </a:fld>
            <a:endParaRPr lang="en-IN"/>
          </a:p>
        </p:txBody>
      </p:sp>
    </p:spTree>
    <p:extLst>
      <p:ext uri="{BB962C8B-B14F-4D97-AF65-F5344CB8AC3E}">
        <p14:creationId xmlns:p14="http://schemas.microsoft.com/office/powerpoint/2010/main" val="341959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A16D-1FC8-8478-EDBB-A51D119D12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EFE81D-D95F-6362-108B-66099B75DD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D3ACAE-7093-A52E-5893-67543052901C}"/>
              </a:ext>
            </a:extLst>
          </p:cNvPr>
          <p:cNvSpPr>
            <a:spLocks noGrp="1"/>
          </p:cNvSpPr>
          <p:nvPr>
            <p:ph type="dt" sz="half" idx="10"/>
          </p:nvPr>
        </p:nvSpPr>
        <p:spPr/>
        <p:txBody>
          <a:bodyPr/>
          <a:lstStyle/>
          <a:p>
            <a:fld id="{5F252D81-0B37-4C5E-94C6-B5F49D111C80}" type="datetimeFigureOut">
              <a:rPr lang="en-IN" smtClean="0"/>
              <a:t>12-02-2025</a:t>
            </a:fld>
            <a:endParaRPr lang="en-IN"/>
          </a:p>
        </p:txBody>
      </p:sp>
      <p:sp>
        <p:nvSpPr>
          <p:cNvPr id="5" name="Footer Placeholder 4">
            <a:extLst>
              <a:ext uri="{FF2B5EF4-FFF2-40B4-BE49-F238E27FC236}">
                <a16:creationId xmlns:a16="http://schemas.microsoft.com/office/drawing/2014/main" id="{F1CD7FB2-45C4-1A09-4A92-50F7C53376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67AC88-F1D9-C46B-4F17-219BDE93EF6C}"/>
              </a:ext>
            </a:extLst>
          </p:cNvPr>
          <p:cNvSpPr>
            <a:spLocks noGrp="1"/>
          </p:cNvSpPr>
          <p:nvPr>
            <p:ph type="sldNum" sz="quarter" idx="12"/>
          </p:nvPr>
        </p:nvSpPr>
        <p:spPr/>
        <p:txBody>
          <a:bodyPr/>
          <a:lstStyle/>
          <a:p>
            <a:fld id="{AE814839-9C43-4619-B731-81F6E759A880}" type="slidenum">
              <a:rPr lang="en-IN" smtClean="0"/>
              <a:t>‹#›</a:t>
            </a:fld>
            <a:endParaRPr lang="en-IN"/>
          </a:p>
        </p:txBody>
      </p:sp>
    </p:spTree>
    <p:extLst>
      <p:ext uri="{BB962C8B-B14F-4D97-AF65-F5344CB8AC3E}">
        <p14:creationId xmlns:p14="http://schemas.microsoft.com/office/powerpoint/2010/main" val="3281068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AEC1D2-347B-FDE9-41B0-402F6D8FC5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C0A779-D288-C78F-2E5C-418724279B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397BAD-08FF-EDF6-21E2-68B5FFBF20C6}"/>
              </a:ext>
            </a:extLst>
          </p:cNvPr>
          <p:cNvSpPr>
            <a:spLocks noGrp="1"/>
          </p:cNvSpPr>
          <p:nvPr>
            <p:ph type="dt" sz="half" idx="10"/>
          </p:nvPr>
        </p:nvSpPr>
        <p:spPr/>
        <p:txBody>
          <a:bodyPr/>
          <a:lstStyle/>
          <a:p>
            <a:fld id="{5F252D81-0B37-4C5E-94C6-B5F49D111C80}" type="datetimeFigureOut">
              <a:rPr lang="en-IN" smtClean="0"/>
              <a:t>12-02-2025</a:t>
            </a:fld>
            <a:endParaRPr lang="en-IN"/>
          </a:p>
        </p:txBody>
      </p:sp>
      <p:sp>
        <p:nvSpPr>
          <p:cNvPr id="5" name="Footer Placeholder 4">
            <a:extLst>
              <a:ext uri="{FF2B5EF4-FFF2-40B4-BE49-F238E27FC236}">
                <a16:creationId xmlns:a16="http://schemas.microsoft.com/office/drawing/2014/main" id="{8567DCD2-7745-06C8-6839-6325FCD3C3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CC2F9A-5698-C0AC-5DA7-344861E47BCC}"/>
              </a:ext>
            </a:extLst>
          </p:cNvPr>
          <p:cNvSpPr>
            <a:spLocks noGrp="1"/>
          </p:cNvSpPr>
          <p:nvPr>
            <p:ph type="sldNum" sz="quarter" idx="12"/>
          </p:nvPr>
        </p:nvSpPr>
        <p:spPr/>
        <p:txBody>
          <a:bodyPr/>
          <a:lstStyle/>
          <a:p>
            <a:fld id="{AE814839-9C43-4619-B731-81F6E759A880}" type="slidenum">
              <a:rPr lang="en-IN" smtClean="0"/>
              <a:t>‹#›</a:t>
            </a:fld>
            <a:endParaRPr lang="en-IN"/>
          </a:p>
        </p:txBody>
      </p:sp>
    </p:spTree>
    <p:extLst>
      <p:ext uri="{BB962C8B-B14F-4D97-AF65-F5344CB8AC3E}">
        <p14:creationId xmlns:p14="http://schemas.microsoft.com/office/powerpoint/2010/main" val="295041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5499F-37E3-4510-D120-221D09C2AB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CCC812-0A2D-A032-7FB3-7C5C0A6DBF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3310EB-90DD-10BF-635F-6561C5E2A9BF}"/>
              </a:ext>
            </a:extLst>
          </p:cNvPr>
          <p:cNvSpPr>
            <a:spLocks noGrp="1"/>
          </p:cNvSpPr>
          <p:nvPr>
            <p:ph type="dt" sz="half" idx="10"/>
          </p:nvPr>
        </p:nvSpPr>
        <p:spPr/>
        <p:txBody>
          <a:bodyPr/>
          <a:lstStyle/>
          <a:p>
            <a:fld id="{5F252D81-0B37-4C5E-94C6-B5F49D111C80}" type="datetimeFigureOut">
              <a:rPr lang="en-IN" smtClean="0"/>
              <a:t>12-02-2025</a:t>
            </a:fld>
            <a:endParaRPr lang="en-IN"/>
          </a:p>
        </p:txBody>
      </p:sp>
      <p:sp>
        <p:nvSpPr>
          <p:cNvPr id="5" name="Footer Placeholder 4">
            <a:extLst>
              <a:ext uri="{FF2B5EF4-FFF2-40B4-BE49-F238E27FC236}">
                <a16:creationId xmlns:a16="http://schemas.microsoft.com/office/drawing/2014/main" id="{539183C6-A390-73FC-486E-B7A2DB72C1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EEEA61-762F-44E7-C0D2-DA8AEE46C8B5}"/>
              </a:ext>
            </a:extLst>
          </p:cNvPr>
          <p:cNvSpPr>
            <a:spLocks noGrp="1"/>
          </p:cNvSpPr>
          <p:nvPr>
            <p:ph type="sldNum" sz="quarter" idx="12"/>
          </p:nvPr>
        </p:nvSpPr>
        <p:spPr/>
        <p:txBody>
          <a:bodyPr/>
          <a:lstStyle/>
          <a:p>
            <a:fld id="{AE814839-9C43-4619-B731-81F6E759A880}" type="slidenum">
              <a:rPr lang="en-IN" smtClean="0"/>
              <a:t>‹#›</a:t>
            </a:fld>
            <a:endParaRPr lang="en-IN"/>
          </a:p>
        </p:txBody>
      </p:sp>
    </p:spTree>
    <p:extLst>
      <p:ext uri="{BB962C8B-B14F-4D97-AF65-F5344CB8AC3E}">
        <p14:creationId xmlns:p14="http://schemas.microsoft.com/office/powerpoint/2010/main" val="1660011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2FF8-F8FE-DE31-9D8D-B525152950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47B519-C88D-682E-47BF-CFD5AB1222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16E452-2FD0-31DF-D1CB-CC62852985AA}"/>
              </a:ext>
            </a:extLst>
          </p:cNvPr>
          <p:cNvSpPr>
            <a:spLocks noGrp="1"/>
          </p:cNvSpPr>
          <p:nvPr>
            <p:ph type="dt" sz="half" idx="10"/>
          </p:nvPr>
        </p:nvSpPr>
        <p:spPr/>
        <p:txBody>
          <a:bodyPr/>
          <a:lstStyle/>
          <a:p>
            <a:fld id="{5F252D81-0B37-4C5E-94C6-B5F49D111C80}" type="datetimeFigureOut">
              <a:rPr lang="en-IN" smtClean="0"/>
              <a:t>12-02-2025</a:t>
            </a:fld>
            <a:endParaRPr lang="en-IN"/>
          </a:p>
        </p:txBody>
      </p:sp>
      <p:sp>
        <p:nvSpPr>
          <p:cNvPr id="5" name="Footer Placeholder 4">
            <a:extLst>
              <a:ext uri="{FF2B5EF4-FFF2-40B4-BE49-F238E27FC236}">
                <a16:creationId xmlns:a16="http://schemas.microsoft.com/office/drawing/2014/main" id="{92ABC7B3-4607-7433-06D5-D40323971F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352DA3-4C8E-F7E7-2EB6-2053D90865FC}"/>
              </a:ext>
            </a:extLst>
          </p:cNvPr>
          <p:cNvSpPr>
            <a:spLocks noGrp="1"/>
          </p:cNvSpPr>
          <p:nvPr>
            <p:ph type="sldNum" sz="quarter" idx="12"/>
          </p:nvPr>
        </p:nvSpPr>
        <p:spPr/>
        <p:txBody>
          <a:bodyPr/>
          <a:lstStyle/>
          <a:p>
            <a:fld id="{AE814839-9C43-4619-B731-81F6E759A880}" type="slidenum">
              <a:rPr lang="en-IN" smtClean="0"/>
              <a:t>‹#›</a:t>
            </a:fld>
            <a:endParaRPr lang="en-IN"/>
          </a:p>
        </p:txBody>
      </p:sp>
    </p:spTree>
    <p:extLst>
      <p:ext uri="{BB962C8B-B14F-4D97-AF65-F5344CB8AC3E}">
        <p14:creationId xmlns:p14="http://schemas.microsoft.com/office/powerpoint/2010/main" val="3880464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E6AD-BF54-0C38-3239-18DF4D0D1C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253518-8452-3A3B-85A2-DC126A0064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08A828-D386-1D88-4A01-8C49CE142C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A6D842-DC3D-E335-244E-07F38B882358}"/>
              </a:ext>
            </a:extLst>
          </p:cNvPr>
          <p:cNvSpPr>
            <a:spLocks noGrp="1"/>
          </p:cNvSpPr>
          <p:nvPr>
            <p:ph type="dt" sz="half" idx="10"/>
          </p:nvPr>
        </p:nvSpPr>
        <p:spPr/>
        <p:txBody>
          <a:bodyPr/>
          <a:lstStyle/>
          <a:p>
            <a:fld id="{5F252D81-0B37-4C5E-94C6-B5F49D111C80}" type="datetimeFigureOut">
              <a:rPr lang="en-IN" smtClean="0"/>
              <a:t>12-02-2025</a:t>
            </a:fld>
            <a:endParaRPr lang="en-IN"/>
          </a:p>
        </p:txBody>
      </p:sp>
      <p:sp>
        <p:nvSpPr>
          <p:cNvPr id="6" name="Footer Placeholder 5">
            <a:extLst>
              <a:ext uri="{FF2B5EF4-FFF2-40B4-BE49-F238E27FC236}">
                <a16:creationId xmlns:a16="http://schemas.microsoft.com/office/drawing/2014/main" id="{FE1994D6-C1D3-ABAD-EBA3-2DF123E17D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3D850D-31BF-5940-291C-665924B7D9F2}"/>
              </a:ext>
            </a:extLst>
          </p:cNvPr>
          <p:cNvSpPr>
            <a:spLocks noGrp="1"/>
          </p:cNvSpPr>
          <p:nvPr>
            <p:ph type="sldNum" sz="quarter" idx="12"/>
          </p:nvPr>
        </p:nvSpPr>
        <p:spPr/>
        <p:txBody>
          <a:bodyPr/>
          <a:lstStyle/>
          <a:p>
            <a:fld id="{AE814839-9C43-4619-B731-81F6E759A880}" type="slidenum">
              <a:rPr lang="en-IN" smtClean="0"/>
              <a:t>‹#›</a:t>
            </a:fld>
            <a:endParaRPr lang="en-IN"/>
          </a:p>
        </p:txBody>
      </p:sp>
    </p:spTree>
    <p:extLst>
      <p:ext uri="{BB962C8B-B14F-4D97-AF65-F5344CB8AC3E}">
        <p14:creationId xmlns:p14="http://schemas.microsoft.com/office/powerpoint/2010/main" val="2205997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EEE79-B652-77D5-581C-566CA43425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5A9EA3-846C-D23A-B917-D461C7B6C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9ACBE4-E986-859F-A232-0747DD3394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DA0244-B92B-56B2-8C1B-96821818B2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26C856-EB13-38C1-8A01-C275D7C216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1AEEB6-A890-F146-0FC0-223A7B815252}"/>
              </a:ext>
            </a:extLst>
          </p:cNvPr>
          <p:cNvSpPr>
            <a:spLocks noGrp="1"/>
          </p:cNvSpPr>
          <p:nvPr>
            <p:ph type="dt" sz="half" idx="10"/>
          </p:nvPr>
        </p:nvSpPr>
        <p:spPr/>
        <p:txBody>
          <a:bodyPr/>
          <a:lstStyle/>
          <a:p>
            <a:fld id="{5F252D81-0B37-4C5E-94C6-B5F49D111C80}" type="datetimeFigureOut">
              <a:rPr lang="en-IN" smtClean="0"/>
              <a:t>12-02-2025</a:t>
            </a:fld>
            <a:endParaRPr lang="en-IN"/>
          </a:p>
        </p:txBody>
      </p:sp>
      <p:sp>
        <p:nvSpPr>
          <p:cNvPr id="8" name="Footer Placeholder 7">
            <a:extLst>
              <a:ext uri="{FF2B5EF4-FFF2-40B4-BE49-F238E27FC236}">
                <a16:creationId xmlns:a16="http://schemas.microsoft.com/office/drawing/2014/main" id="{DD232DBD-E218-2CFD-86E8-44070B8E14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5DF8A4-F809-A8C0-3026-7D7399D11149}"/>
              </a:ext>
            </a:extLst>
          </p:cNvPr>
          <p:cNvSpPr>
            <a:spLocks noGrp="1"/>
          </p:cNvSpPr>
          <p:nvPr>
            <p:ph type="sldNum" sz="quarter" idx="12"/>
          </p:nvPr>
        </p:nvSpPr>
        <p:spPr/>
        <p:txBody>
          <a:bodyPr/>
          <a:lstStyle/>
          <a:p>
            <a:fld id="{AE814839-9C43-4619-B731-81F6E759A880}" type="slidenum">
              <a:rPr lang="en-IN" smtClean="0"/>
              <a:t>‹#›</a:t>
            </a:fld>
            <a:endParaRPr lang="en-IN"/>
          </a:p>
        </p:txBody>
      </p:sp>
    </p:spTree>
    <p:extLst>
      <p:ext uri="{BB962C8B-B14F-4D97-AF65-F5344CB8AC3E}">
        <p14:creationId xmlns:p14="http://schemas.microsoft.com/office/powerpoint/2010/main" val="112876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0089-7067-6E74-BC04-87A8D522DA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E0939A-5F16-DFE7-3FAF-FA4A3F265EC9}"/>
              </a:ext>
            </a:extLst>
          </p:cNvPr>
          <p:cNvSpPr>
            <a:spLocks noGrp="1"/>
          </p:cNvSpPr>
          <p:nvPr>
            <p:ph type="dt" sz="half" idx="10"/>
          </p:nvPr>
        </p:nvSpPr>
        <p:spPr/>
        <p:txBody>
          <a:bodyPr/>
          <a:lstStyle/>
          <a:p>
            <a:fld id="{5F252D81-0B37-4C5E-94C6-B5F49D111C80}" type="datetimeFigureOut">
              <a:rPr lang="en-IN" smtClean="0"/>
              <a:t>12-02-2025</a:t>
            </a:fld>
            <a:endParaRPr lang="en-IN"/>
          </a:p>
        </p:txBody>
      </p:sp>
      <p:sp>
        <p:nvSpPr>
          <p:cNvPr id="4" name="Footer Placeholder 3">
            <a:extLst>
              <a:ext uri="{FF2B5EF4-FFF2-40B4-BE49-F238E27FC236}">
                <a16:creationId xmlns:a16="http://schemas.microsoft.com/office/drawing/2014/main" id="{0F95DCC7-0A54-B797-29EC-4A9846A11E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668C8F-4CF4-D652-3B32-47D6379704DC}"/>
              </a:ext>
            </a:extLst>
          </p:cNvPr>
          <p:cNvSpPr>
            <a:spLocks noGrp="1"/>
          </p:cNvSpPr>
          <p:nvPr>
            <p:ph type="sldNum" sz="quarter" idx="12"/>
          </p:nvPr>
        </p:nvSpPr>
        <p:spPr/>
        <p:txBody>
          <a:bodyPr/>
          <a:lstStyle/>
          <a:p>
            <a:fld id="{AE814839-9C43-4619-B731-81F6E759A880}" type="slidenum">
              <a:rPr lang="en-IN" smtClean="0"/>
              <a:t>‹#›</a:t>
            </a:fld>
            <a:endParaRPr lang="en-IN"/>
          </a:p>
        </p:txBody>
      </p:sp>
    </p:spTree>
    <p:extLst>
      <p:ext uri="{BB962C8B-B14F-4D97-AF65-F5344CB8AC3E}">
        <p14:creationId xmlns:p14="http://schemas.microsoft.com/office/powerpoint/2010/main" val="315218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494339-D130-9BB3-FBE8-F9F19A02BB76}"/>
              </a:ext>
            </a:extLst>
          </p:cNvPr>
          <p:cNvSpPr>
            <a:spLocks noGrp="1"/>
          </p:cNvSpPr>
          <p:nvPr>
            <p:ph type="dt" sz="half" idx="10"/>
          </p:nvPr>
        </p:nvSpPr>
        <p:spPr/>
        <p:txBody>
          <a:bodyPr/>
          <a:lstStyle/>
          <a:p>
            <a:fld id="{5F252D81-0B37-4C5E-94C6-B5F49D111C80}" type="datetimeFigureOut">
              <a:rPr lang="en-IN" smtClean="0"/>
              <a:t>12-02-2025</a:t>
            </a:fld>
            <a:endParaRPr lang="en-IN"/>
          </a:p>
        </p:txBody>
      </p:sp>
      <p:sp>
        <p:nvSpPr>
          <p:cNvPr id="3" name="Footer Placeholder 2">
            <a:extLst>
              <a:ext uri="{FF2B5EF4-FFF2-40B4-BE49-F238E27FC236}">
                <a16:creationId xmlns:a16="http://schemas.microsoft.com/office/drawing/2014/main" id="{35F5F0BC-E985-643D-F55B-129B00E17B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BF10D2-B85B-08B5-C301-21F1B75F9159}"/>
              </a:ext>
            </a:extLst>
          </p:cNvPr>
          <p:cNvSpPr>
            <a:spLocks noGrp="1"/>
          </p:cNvSpPr>
          <p:nvPr>
            <p:ph type="sldNum" sz="quarter" idx="12"/>
          </p:nvPr>
        </p:nvSpPr>
        <p:spPr/>
        <p:txBody>
          <a:bodyPr/>
          <a:lstStyle/>
          <a:p>
            <a:fld id="{AE814839-9C43-4619-B731-81F6E759A880}" type="slidenum">
              <a:rPr lang="en-IN" smtClean="0"/>
              <a:t>‹#›</a:t>
            </a:fld>
            <a:endParaRPr lang="en-IN"/>
          </a:p>
        </p:txBody>
      </p:sp>
    </p:spTree>
    <p:extLst>
      <p:ext uri="{BB962C8B-B14F-4D97-AF65-F5344CB8AC3E}">
        <p14:creationId xmlns:p14="http://schemas.microsoft.com/office/powerpoint/2010/main" val="281841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6818-8DCC-447B-8A77-DDD7AC7BB9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8DD669-9362-A95F-1A4B-E6F9CE4C3A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48E0AB-A2D9-16BC-C409-D8F7817AF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6044D9-37A9-0096-B5BE-8BCFC6201A03}"/>
              </a:ext>
            </a:extLst>
          </p:cNvPr>
          <p:cNvSpPr>
            <a:spLocks noGrp="1"/>
          </p:cNvSpPr>
          <p:nvPr>
            <p:ph type="dt" sz="half" idx="10"/>
          </p:nvPr>
        </p:nvSpPr>
        <p:spPr/>
        <p:txBody>
          <a:bodyPr/>
          <a:lstStyle/>
          <a:p>
            <a:fld id="{5F252D81-0B37-4C5E-94C6-B5F49D111C80}" type="datetimeFigureOut">
              <a:rPr lang="en-IN" smtClean="0"/>
              <a:t>12-02-2025</a:t>
            </a:fld>
            <a:endParaRPr lang="en-IN"/>
          </a:p>
        </p:txBody>
      </p:sp>
      <p:sp>
        <p:nvSpPr>
          <p:cNvPr id="6" name="Footer Placeholder 5">
            <a:extLst>
              <a:ext uri="{FF2B5EF4-FFF2-40B4-BE49-F238E27FC236}">
                <a16:creationId xmlns:a16="http://schemas.microsoft.com/office/drawing/2014/main" id="{75B07805-683C-430B-D5AD-950F437B9D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BE9FA0-9816-9CE1-EAA7-15F950680358}"/>
              </a:ext>
            </a:extLst>
          </p:cNvPr>
          <p:cNvSpPr>
            <a:spLocks noGrp="1"/>
          </p:cNvSpPr>
          <p:nvPr>
            <p:ph type="sldNum" sz="quarter" idx="12"/>
          </p:nvPr>
        </p:nvSpPr>
        <p:spPr/>
        <p:txBody>
          <a:bodyPr/>
          <a:lstStyle/>
          <a:p>
            <a:fld id="{AE814839-9C43-4619-B731-81F6E759A880}" type="slidenum">
              <a:rPr lang="en-IN" smtClean="0"/>
              <a:t>‹#›</a:t>
            </a:fld>
            <a:endParaRPr lang="en-IN"/>
          </a:p>
        </p:txBody>
      </p:sp>
    </p:spTree>
    <p:extLst>
      <p:ext uri="{BB962C8B-B14F-4D97-AF65-F5344CB8AC3E}">
        <p14:creationId xmlns:p14="http://schemas.microsoft.com/office/powerpoint/2010/main" val="303683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806A-ADD3-DF90-2216-D5C7AB7FB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3AFEEAE-CD31-E96C-570D-EB595BABB6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AA60B1-E0FF-DDA2-F0DB-76E0D5D46B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76BEFD-9F9B-2013-4A26-BBEFB38E9593}"/>
              </a:ext>
            </a:extLst>
          </p:cNvPr>
          <p:cNvSpPr>
            <a:spLocks noGrp="1"/>
          </p:cNvSpPr>
          <p:nvPr>
            <p:ph type="dt" sz="half" idx="10"/>
          </p:nvPr>
        </p:nvSpPr>
        <p:spPr/>
        <p:txBody>
          <a:bodyPr/>
          <a:lstStyle/>
          <a:p>
            <a:fld id="{5F252D81-0B37-4C5E-94C6-B5F49D111C80}" type="datetimeFigureOut">
              <a:rPr lang="en-IN" smtClean="0"/>
              <a:t>12-02-2025</a:t>
            </a:fld>
            <a:endParaRPr lang="en-IN"/>
          </a:p>
        </p:txBody>
      </p:sp>
      <p:sp>
        <p:nvSpPr>
          <p:cNvPr id="6" name="Footer Placeholder 5">
            <a:extLst>
              <a:ext uri="{FF2B5EF4-FFF2-40B4-BE49-F238E27FC236}">
                <a16:creationId xmlns:a16="http://schemas.microsoft.com/office/drawing/2014/main" id="{B8EC4518-C097-C95D-1E59-0A2E6C0532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87DEAF-0D7F-EBF6-CCFB-7D2ADED088DA}"/>
              </a:ext>
            </a:extLst>
          </p:cNvPr>
          <p:cNvSpPr>
            <a:spLocks noGrp="1"/>
          </p:cNvSpPr>
          <p:nvPr>
            <p:ph type="sldNum" sz="quarter" idx="12"/>
          </p:nvPr>
        </p:nvSpPr>
        <p:spPr/>
        <p:txBody>
          <a:bodyPr/>
          <a:lstStyle/>
          <a:p>
            <a:fld id="{AE814839-9C43-4619-B731-81F6E759A880}" type="slidenum">
              <a:rPr lang="en-IN" smtClean="0"/>
              <a:t>‹#›</a:t>
            </a:fld>
            <a:endParaRPr lang="en-IN"/>
          </a:p>
        </p:txBody>
      </p:sp>
    </p:spTree>
    <p:extLst>
      <p:ext uri="{BB962C8B-B14F-4D97-AF65-F5344CB8AC3E}">
        <p14:creationId xmlns:p14="http://schemas.microsoft.com/office/powerpoint/2010/main" val="3968160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496FD5-59DE-507D-FB91-A449DF551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3DFDA5-1902-9E5B-5B98-A97EE06DAB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028347-78A8-A547-6225-3CD4243713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52D81-0B37-4C5E-94C6-B5F49D111C80}" type="datetimeFigureOut">
              <a:rPr lang="en-IN" smtClean="0"/>
              <a:t>12-02-2025</a:t>
            </a:fld>
            <a:endParaRPr lang="en-IN"/>
          </a:p>
        </p:txBody>
      </p:sp>
      <p:sp>
        <p:nvSpPr>
          <p:cNvPr id="5" name="Footer Placeholder 4">
            <a:extLst>
              <a:ext uri="{FF2B5EF4-FFF2-40B4-BE49-F238E27FC236}">
                <a16:creationId xmlns:a16="http://schemas.microsoft.com/office/drawing/2014/main" id="{D7A90CBC-0CC6-7D66-4A3F-79F857C91C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CE7E191-8090-FAAF-8A50-EB64ED57B3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814839-9C43-4619-B731-81F6E759A880}" type="slidenum">
              <a:rPr lang="en-IN" smtClean="0"/>
              <a:t>‹#›</a:t>
            </a:fld>
            <a:endParaRPr lang="en-IN"/>
          </a:p>
        </p:txBody>
      </p:sp>
    </p:spTree>
    <p:extLst>
      <p:ext uri="{BB962C8B-B14F-4D97-AF65-F5344CB8AC3E}">
        <p14:creationId xmlns:p14="http://schemas.microsoft.com/office/powerpoint/2010/main" val="2605856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10.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hemuruLasya/Data-Files/blob/main/Starbucks%20Case%20Study%20Files/Starbucks_portfolio.xlsx" TargetMode="External"/><Relationship Id="rId2" Type="http://schemas.openxmlformats.org/officeDocument/2006/relationships/hyperlink" Target="https://github.com/ChemuruLasya/Data-Files/blob/main/Starbucks%20Case%20Study%20Files/Starbucks_profile.xlsx" TargetMode="Externa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hyperlink" Target="https://github.com/ChemuruLasya/Data-Files/blob/main/Starbucks%20Case%20Study%20Files/Starbucks_transcript.xls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10000"/>
          </a:schemeClr>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9D268842-602B-2DDF-4C45-B6D5691D8EB0}"/>
              </a:ext>
            </a:extLst>
          </p:cNvPr>
          <p:cNvSpPr/>
          <p:nvPr/>
        </p:nvSpPr>
        <p:spPr>
          <a:xfrm>
            <a:off x="0" y="-14288"/>
            <a:ext cx="12209929" cy="6886575"/>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B207B522-E13B-015B-C9E4-0C0D6961784A}"/>
              </a:ext>
            </a:extLst>
          </p:cNvPr>
          <p:cNvSpPr/>
          <p:nvPr/>
        </p:nvSpPr>
        <p:spPr>
          <a:xfrm>
            <a:off x="986117" y="170330"/>
            <a:ext cx="10148047" cy="6535270"/>
          </a:xfrm>
          <a:prstGeom prst="roundRect">
            <a:avLst>
              <a:gd name="adj" fmla="val 4214"/>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A39A854E-3D92-2B9F-A0CD-BC2CDCD5C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7280" y="1103444"/>
            <a:ext cx="1076037" cy="1065319"/>
          </a:xfrm>
          <a:prstGeom prst="rect">
            <a:avLst/>
          </a:prstGeom>
        </p:spPr>
      </p:pic>
      <p:sp>
        <p:nvSpPr>
          <p:cNvPr id="18" name="TextBox 17">
            <a:extLst>
              <a:ext uri="{FF2B5EF4-FFF2-40B4-BE49-F238E27FC236}">
                <a16:creationId xmlns:a16="http://schemas.microsoft.com/office/drawing/2014/main" id="{BD42702B-34C9-0104-9C17-D8E39B5494E3}"/>
              </a:ext>
            </a:extLst>
          </p:cNvPr>
          <p:cNvSpPr txBox="1"/>
          <p:nvPr/>
        </p:nvSpPr>
        <p:spPr>
          <a:xfrm>
            <a:off x="2982739" y="2440157"/>
            <a:ext cx="4473381" cy="1323439"/>
          </a:xfrm>
          <a:prstGeom prst="rect">
            <a:avLst/>
          </a:prstGeom>
          <a:noFill/>
        </p:spPr>
        <p:txBody>
          <a:bodyPr wrap="square" rtlCol="0">
            <a:spAutoFit/>
          </a:bodyPr>
          <a:lstStyle/>
          <a:p>
            <a:r>
              <a:rPr lang="en-IN" sz="4000" b="1" dirty="0">
                <a:solidFill>
                  <a:schemeClr val="accent2">
                    <a:lumMod val="75000"/>
                  </a:schemeClr>
                </a:solidFill>
                <a:latin typeface="Times New Roman" panose="02020603050405020304" pitchFamily="18" charset="0"/>
                <a:cs typeface="Times New Roman" panose="02020603050405020304" pitchFamily="18" charset="0"/>
              </a:rPr>
              <a:t>CASE</a:t>
            </a:r>
            <a:r>
              <a:rPr lang="en-IN" sz="4000" b="1" dirty="0">
                <a:latin typeface="Times New Roman" panose="02020603050405020304" pitchFamily="18" charset="0"/>
                <a:cs typeface="Times New Roman" panose="02020603050405020304" pitchFamily="18" charset="0"/>
              </a:rPr>
              <a:t> </a:t>
            </a:r>
            <a:r>
              <a:rPr lang="en-IN" sz="4000" b="1" dirty="0">
                <a:solidFill>
                  <a:schemeClr val="accent5">
                    <a:lumMod val="75000"/>
                  </a:schemeClr>
                </a:solidFill>
                <a:latin typeface="Times New Roman" panose="02020603050405020304" pitchFamily="18" charset="0"/>
                <a:cs typeface="Times New Roman" panose="02020603050405020304" pitchFamily="18" charset="0"/>
              </a:rPr>
              <a:t>STUDY</a:t>
            </a:r>
            <a:r>
              <a:rPr lang="en-IN" sz="4000" b="1" dirty="0">
                <a:latin typeface="Times New Roman" panose="02020603050405020304" pitchFamily="18" charset="0"/>
                <a:cs typeface="Times New Roman" panose="02020603050405020304" pitchFamily="18" charset="0"/>
              </a:rPr>
              <a:t> </a:t>
            </a:r>
            <a:r>
              <a:rPr lang="en-IN" sz="4000" b="1" dirty="0">
                <a:solidFill>
                  <a:srgbClr val="00B050"/>
                </a:solidFill>
                <a:latin typeface="Times New Roman" panose="02020603050405020304" pitchFamily="18" charset="0"/>
                <a:cs typeface="Times New Roman" panose="02020603050405020304" pitchFamily="18" charset="0"/>
              </a:rPr>
              <a:t>ANALYSIS</a:t>
            </a:r>
          </a:p>
        </p:txBody>
      </p:sp>
      <p:pic>
        <p:nvPicPr>
          <p:cNvPr id="20" name="Graphic 19" descr="Marker">
            <a:extLst>
              <a:ext uri="{FF2B5EF4-FFF2-40B4-BE49-F238E27FC236}">
                <a16:creationId xmlns:a16="http://schemas.microsoft.com/office/drawing/2014/main" id="{5F81D663-B765-6641-2BB9-5E54786A7F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21446" y="2346110"/>
            <a:ext cx="439219" cy="439219"/>
          </a:xfrm>
          <a:prstGeom prst="rect">
            <a:avLst/>
          </a:prstGeom>
        </p:spPr>
      </p:pic>
      <p:sp>
        <p:nvSpPr>
          <p:cNvPr id="21" name="TextBox 20">
            <a:extLst>
              <a:ext uri="{FF2B5EF4-FFF2-40B4-BE49-F238E27FC236}">
                <a16:creationId xmlns:a16="http://schemas.microsoft.com/office/drawing/2014/main" id="{69653E27-7534-4AAA-B6BF-A914D6A7A323}"/>
              </a:ext>
            </a:extLst>
          </p:cNvPr>
          <p:cNvSpPr txBox="1"/>
          <p:nvPr/>
        </p:nvSpPr>
        <p:spPr>
          <a:xfrm>
            <a:off x="7689203" y="2476135"/>
            <a:ext cx="2371165" cy="338554"/>
          </a:xfrm>
          <a:prstGeom prst="rect">
            <a:avLst/>
          </a:prstGeom>
          <a:noFill/>
        </p:spPr>
        <p:txBody>
          <a:bodyPr wrap="square" rtlCol="0">
            <a:spAutoFit/>
          </a:bodyPr>
          <a:lstStyle/>
          <a:p>
            <a:r>
              <a:rPr lang="en-IN" sz="1600" dirty="0">
                <a:solidFill>
                  <a:schemeClr val="accent1">
                    <a:lumMod val="75000"/>
                  </a:schemeClr>
                </a:solidFill>
                <a:latin typeface="IBM Plex Sans" panose="020B0503050203000203" pitchFamily="34" charset="0"/>
              </a:rPr>
              <a:t>Seattle, Washington</a:t>
            </a:r>
          </a:p>
        </p:txBody>
      </p:sp>
      <p:sp>
        <p:nvSpPr>
          <p:cNvPr id="24" name="TextBox 23">
            <a:extLst>
              <a:ext uri="{FF2B5EF4-FFF2-40B4-BE49-F238E27FC236}">
                <a16:creationId xmlns:a16="http://schemas.microsoft.com/office/drawing/2014/main" id="{AF935254-8C72-89F2-F93F-CF1219B73FE1}"/>
              </a:ext>
            </a:extLst>
          </p:cNvPr>
          <p:cNvSpPr txBox="1"/>
          <p:nvPr/>
        </p:nvSpPr>
        <p:spPr>
          <a:xfrm>
            <a:off x="7709974" y="2999820"/>
            <a:ext cx="2828092" cy="584775"/>
          </a:xfrm>
          <a:prstGeom prst="rect">
            <a:avLst/>
          </a:prstGeom>
          <a:noFill/>
        </p:spPr>
        <p:txBody>
          <a:bodyPr wrap="square" rtlCol="0">
            <a:spAutoFit/>
          </a:bodyPr>
          <a:lstStyle/>
          <a:p>
            <a:r>
              <a:rPr lang="en-US" sz="1600" dirty="0">
                <a:solidFill>
                  <a:schemeClr val="accent2">
                    <a:lumMod val="75000"/>
                  </a:schemeClr>
                </a:solidFill>
              </a:rPr>
              <a:t>A transnational American chain of coffee shops and Roasteries.</a:t>
            </a:r>
            <a:endParaRPr lang="en-IN" sz="1600" dirty="0">
              <a:solidFill>
                <a:schemeClr val="accent2">
                  <a:lumMod val="75000"/>
                </a:schemeClr>
              </a:solidFill>
            </a:endParaRPr>
          </a:p>
        </p:txBody>
      </p:sp>
      <p:sp>
        <p:nvSpPr>
          <p:cNvPr id="25" name="TextBox 24">
            <a:extLst>
              <a:ext uri="{FF2B5EF4-FFF2-40B4-BE49-F238E27FC236}">
                <a16:creationId xmlns:a16="http://schemas.microsoft.com/office/drawing/2014/main" id="{143C6750-74DE-08F7-1244-C7F083B247D6}"/>
              </a:ext>
            </a:extLst>
          </p:cNvPr>
          <p:cNvSpPr txBox="1"/>
          <p:nvPr/>
        </p:nvSpPr>
        <p:spPr>
          <a:xfrm>
            <a:off x="7760665" y="3747982"/>
            <a:ext cx="2371165" cy="584775"/>
          </a:xfrm>
          <a:prstGeom prst="rect">
            <a:avLst/>
          </a:prstGeom>
          <a:noFill/>
        </p:spPr>
        <p:txBody>
          <a:bodyPr wrap="square" rtlCol="0">
            <a:spAutoFit/>
          </a:bodyPr>
          <a:lstStyle/>
          <a:p>
            <a:r>
              <a:rPr lang="en-US" sz="1600" dirty="0">
                <a:solidFill>
                  <a:schemeClr val="accent3">
                    <a:lumMod val="75000"/>
                  </a:schemeClr>
                </a:solidFill>
              </a:rPr>
              <a:t>Expanded over 25,000 stores worldwide</a:t>
            </a:r>
            <a:endParaRPr lang="en-IN" sz="1600" dirty="0">
              <a:solidFill>
                <a:schemeClr val="accent3">
                  <a:lumMod val="75000"/>
                </a:schemeClr>
              </a:solidFill>
            </a:endParaRPr>
          </a:p>
        </p:txBody>
      </p:sp>
      <p:pic>
        <p:nvPicPr>
          <p:cNvPr id="27" name="Graphic 26" descr="Upward trend">
            <a:extLst>
              <a:ext uri="{FF2B5EF4-FFF2-40B4-BE49-F238E27FC236}">
                <a16:creationId xmlns:a16="http://schemas.microsoft.com/office/drawing/2014/main" id="{36DE8497-138F-A703-1822-E58A085258C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57855" y="3769726"/>
            <a:ext cx="366400" cy="366400"/>
          </a:xfrm>
          <a:prstGeom prst="rect">
            <a:avLst/>
          </a:prstGeom>
        </p:spPr>
      </p:pic>
      <p:sp>
        <p:nvSpPr>
          <p:cNvPr id="28" name="TextBox 27">
            <a:extLst>
              <a:ext uri="{FF2B5EF4-FFF2-40B4-BE49-F238E27FC236}">
                <a16:creationId xmlns:a16="http://schemas.microsoft.com/office/drawing/2014/main" id="{511D159A-A063-9CEE-94F5-7921FDB56B95}"/>
              </a:ext>
            </a:extLst>
          </p:cNvPr>
          <p:cNvSpPr txBox="1"/>
          <p:nvPr/>
        </p:nvSpPr>
        <p:spPr>
          <a:xfrm>
            <a:off x="9180106" y="5461989"/>
            <a:ext cx="1903448" cy="646331"/>
          </a:xfrm>
          <a:prstGeom prst="rect">
            <a:avLst/>
          </a:prstGeom>
          <a:noFill/>
        </p:spPr>
        <p:txBody>
          <a:bodyPr wrap="square" rtlCol="0">
            <a:spAutoFit/>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Ameya Team</a:t>
            </a:r>
          </a:p>
          <a:p>
            <a:r>
              <a:rPr lang="en-IN" dirty="0">
                <a:solidFill>
                  <a:schemeClr val="accent2">
                    <a:lumMod val="75000"/>
                  </a:schemeClr>
                </a:solidFill>
                <a:latin typeface="Times New Roman" panose="02020603050405020304" pitchFamily="18" charset="0"/>
                <a:cs typeface="Times New Roman" panose="02020603050405020304" pitchFamily="18" charset="0"/>
              </a:rPr>
              <a:t>Chemuru Lasya</a:t>
            </a:r>
          </a:p>
        </p:txBody>
      </p:sp>
      <p:cxnSp>
        <p:nvCxnSpPr>
          <p:cNvPr id="4" name="Straight Connector 3">
            <a:extLst>
              <a:ext uri="{FF2B5EF4-FFF2-40B4-BE49-F238E27FC236}">
                <a16:creationId xmlns:a16="http://schemas.microsoft.com/office/drawing/2014/main" id="{6F682F97-FDCF-549E-161A-7F0DA645097A}"/>
              </a:ext>
            </a:extLst>
          </p:cNvPr>
          <p:cNvCxnSpPr>
            <a:cxnSpLocks/>
          </p:cNvCxnSpPr>
          <p:nvPr/>
        </p:nvCxnSpPr>
        <p:spPr>
          <a:xfrm>
            <a:off x="1272989" y="1020899"/>
            <a:ext cx="0" cy="4269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FF5B947-1742-D6CA-9567-02F3A2B061E8}"/>
              </a:ext>
            </a:extLst>
          </p:cNvPr>
          <p:cNvCxnSpPr/>
          <p:nvPr/>
        </p:nvCxnSpPr>
        <p:spPr>
          <a:xfrm>
            <a:off x="1272989" y="1018352"/>
            <a:ext cx="6992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68AA482-EE24-2273-B8F6-EE2B991589F2}"/>
              </a:ext>
            </a:extLst>
          </p:cNvPr>
          <p:cNvCxnSpPr/>
          <p:nvPr/>
        </p:nvCxnSpPr>
        <p:spPr>
          <a:xfrm>
            <a:off x="1281953" y="5289911"/>
            <a:ext cx="609599"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0595DCB2-EEB3-22CF-9422-72DDCBF4311E}"/>
              </a:ext>
            </a:extLst>
          </p:cNvPr>
          <p:cNvPicPr>
            <a:picLocks noChangeAspect="1"/>
          </p:cNvPicPr>
          <p:nvPr/>
        </p:nvPicPr>
        <p:blipFill>
          <a:blip r:embed="rId7"/>
          <a:stretch>
            <a:fillRect/>
          </a:stretch>
        </p:blipFill>
        <p:spPr>
          <a:xfrm>
            <a:off x="2089985" y="713098"/>
            <a:ext cx="517622" cy="569859"/>
          </a:xfrm>
          <a:prstGeom prst="rect">
            <a:avLst/>
          </a:prstGeom>
        </p:spPr>
      </p:pic>
      <p:cxnSp>
        <p:nvCxnSpPr>
          <p:cNvPr id="14" name="Straight Connector 13">
            <a:extLst>
              <a:ext uri="{FF2B5EF4-FFF2-40B4-BE49-F238E27FC236}">
                <a16:creationId xmlns:a16="http://schemas.microsoft.com/office/drawing/2014/main" id="{BAB15736-92CE-A9A3-2347-79E9EB67F1AB}"/>
              </a:ext>
            </a:extLst>
          </p:cNvPr>
          <p:cNvCxnSpPr/>
          <p:nvPr/>
        </p:nvCxnSpPr>
        <p:spPr>
          <a:xfrm>
            <a:off x="1272989" y="1766580"/>
            <a:ext cx="6992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DE6791DB-8060-CA74-F5BA-EA754FECC160}"/>
              </a:ext>
            </a:extLst>
          </p:cNvPr>
          <p:cNvPicPr>
            <a:picLocks noChangeAspect="1"/>
          </p:cNvPicPr>
          <p:nvPr/>
        </p:nvPicPr>
        <p:blipFill>
          <a:blip r:embed="rId8"/>
          <a:stretch>
            <a:fillRect/>
          </a:stretch>
        </p:blipFill>
        <p:spPr>
          <a:xfrm>
            <a:off x="2127792" y="1408912"/>
            <a:ext cx="649765" cy="715337"/>
          </a:xfrm>
          <a:prstGeom prst="rect">
            <a:avLst/>
          </a:prstGeom>
        </p:spPr>
      </p:pic>
      <p:cxnSp>
        <p:nvCxnSpPr>
          <p:cNvPr id="19" name="Straight Connector 18">
            <a:extLst>
              <a:ext uri="{FF2B5EF4-FFF2-40B4-BE49-F238E27FC236}">
                <a16:creationId xmlns:a16="http://schemas.microsoft.com/office/drawing/2014/main" id="{5419A812-D5BB-8272-13DE-D33AA730D614}"/>
              </a:ext>
            </a:extLst>
          </p:cNvPr>
          <p:cNvCxnSpPr>
            <a:cxnSpLocks/>
          </p:cNvCxnSpPr>
          <p:nvPr/>
        </p:nvCxnSpPr>
        <p:spPr>
          <a:xfrm>
            <a:off x="1272989" y="2565719"/>
            <a:ext cx="699246" cy="0"/>
          </a:xfrm>
          <a:prstGeom prst="line">
            <a:avLst/>
          </a:prstGeom>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2A696A36-82EE-B9E9-D53A-1FD75E59CFE2}"/>
              </a:ext>
            </a:extLst>
          </p:cNvPr>
          <p:cNvPicPr>
            <a:picLocks noChangeAspect="1"/>
          </p:cNvPicPr>
          <p:nvPr/>
        </p:nvPicPr>
        <p:blipFill>
          <a:blip r:embed="rId9"/>
          <a:stretch>
            <a:fillRect/>
          </a:stretch>
        </p:blipFill>
        <p:spPr>
          <a:xfrm>
            <a:off x="2145382" y="2182685"/>
            <a:ext cx="521662" cy="602644"/>
          </a:xfrm>
          <a:prstGeom prst="rect">
            <a:avLst/>
          </a:prstGeom>
        </p:spPr>
      </p:pic>
      <p:cxnSp>
        <p:nvCxnSpPr>
          <p:cNvPr id="26" name="Straight Connector 25">
            <a:extLst>
              <a:ext uri="{FF2B5EF4-FFF2-40B4-BE49-F238E27FC236}">
                <a16:creationId xmlns:a16="http://schemas.microsoft.com/office/drawing/2014/main" id="{D6761C21-3C61-EB12-26AA-38EBC885D485}"/>
              </a:ext>
            </a:extLst>
          </p:cNvPr>
          <p:cNvCxnSpPr/>
          <p:nvPr/>
        </p:nvCxnSpPr>
        <p:spPr>
          <a:xfrm>
            <a:off x="1272989" y="3655041"/>
            <a:ext cx="699246" cy="0"/>
          </a:xfrm>
          <a:prstGeom prst="line">
            <a:avLst/>
          </a:prstGeom>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5F3DFB5D-D11C-79AB-5867-3286F06818F9}"/>
              </a:ext>
            </a:extLst>
          </p:cNvPr>
          <p:cNvPicPr>
            <a:picLocks noChangeAspect="1"/>
          </p:cNvPicPr>
          <p:nvPr/>
        </p:nvPicPr>
        <p:blipFill>
          <a:blip r:embed="rId10"/>
          <a:stretch>
            <a:fillRect/>
          </a:stretch>
        </p:blipFill>
        <p:spPr>
          <a:xfrm>
            <a:off x="2150623" y="3273185"/>
            <a:ext cx="437052" cy="552594"/>
          </a:xfrm>
          <a:prstGeom prst="rect">
            <a:avLst/>
          </a:prstGeom>
        </p:spPr>
      </p:pic>
      <p:cxnSp>
        <p:nvCxnSpPr>
          <p:cNvPr id="30" name="Straight Connector 29">
            <a:extLst>
              <a:ext uri="{FF2B5EF4-FFF2-40B4-BE49-F238E27FC236}">
                <a16:creationId xmlns:a16="http://schemas.microsoft.com/office/drawing/2014/main" id="{36B6810E-1A1E-9788-CF8E-00233143125D}"/>
              </a:ext>
            </a:extLst>
          </p:cNvPr>
          <p:cNvCxnSpPr/>
          <p:nvPr/>
        </p:nvCxnSpPr>
        <p:spPr>
          <a:xfrm>
            <a:off x="1272989" y="4506096"/>
            <a:ext cx="699246" cy="0"/>
          </a:xfrm>
          <a:prstGeom prst="line">
            <a:avLst/>
          </a:prstGeom>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FBEF166E-C2CF-6EEE-31AD-CCC6D113CB5B}"/>
              </a:ext>
            </a:extLst>
          </p:cNvPr>
          <p:cNvPicPr>
            <a:picLocks noChangeAspect="1"/>
          </p:cNvPicPr>
          <p:nvPr/>
        </p:nvPicPr>
        <p:blipFill>
          <a:blip r:embed="rId11"/>
          <a:stretch>
            <a:fillRect/>
          </a:stretch>
        </p:blipFill>
        <p:spPr>
          <a:xfrm>
            <a:off x="2105673" y="4179382"/>
            <a:ext cx="561116" cy="566082"/>
          </a:xfrm>
          <a:prstGeom prst="rect">
            <a:avLst/>
          </a:prstGeom>
        </p:spPr>
      </p:pic>
      <p:pic>
        <p:nvPicPr>
          <p:cNvPr id="32" name="Picture 31">
            <a:extLst>
              <a:ext uri="{FF2B5EF4-FFF2-40B4-BE49-F238E27FC236}">
                <a16:creationId xmlns:a16="http://schemas.microsoft.com/office/drawing/2014/main" id="{1F553475-674E-56E9-A079-DD19DD09A17A}"/>
              </a:ext>
            </a:extLst>
          </p:cNvPr>
          <p:cNvPicPr>
            <a:picLocks noChangeAspect="1"/>
          </p:cNvPicPr>
          <p:nvPr/>
        </p:nvPicPr>
        <p:blipFill>
          <a:blip r:embed="rId12"/>
          <a:stretch>
            <a:fillRect/>
          </a:stretch>
        </p:blipFill>
        <p:spPr>
          <a:xfrm>
            <a:off x="2089985" y="4950200"/>
            <a:ext cx="457198" cy="575033"/>
          </a:xfrm>
          <a:prstGeom prst="rect">
            <a:avLst/>
          </a:prstGeom>
        </p:spPr>
      </p:pic>
      <p:pic>
        <p:nvPicPr>
          <p:cNvPr id="40" name="Graphic 39" descr="Store">
            <a:extLst>
              <a:ext uri="{FF2B5EF4-FFF2-40B4-BE49-F238E27FC236}">
                <a16:creationId xmlns:a16="http://schemas.microsoft.com/office/drawing/2014/main" id="{2C4E7CDE-FA30-73C1-639F-491C7BF03AC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357855" y="3029749"/>
            <a:ext cx="366400" cy="366400"/>
          </a:xfrm>
          <a:prstGeom prst="rect">
            <a:avLst/>
          </a:prstGeom>
        </p:spPr>
      </p:pic>
      <p:sp>
        <p:nvSpPr>
          <p:cNvPr id="7" name="Rectangle 6">
            <a:extLst>
              <a:ext uri="{FF2B5EF4-FFF2-40B4-BE49-F238E27FC236}">
                <a16:creationId xmlns:a16="http://schemas.microsoft.com/office/drawing/2014/main" id="{B9590C28-F343-3FB9-6581-24239A7B1BBE}"/>
              </a:ext>
            </a:extLst>
          </p:cNvPr>
          <p:cNvSpPr/>
          <p:nvPr/>
        </p:nvSpPr>
        <p:spPr>
          <a:xfrm>
            <a:off x="6440524" y="170330"/>
            <a:ext cx="45719" cy="6517340"/>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9291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1F6CAC1-14A1-8F61-46AC-C153A2C657C8}"/>
              </a:ext>
            </a:extLst>
          </p:cNvPr>
          <p:cNvSpPr/>
          <p:nvPr/>
        </p:nvSpPr>
        <p:spPr>
          <a:xfrm>
            <a:off x="5983941" y="1347654"/>
            <a:ext cx="3810000" cy="5008709"/>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BCEF864-C157-32F7-A5EB-8655066A3544}"/>
              </a:ext>
            </a:extLst>
          </p:cNvPr>
          <p:cNvSpPr/>
          <p:nvPr/>
        </p:nvSpPr>
        <p:spPr>
          <a:xfrm>
            <a:off x="2061882" y="3731705"/>
            <a:ext cx="3810000" cy="2644442"/>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A39C8D8C-B58C-4136-1DB1-4C68DE6D1CFF}"/>
              </a:ext>
            </a:extLst>
          </p:cNvPr>
          <p:cNvSpPr/>
          <p:nvPr/>
        </p:nvSpPr>
        <p:spPr>
          <a:xfrm>
            <a:off x="2045074" y="1333978"/>
            <a:ext cx="3810000" cy="2258573"/>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AF8C66B-E67D-9253-F523-D980150E9055}"/>
              </a:ext>
            </a:extLst>
          </p:cNvPr>
          <p:cNvSpPr txBox="1"/>
          <p:nvPr/>
        </p:nvSpPr>
        <p:spPr>
          <a:xfrm>
            <a:off x="1126900" y="518411"/>
            <a:ext cx="8211670" cy="523220"/>
          </a:xfrm>
          <a:prstGeom prst="rect">
            <a:avLst/>
          </a:prstGeom>
          <a:noFill/>
        </p:spPr>
        <p:txBody>
          <a:bodyPr wrap="square" rtlCol="0">
            <a:spAutoFit/>
          </a:bodyPr>
          <a:lstStyle/>
          <a:p>
            <a:r>
              <a:rPr lang="en-IN" sz="2800" dirty="0">
                <a:latin typeface="IBM Plex Sans" panose="020B0503050203000203" pitchFamily="34" charset="0"/>
              </a:rPr>
              <a:t> </a:t>
            </a:r>
            <a:r>
              <a:rPr lang="en-IN" sz="2800" dirty="0">
                <a:latin typeface="Times New Roman" panose="02020603050405020304" pitchFamily="18" charset="0"/>
                <a:cs typeface="Times New Roman" panose="02020603050405020304" pitchFamily="18" charset="0"/>
              </a:rPr>
              <a:t>Strategies to be implemented</a:t>
            </a:r>
          </a:p>
        </p:txBody>
      </p:sp>
      <p:pic>
        <p:nvPicPr>
          <p:cNvPr id="3" name="Graphic 2" descr="Lightbulb and gear">
            <a:extLst>
              <a:ext uri="{FF2B5EF4-FFF2-40B4-BE49-F238E27FC236}">
                <a16:creationId xmlns:a16="http://schemas.microsoft.com/office/drawing/2014/main" id="{915513FC-F192-91B7-DC84-F51220FCCF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2561" y="473985"/>
            <a:ext cx="584339" cy="584339"/>
          </a:xfrm>
          <a:prstGeom prst="rect">
            <a:avLst/>
          </a:prstGeom>
        </p:spPr>
      </p:pic>
      <p:sp>
        <p:nvSpPr>
          <p:cNvPr id="2" name="TextBox 1">
            <a:extLst>
              <a:ext uri="{FF2B5EF4-FFF2-40B4-BE49-F238E27FC236}">
                <a16:creationId xmlns:a16="http://schemas.microsoft.com/office/drawing/2014/main" id="{5EAD17AB-2778-AE62-9E7F-F666F5FBA3A4}"/>
              </a:ext>
            </a:extLst>
          </p:cNvPr>
          <p:cNvSpPr txBox="1"/>
          <p:nvPr/>
        </p:nvSpPr>
        <p:spPr>
          <a:xfrm>
            <a:off x="2696697" y="1409129"/>
            <a:ext cx="3334870" cy="2108269"/>
          </a:xfrm>
          <a:prstGeom prst="rect">
            <a:avLst/>
          </a:prstGeom>
          <a:noFill/>
        </p:spPr>
        <p:txBody>
          <a:bodyPr wrap="square" rtlCol="0">
            <a:spAutoFit/>
          </a:bodyPr>
          <a:lstStyle/>
          <a:p>
            <a:pPr>
              <a:lnSpc>
                <a:spcPct val="150000"/>
              </a:lnSpc>
            </a:pPr>
            <a:r>
              <a:rPr lang="en-IN" dirty="0">
                <a:latin typeface="Times New Roman" panose="02020603050405020304" pitchFamily="18" charset="0"/>
                <a:cs typeface="Times New Roman" panose="02020603050405020304" pitchFamily="18" charset="0"/>
              </a:rPr>
              <a:t>Offer Related Strategies</a:t>
            </a:r>
            <a:endParaRPr lang="en-IN"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Multi Channel Promotion</a:t>
            </a:r>
          </a:p>
          <a:p>
            <a:pPr>
              <a:lnSpc>
                <a:spcPct val="150000"/>
              </a:lnSpc>
            </a:pPr>
            <a:r>
              <a:rPr lang="en-IN" sz="1600" dirty="0"/>
              <a:t>      </a:t>
            </a:r>
            <a:r>
              <a:rPr lang="en-IN" sz="1200" dirty="0"/>
              <a:t>-</a:t>
            </a:r>
            <a:r>
              <a:rPr lang="en-US" sz="1200" b="0" i="0" dirty="0">
                <a:solidFill>
                  <a:srgbClr val="000000"/>
                </a:solidFill>
                <a:effectLst/>
                <a:latin typeface="Helvetica Neue"/>
              </a:rPr>
              <a:t>especially social media and email</a:t>
            </a:r>
          </a:p>
          <a:p>
            <a:pPr marL="171450" indent="-171450">
              <a:lnSpc>
                <a:spcPct val="150000"/>
              </a:lnSpc>
              <a:buFont typeface="Wingdings" panose="05000000000000000000" pitchFamily="2" charset="2"/>
              <a:buChar char="ü"/>
            </a:pPr>
            <a:r>
              <a:rPr lang="en-IN" sz="1600" b="0" i="0" dirty="0">
                <a:solidFill>
                  <a:srgbClr val="000000"/>
                </a:solidFill>
                <a:effectLst/>
                <a:latin typeface="Helvetica Neue"/>
              </a:rPr>
              <a:t>  </a:t>
            </a:r>
            <a:r>
              <a:rPr lang="en-IN" sz="1400" b="0" i="0" dirty="0">
                <a:solidFill>
                  <a:srgbClr val="000000"/>
                </a:solidFill>
                <a:effectLst/>
                <a:latin typeface="Times New Roman" panose="02020603050405020304" pitchFamily="18" charset="0"/>
                <a:cs typeface="Times New Roman" panose="02020603050405020304" pitchFamily="18" charset="0"/>
              </a:rPr>
              <a:t>Prioritize Discount Offers</a:t>
            </a:r>
          </a:p>
          <a:p>
            <a:pPr marL="171450" indent="-171450">
              <a:lnSpc>
                <a:spcPct val="150000"/>
              </a:lnSpc>
              <a:buFont typeface="Wingdings" panose="05000000000000000000" pitchFamily="2" charset="2"/>
              <a:buChar char="ü"/>
            </a:pPr>
            <a:r>
              <a:rPr lang="en-IN" sz="1400" b="0" i="0" dirty="0">
                <a:solidFill>
                  <a:srgbClr val="000000"/>
                </a:solidFill>
                <a:effectLst/>
                <a:latin typeface="Times New Roman" panose="02020603050405020304" pitchFamily="18" charset="0"/>
                <a:cs typeface="Times New Roman" panose="02020603050405020304" pitchFamily="18" charset="0"/>
              </a:rPr>
              <a:t>  Simplify and Extend Offers</a:t>
            </a:r>
          </a:p>
          <a:p>
            <a:pPr marL="171450" indent="-171450">
              <a:buFont typeface="Wingdings" panose="05000000000000000000" pitchFamily="2" charset="2"/>
              <a:buChar char="ü"/>
            </a:pPr>
            <a:endParaRPr lang="en-IN"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A886216-75F3-78D2-D2EA-C85226A69CFA}"/>
              </a:ext>
            </a:extLst>
          </p:cNvPr>
          <p:cNvSpPr txBox="1"/>
          <p:nvPr/>
        </p:nvSpPr>
        <p:spPr>
          <a:xfrm>
            <a:off x="2618816" y="3711922"/>
            <a:ext cx="3236258" cy="2644442"/>
          </a:xfrm>
          <a:prstGeom prst="rect">
            <a:avLst/>
          </a:prstGeom>
          <a:noFill/>
        </p:spPr>
        <p:txBody>
          <a:bodyPr wrap="square" rtlCol="0">
            <a:spAutoFit/>
          </a:bodyPr>
          <a:lstStyle/>
          <a:p>
            <a:pPr>
              <a:lnSpc>
                <a:spcPct val="150000"/>
              </a:lnSpc>
            </a:pPr>
            <a:r>
              <a:rPr lang="en-IN" dirty="0">
                <a:latin typeface="Times New Roman" panose="02020603050405020304" pitchFamily="18" charset="0"/>
                <a:cs typeface="Times New Roman" panose="02020603050405020304" pitchFamily="18" charset="0"/>
              </a:rPr>
              <a:t>Demographic Targeting</a:t>
            </a:r>
          </a:p>
          <a:p>
            <a:pPr marL="285750" indent="-285750">
              <a:lnSpc>
                <a:spcPct val="150000"/>
              </a:lnSpc>
              <a:buFont typeface="Wingdings" panose="05000000000000000000" pitchFamily="2" charset="2"/>
              <a:buChar char="ü"/>
            </a:pPr>
            <a:r>
              <a:rPr lang="en-US" sz="1400" dirty="0">
                <a:solidFill>
                  <a:srgbClr val="000000"/>
                </a:solidFill>
                <a:latin typeface="Times New Roman" panose="02020603050405020304" pitchFamily="18" charset="0"/>
                <a:cs typeface="Times New Roman" panose="02020603050405020304" pitchFamily="18" charset="0"/>
              </a:rPr>
              <a:t>Launch </a:t>
            </a:r>
            <a:r>
              <a:rPr lang="en-US" sz="1400" b="0" i="0" dirty="0">
                <a:solidFill>
                  <a:srgbClr val="000000"/>
                </a:solidFill>
                <a:effectLst/>
                <a:latin typeface="Times New Roman" panose="02020603050405020304" pitchFamily="18" charset="0"/>
                <a:cs typeface="Times New Roman" panose="02020603050405020304" pitchFamily="18" charset="0"/>
              </a:rPr>
              <a:t>targeted marketing campaigns </a:t>
            </a:r>
            <a:r>
              <a:rPr lang="en-US" sz="1400" dirty="0">
                <a:solidFill>
                  <a:srgbClr val="000000"/>
                </a:solidFill>
                <a:latin typeface="Times New Roman" panose="02020603050405020304" pitchFamily="18" charset="0"/>
                <a:cs typeface="Times New Roman" panose="02020603050405020304" pitchFamily="18" charset="0"/>
              </a:rPr>
              <a:t>on </a:t>
            </a:r>
            <a:r>
              <a:rPr lang="en-US" sz="1400" b="0" i="0" dirty="0">
                <a:solidFill>
                  <a:srgbClr val="000000"/>
                </a:solidFill>
                <a:effectLst/>
                <a:latin typeface="Times New Roman" panose="02020603050405020304" pitchFamily="18" charset="0"/>
                <a:cs typeface="Times New Roman" panose="02020603050405020304" pitchFamily="18" charset="0"/>
              </a:rPr>
              <a:t>female customers and other genders.</a:t>
            </a:r>
          </a:p>
          <a:p>
            <a:pPr marL="285750" indent="-285750">
              <a:lnSpc>
                <a:spcPct val="150000"/>
              </a:lnSpc>
              <a:buFont typeface="Wingdings" panose="05000000000000000000" pitchFamily="2" charset="2"/>
              <a:buChar char="ü"/>
            </a:pPr>
            <a:r>
              <a:rPr lang="en-US" sz="1400" b="0" i="0" dirty="0">
                <a:solidFill>
                  <a:srgbClr val="000000"/>
                </a:solidFill>
                <a:effectLst/>
                <a:latin typeface="Times New Roman" panose="02020603050405020304" pitchFamily="18" charset="0"/>
                <a:cs typeface="Times New Roman" panose="02020603050405020304" pitchFamily="18" charset="0"/>
              </a:rPr>
              <a:t>Introduce Couple Offers and Themed Promotions</a:t>
            </a:r>
          </a:p>
          <a:p>
            <a:pPr>
              <a:lnSpc>
                <a:spcPct val="150000"/>
              </a:lnSpc>
            </a:pPr>
            <a:r>
              <a:rPr lang="en-US" sz="1200" dirty="0">
                <a:solidFill>
                  <a:srgbClr val="000000"/>
                </a:solidFill>
                <a:latin typeface="Times New Roman" panose="02020603050405020304" pitchFamily="18" charset="0"/>
                <a:cs typeface="Times New Roman" panose="02020603050405020304" pitchFamily="18" charset="0"/>
              </a:rPr>
              <a:t>     - Like Buy one get one offer for </a:t>
            </a:r>
          </a:p>
          <a:p>
            <a:pPr>
              <a:lnSpc>
                <a:spcPct val="150000"/>
              </a:lnSpc>
            </a:pPr>
            <a:r>
              <a:rPr lang="en-US" sz="1200" dirty="0">
                <a:solidFill>
                  <a:srgbClr val="000000"/>
                </a:solidFill>
                <a:latin typeface="Times New Roman" panose="02020603050405020304" pitchFamily="18" charset="0"/>
                <a:cs typeface="Times New Roman" panose="02020603050405020304" pitchFamily="18" charset="0"/>
              </a:rPr>
              <a:t>      couples on February month</a:t>
            </a:r>
            <a:endParaRPr lang="en-IN" sz="1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A188A79-FE31-1AAB-DB58-A97F7F1115D8}"/>
              </a:ext>
            </a:extLst>
          </p:cNvPr>
          <p:cNvSpPr txBox="1"/>
          <p:nvPr/>
        </p:nvSpPr>
        <p:spPr>
          <a:xfrm>
            <a:off x="6160434" y="1347655"/>
            <a:ext cx="3585882" cy="4768100"/>
          </a:xfrm>
          <a:prstGeom prst="rect">
            <a:avLst/>
          </a:prstGeom>
          <a:noFill/>
        </p:spPr>
        <p:txBody>
          <a:bodyPr wrap="square" rtlCol="0">
            <a:spAutoFit/>
          </a:bodyPr>
          <a:lstStyle/>
          <a:p>
            <a:pPr>
              <a:lnSpc>
                <a:spcPct val="150000"/>
              </a:lnSpc>
            </a:pPr>
            <a:r>
              <a:rPr lang="en-IN" dirty="0">
                <a:latin typeface="Times New Roman" panose="02020603050405020304" pitchFamily="18" charset="0"/>
                <a:cs typeface="Times New Roman" panose="02020603050405020304" pitchFamily="18" charset="0"/>
              </a:rPr>
              <a:t>Customer Segment Targeting</a:t>
            </a:r>
          </a:p>
          <a:p>
            <a:pPr marL="285750" indent="-285750">
              <a:lnSpc>
                <a:spcPct val="150000"/>
              </a:lnSpc>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Increase Engagement in High Potentials</a:t>
            </a:r>
          </a:p>
          <a:p>
            <a:pPr>
              <a:lnSpc>
                <a:spcPct val="150000"/>
              </a:lnSpc>
            </a:pPr>
            <a:r>
              <a:rPr lang="en-IN" sz="1400" dirty="0">
                <a:latin typeface="Times New Roman" panose="02020603050405020304" pitchFamily="18" charset="0"/>
                <a:cs typeface="Times New Roman" panose="02020603050405020304" pitchFamily="18" charset="0"/>
              </a:rPr>
              <a:t>      - </a:t>
            </a:r>
            <a:r>
              <a:rPr lang="en-US" sz="1200" b="0" i="0" dirty="0">
                <a:solidFill>
                  <a:srgbClr val="000000"/>
                </a:solidFill>
                <a:effectLst/>
                <a:latin typeface="Times New Roman" panose="02020603050405020304" pitchFamily="18" charset="0"/>
                <a:cs typeface="Times New Roman" panose="02020603050405020304" pitchFamily="18" charset="0"/>
              </a:rPr>
              <a:t>Tailor campaigns to this segment by promoting </a:t>
            </a:r>
          </a:p>
          <a:p>
            <a:pPr>
              <a:lnSpc>
                <a:spcPct val="150000"/>
              </a:lnSpc>
            </a:pPr>
            <a:r>
              <a:rPr lang="en-US" sz="1200" dirty="0">
                <a:solidFill>
                  <a:srgbClr val="000000"/>
                </a:solidFill>
                <a:latin typeface="Times New Roman" panose="02020603050405020304" pitchFamily="18" charset="0"/>
                <a:cs typeface="Times New Roman" panose="02020603050405020304" pitchFamily="18" charset="0"/>
              </a:rPr>
              <a:t>          </a:t>
            </a:r>
            <a:r>
              <a:rPr lang="en-US" sz="1200" b="0" i="0" dirty="0">
                <a:solidFill>
                  <a:srgbClr val="000000"/>
                </a:solidFill>
                <a:effectLst/>
                <a:latin typeface="Times New Roman" panose="02020603050405020304" pitchFamily="18" charset="0"/>
                <a:cs typeface="Times New Roman" panose="02020603050405020304" pitchFamily="18" charset="0"/>
              </a:rPr>
              <a:t>premium offerings and loyalty programs that</a:t>
            </a:r>
          </a:p>
          <a:p>
            <a:pPr>
              <a:lnSpc>
                <a:spcPct val="150000"/>
              </a:lnSpc>
            </a:pPr>
            <a:r>
              <a:rPr lang="en-US" sz="1200" dirty="0">
                <a:solidFill>
                  <a:srgbClr val="000000"/>
                </a:solidFill>
                <a:latin typeface="Times New Roman" panose="02020603050405020304" pitchFamily="18" charset="0"/>
                <a:cs typeface="Times New Roman" panose="02020603050405020304" pitchFamily="18" charset="0"/>
              </a:rPr>
              <a:t>          </a:t>
            </a:r>
            <a:r>
              <a:rPr lang="en-US" sz="1200" b="0" i="0" dirty="0">
                <a:solidFill>
                  <a:srgbClr val="000000"/>
                </a:solidFill>
                <a:effectLst/>
                <a:latin typeface="Times New Roman" panose="02020603050405020304" pitchFamily="18" charset="0"/>
                <a:cs typeface="Times New Roman" panose="02020603050405020304" pitchFamily="18" charset="0"/>
              </a:rPr>
              <a:t>reward frequent visits</a:t>
            </a:r>
            <a:endParaRPr lang="en-IN" sz="12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IN" sz="1400" b="0" i="0" dirty="0">
                <a:solidFill>
                  <a:srgbClr val="000000"/>
                </a:solidFill>
                <a:effectLst/>
                <a:latin typeface="Times New Roman" panose="02020603050405020304" pitchFamily="18" charset="0"/>
                <a:cs typeface="Times New Roman" panose="02020603050405020304" pitchFamily="18" charset="0"/>
              </a:rPr>
              <a:t>Re-engage </a:t>
            </a:r>
            <a:r>
              <a:rPr lang="en-IN" sz="1400" dirty="0">
                <a:solidFill>
                  <a:srgbClr val="000000"/>
                </a:solidFill>
                <a:latin typeface="Times New Roman" panose="02020603050405020304" pitchFamily="18" charset="0"/>
                <a:cs typeface="Times New Roman" panose="02020603050405020304" pitchFamily="18" charset="0"/>
              </a:rPr>
              <a:t>“</a:t>
            </a:r>
            <a:r>
              <a:rPr lang="en-IN" sz="1400" b="0" i="0" dirty="0">
                <a:solidFill>
                  <a:srgbClr val="000000"/>
                </a:solidFill>
                <a:effectLst/>
                <a:latin typeface="Times New Roman" panose="02020603050405020304" pitchFamily="18" charset="0"/>
                <a:cs typeface="Times New Roman" panose="02020603050405020304" pitchFamily="18" charset="0"/>
              </a:rPr>
              <a:t>Low-Engagers” and “Occasional Spenders”</a:t>
            </a:r>
          </a:p>
          <a:p>
            <a:pPr>
              <a:lnSpc>
                <a:spcPct val="150000"/>
              </a:lnSpc>
            </a:pPr>
            <a:r>
              <a:rPr lang="en-IN" sz="1400" dirty="0">
                <a:solidFill>
                  <a:srgbClr val="000000"/>
                </a:solidFill>
                <a:latin typeface="Times New Roman" panose="02020603050405020304" pitchFamily="18" charset="0"/>
                <a:cs typeface="Times New Roman" panose="02020603050405020304" pitchFamily="18" charset="0"/>
              </a:rPr>
              <a:t>      </a:t>
            </a:r>
            <a:r>
              <a:rPr lang="en-IN" sz="1200" dirty="0">
                <a:solidFill>
                  <a:srgbClr val="000000"/>
                </a:solidFill>
                <a:latin typeface="Times New Roman" panose="02020603050405020304" pitchFamily="18" charset="0"/>
                <a:cs typeface="Times New Roman" panose="02020603050405020304" pitchFamily="18" charset="0"/>
              </a:rPr>
              <a:t>-</a:t>
            </a:r>
            <a:r>
              <a:rPr lang="en-US" sz="1200" b="0" i="0" dirty="0">
                <a:solidFill>
                  <a:srgbClr val="000000"/>
                </a:solidFill>
                <a:effectLst/>
                <a:latin typeface="Helvetica Neue"/>
              </a:rPr>
              <a:t> </a:t>
            </a:r>
            <a:r>
              <a:rPr lang="en-US" sz="1200" b="0" i="0" dirty="0">
                <a:solidFill>
                  <a:srgbClr val="000000"/>
                </a:solidFill>
                <a:effectLst/>
                <a:latin typeface="Times New Roman" panose="02020603050405020304" pitchFamily="18" charset="0"/>
                <a:cs typeface="Times New Roman" panose="02020603050405020304" pitchFamily="18" charset="0"/>
              </a:rPr>
              <a:t>Develop personalized offers aligning with </a:t>
            </a:r>
            <a:endParaRPr lang="en-US" sz="120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sz="1200" b="0" i="0" dirty="0">
                <a:solidFill>
                  <a:srgbClr val="000000"/>
                </a:solidFill>
                <a:effectLst/>
                <a:latin typeface="Times New Roman" panose="02020603050405020304" pitchFamily="18" charset="0"/>
                <a:cs typeface="Times New Roman" panose="02020603050405020304" pitchFamily="18" charset="0"/>
              </a:rPr>
              <a:t>          th</a:t>
            </a:r>
            <a:r>
              <a:rPr lang="en-US" sz="1200" dirty="0">
                <a:solidFill>
                  <a:srgbClr val="000000"/>
                </a:solidFill>
                <a:latin typeface="Times New Roman" panose="02020603050405020304" pitchFamily="18" charset="0"/>
                <a:cs typeface="Times New Roman" panose="02020603050405020304" pitchFamily="18" charset="0"/>
              </a:rPr>
              <a:t>eir </a:t>
            </a:r>
            <a:r>
              <a:rPr lang="en-US" sz="1200" b="0" i="0" dirty="0">
                <a:solidFill>
                  <a:srgbClr val="000000"/>
                </a:solidFill>
                <a:effectLst/>
                <a:latin typeface="Times New Roman" panose="02020603050405020304" pitchFamily="18" charset="0"/>
                <a:cs typeface="Times New Roman" panose="02020603050405020304" pitchFamily="18" charset="0"/>
              </a:rPr>
              <a:t>price sensitivity and preferences</a:t>
            </a:r>
          </a:p>
          <a:p>
            <a:pPr marL="171450" indent="-171450">
              <a:lnSpc>
                <a:spcPct val="150000"/>
              </a:lnSpc>
              <a:buFont typeface="Wingdings" panose="05000000000000000000" pitchFamily="2" charset="2"/>
              <a:buChar char="ü"/>
            </a:pPr>
            <a:r>
              <a:rPr lang="en-US" sz="1200" b="0" i="0" dirty="0">
                <a:solidFill>
                  <a:srgbClr val="000000"/>
                </a:solidFill>
                <a:effectLst/>
                <a:latin typeface="Times New Roman" panose="02020603050405020304" pitchFamily="18" charset="0"/>
                <a:cs typeface="Times New Roman" panose="02020603050405020304" pitchFamily="18" charset="0"/>
              </a:rPr>
              <a:t> </a:t>
            </a:r>
            <a:r>
              <a:rPr lang="en-IN" sz="1400" b="0" i="0" dirty="0">
                <a:solidFill>
                  <a:srgbClr val="000000"/>
                </a:solidFill>
                <a:effectLst/>
                <a:latin typeface="Times New Roman" panose="02020603050405020304" pitchFamily="18" charset="0"/>
                <a:cs typeface="Times New Roman" panose="02020603050405020304" pitchFamily="18" charset="0"/>
              </a:rPr>
              <a:t>Loyalty and Upselling</a:t>
            </a:r>
          </a:p>
          <a:p>
            <a:pPr>
              <a:lnSpc>
                <a:spcPct val="150000"/>
              </a:lnSpc>
            </a:pPr>
            <a:r>
              <a:rPr lang="en-IN" sz="1400" dirty="0">
                <a:solidFill>
                  <a:srgbClr val="000000"/>
                </a:solidFill>
                <a:latin typeface="Times New Roman" panose="02020603050405020304" pitchFamily="18" charset="0"/>
                <a:cs typeface="Times New Roman" panose="02020603050405020304" pitchFamily="18" charset="0"/>
              </a:rPr>
              <a:t>     -</a:t>
            </a:r>
            <a:r>
              <a:rPr lang="en-US" sz="1400" b="0" i="0" dirty="0">
                <a:solidFill>
                  <a:srgbClr val="000000"/>
                </a:solidFill>
                <a:effectLst/>
                <a:latin typeface="Helvetica Neue"/>
              </a:rPr>
              <a:t> </a:t>
            </a:r>
            <a:r>
              <a:rPr lang="en-US" sz="1200" b="0" i="0" dirty="0">
                <a:solidFill>
                  <a:srgbClr val="000000"/>
                </a:solidFill>
                <a:effectLst/>
                <a:latin typeface="Times New Roman" panose="02020603050405020304" pitchFamily="18" charset="0"/>
                <a:cs typeface="Times New Roman" panose="02020603050405020304" pitchFamily="18" charset="0"/>
              </a:rPr>
              <a:t>Enhance the "Most-Valuables" Experience by</a:t>
            </a:r>
          </a:p>
          <a:p>
            <a:pPr>
              <a:lnSpc>
                <a:spcPct val="150000"/>
              </a:lnSpc>
            </a:pPr>
            <a:r>
              <a:rPr lang="en-US" sz="1200" dirty="0">
                <a:solidFill>
                  <a:srgbClr val="000000"/>
                </a:solidFill>
                <a:latin typeface="Times New Roman" panose="02020603050405020304" pitchFamily="18" charset="0"/>
                <a:cs typeface="Times New Roman" panose="02020603050405020304" pitchFamily="18" charset="0"/>
              </a:rPr>
              <a:t>         i</a:t>
            </a:r>
            <a:r>
              <a:rPr lang="en-US" sz="1200" b="0" i="0" dirty="0">
                <a:solidFill>
                  <a:srgbClr val="000000"/>
                </a:solidFill>
                <a:effectLst/>
                <a:latin typeface="Times New Roman" panose="02020603050405020304" pitchFamily="18" charset="0"/>
                <a:cs typeface="Times New Roman" panose="02020603050405020304" pitchFamily="18" charset="0"/>
              </a:rPr>
              <a:t>ntroducing exclusive benefits</a:t>
            </a:r>
            <a:endParaRPr lang="en-IN" sz="1200" b="0" i="0" dirty="0">
              <a:solidFill>
                <a:srgbClr val="000000"/>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IN" sz="1400" b="0" i="0" dirty="0">
                <a:solidFill>
                  <a:srgbClr val="000000"/>
                </a:solidFill>
                <a:effectLst/>
                <a:latin typeface="Times New Roman" panose="02020603050405020304" pitchFamily="18" charset="0"/>
                <a:cs typeface="Times New Roman" panose="02020603050405020304" pitchFamily="18" charset="0"/>
              </a:rPr>
              <a:t>Upsell to "Regulars“</a:t>
            </a:r>
          </a:p>
          <a:p>
            <a:pPr>
              <a:lnSpc>
                <a:spcPct val="150000"/>
              </a:lnSpc>
            </a:pPr>
            <a:r>
              <a:rPr lang="en-IN" sz="1400" b="0" i="0" dirty="0">
                <a:solidFill>
                  <a:srgbClr val="000000"/>
                </a:solidFill>
                <a:effectLst/>
                <a:latin typeface="Times New Roman" panose="02020603050405020304" pitchFamily="18" charset="0"/>
                <a:cs typeface="Times New Roman" panose="02020603050405020304" pitchFamily="18" charset="0"/>
              </a:rPr>
              <a:t>      - </a:t>
            </a:r>
            <a:r>
              <a:rPr lang="en-US" sz="1200" b="0" i="0" dirty="0">
                <a:solidFill>
                  <a:srgbClr val="000000"/>
                </a:solidFill>
                <a:effectLst/>
                <a:latin typeface="Times New Roman" panose="02020603050405020304" pitchFamily="18" charset="0"/>
                <a:cs typeface="Times New Roman" panose="02020603050405020304" pitchFamily="18" charset="0"/>
              </a:rPr>
              <a:t>offering bundled deals or premium options at a</a:t>
            </a:r>
          </a:p>
          <a:p>
            <a:pPr>
              <a:lnSpc>
                <a:spcPct val="150000"/>
              </a:lnSpc>
            </a:pPr>
            <a:r>
              <a:rPr lang="en-US" sz="1200" dirty="0">
                <a:solidFill>
                  <a:srgbClr val="000000"/>
                </a:solidFill>
                <a:latin typeface="Times New Roman" panose="02020603050405020304" pitchFamily="18" charset="0"/>
                <a:cs typeface="Times New Roman" panose="02020603050405020304" pitchFamily="18" charset="0"/>
              </a:rPr>
              <a:t>          </a:t>
            </a:r>
            <a:r>
              <a:rPr lang="en-US" sz="1200" b="0" i="0" dirty="0">
                <a:solidFill>
                  <a:srgbClr val="000000"/>
                </a:solidFill>
                <a:effectLst/>
                <a:latin typeface="Times New Roman" panose="02020603050405020304" pitchFamily="18" charset="0"/>
                <a:cs typeface="Times New Roman" panose="02020603050405020304" pitchFamily="18" charset="0"/>
              </a:rPr>
              <a:t>discounted rate occasionally.</a:t>
            </a:r>
            <a:endParaRPr lang="en-IN" sz="1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03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12E27B-B66A-FDC7-EA8A-3F389A18985E}"/>
              </a:ext>
            </a:extLst>
          </p:cNvPr>
          <p:cNvSpPr/>
          <p:nvPr/>
        </p:nvSpPr>
        <p:spPr>
          <a:xfrm>
            <a:off x="107577" y="152400"/>
            <a:ext cx="11833412" cy="6418729"/>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a:extLst>
              <a:ext uri="{FF2B5EF4-FFF2-40B4-BE49-F238E27FC236}">
                <a16:creationId xmlns:a16="http://schemas.microsoft.com/office/drawing/2014/main" id="{1C5140EA-ECBA-8C45-3554-42ECF10490DA}"/>
              </a:ext>
            </a:extLst>
          </p:cNvPr>
          <p:cNvSpPr/>
          <p:nvPr/>
        </p:nvSpPr>
        <p:spPr>
          <a:xfrm>
            <a:off x="6095999" y="1138518"/>
            <a:ext cx="4724400" cy="4069975"/>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10" name="Flowchart: Delay 9">
            <a:extLst>
              <a:ext uri="{FF2B5EF4-FFF2-40B4-BE49-F238E27FC236}">
                <a16:creationId xmlns:a16="http://schemas.microsoft.com/office/drawing/2014/main" id="{5F65FE52-64DB-BCD7-355B-D26133E3D003}"/>
              </a:ext>
            </a:extLst>
          </p:cNvPr>
          <p:cNvSpPr/>
          <p:nvPr/>
        </p:nvSpPr>
        <p:spPr>
          <a:xfrm>
            <a:off x="-2" y="1757082"/>
            <a:ext cx="8453718" cy="2994212"/>
          </a:xfrm>
          <a:prstGeom prst="flowChartDelay">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F6C773F9-7416-6674-CCA3-304CD5098B9B}"/>
              </a:ext>
            </a:extLst>
          </p:cNvPr>
          <p:cNvSpPr txBox="1"/>
          <p:nvPr/>
        </p:nvSpPr>
        <p:spPr>
          <a:xfrm>
            <a:off x="3012141" y="3029181"/>
            <a:ext cx="6167718" cy="369332"/>
          </a:xfrm>
          <a:prstGeom prst="rect">
            <a:avLst/>
          </a:prstGeom>
          <a:noFill/>
        </p:spPr>
        <p:txBody>
          <a:bodyPr wrap="square">
            <a:spAutoFit/>
          </a:bodyPr>
          <a:lstStyle/>
          <a:p>
            <a:r>
              <a:rPr lang="en-IN" dirty="0"/>
              <a:t> </a:t>
            </a:r>
          </a:p>
        </p:txBody>
      </p:sp>
      <p:sp>
        <p:nvSpPr>
          <p:cNvPr id="18" name="TextBox 17">
            <a:extLst>
              <a:ext uri="{FF2B5EF4-FFF2-40B4-BE49-F238E27FC236}">
                <a16:creationId xmlns:a16="http://schemas.microsoft.com/office/drawing/2014/main" id="{BD42702B-34C9-0104-9C17-D8E39B5494E3}"/>
              </a:ext>
            </a:extLst>
          </p:cNvPr>
          <p:cNvSpPr txBox="1"/>
          <p:nvPr/>
        </p:nvSpPr>
        <p:spPr>
          <a:xfrm>
            <a:off x="1614213" y="2354903"/>
            <a:ext cx="5647765" cy="2246769"/>
          </a:xfrm>
          <a:prstGeom prst="rect">
            <a:avLst/>
          </a:prstGeom>
          <a:noFill/>
        </p:spPr>
        <p:txBody>
          <a:bodyPr wrap="square" rtlCol="0">
            <a:spAutoFit/>
          </a:bodyPr>
          <a:lstStyle/>
          <a:p>
            <a:r>
              <a:rPr lang="en-IN" sz="8000" dirty="0">
                <a:latin typeface="IBM Plex Sans" panose="020F0502020204030204" pitchFamily="34" charset="0"/>
              </a:rPr>
              <a:t>THANK</a:t>
            </a:r>
          </a:p>
          <a:p>
            <a:r>
              <a:rPr lang="en-IN" sz="6000" b="1" dirty="0">
                <a:solidFill>
                  <a:schemeClr val="tx2"/>
                </a:solidFill>
                <a:latin typeface="IBM Plex Sans" panose="020F0502020204030204" pitchFamily="34" charset="0"/>
              </a:rPr>
              <a:t>YOU!!</a:t>
            </a:r>
          </a:p>
        </p:txBody>
      </p:sp>
      <p:pic>
        <p:nvPicPr>
          <p:cNvPr id="3" name="Picture 2">
            <a:extLst>
              <a:ext uri="{FF2B5EF4-FFF2-40B4-BE49-F238E27FC236}">
                <a16:creationId xmlns:a16="http://schemas.microsoft.com/office/drawing/2014/main" id="{EA918348-0B18-744D-5071-3EE916941C3E}"/>
              </a:ext>
            </a:extLst>
          </p:cNvPr>
          <p:cNvPicPr>
            <a:picLocks noChangeAspect="1"/>
          </p:cNvPicPr>
          <p:nvPr/>
        </p:nvPicPr>
        <p:blipFill>
          <a:blip r:embed="rId2"/>
          <a:stretch>
            <a:fillRect/>
          </a:stretch>
        </p:blipFill>
        <p:spPr>
          <a:xfrm>
            <a:off x="6595661" y="1378062"/>
            <a:ext cx="3716110" cy="3644875"/>
          </a:xfrm>
          <a:prstGeom prst="ellipse">
            <a:avLst/>
          </a:prstGeom>
          <a:ln>
            <a:noFill/>
          </a:ln>
          <a:effectLst>
            <a:softEdge rad="112500"/>
          </a:effectLst>
        </p:spPr>
      </p:pic>
    </p:spTree>
    <p:extLst>
      <p:ext uri="{BB962C8B-B14F-4D97-AF65-F5344CB8AC3E}">
        <p14:creationId xmlns:p14="http://schemas.microsoft.com/office/powerpoint/2010/main" val="1655310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BE0FC9-1507-A35D-A93C-A07B475E08A2}"/>
              </a:ext>
            </a:extLst>
          </p:cNvPr>
          <p:cNvSpPr txBox="1"/>
          <p:nvPr/>
        </p:nvSpPr>
        <p:spPr>
          <a:xfrm>
            <a:off x="1915180" y="1170871"/>
            <a:ext cx="8005483" cy="3108543"/>
          </a:xfrm>
          <a:prstGeom prst="rect">
            <a:avLst/>
          </a:prstGeom>
          <a:noFill/>
        </p:spPr>
        <p:txBody>
          <a:bodyPr wrap="square" rtlCol="0">
            <a:spAutoFit/>
          </a:bodyPr>
          <a:lstStyle/>
          <a:p>
            <a:r>
              <a:rPr lang="en-IN" dirty="0"/>
              <a:t>Links to my Data sets and Jupyter Notebook :</a:t>
            </a:r>
          </a:p>
          <a:p>
            <a:endParaRPr lang="en-IN" dirty="0"/>
          </a:p>
          <a:p>
            <a:pPr marL="285750" indent="-285750">
              <a:buFont typeface="Arial" panose="020B0604020202020204" pitchFamily="34" charset="0"/>
              <a:buChar char="•"/>
            </a:pPr>
            <a:r>
              <a:rPr lang="en-IN" dirty="0"/>
              <a:t>Data Sets:</a:t>
            </a:r>
          </a:p>
          <a:p>
            <a:endParaRPr lang="en-IN" dirty="0"/>
          </a:p>
          <a:p>
            <a:r>
              <a:rPr lang="en-IN" dirty="0"/>
              <a:t>      </a:t>
            </a:r>
            <a:r>
              <a:rPr lang="en-IN" sz="1600" dirty="0"/>
              <a:t>Profile Data</a:t>
            </a:r>
          </a:p>
          <a:p>
            <a:r>
              <a:rPr lang="en-IN" dirty="0"/>
              <a:t>      </a:t>
            </a:r>
            <a:r>
              <a:rPr lang="en-IN" sz="1200" dirty="0">
                <a:hlinkClick r:id="rId2"/>
              </a:rPr>
              <a:t>https://github.com/ChemuruLasya/Data-Files/blob/main/Starbucks%20Case%20Study%20Files/Starbucks_profile.xlsx</a:t>
            </a:r>
            <a:endParaRPr lang="en-IN" sz="1200" dirty="0"/>
          </a:p>
          <a:p>
            <a:endParaRPr lang="en-IN" sz="1200" dirty="0"/>
          </a:p>
          <a:p>
            <a:r>
              <a:rPr lang="en-IN" sz="1200" dirty="0"/>
              <a:t>        </a:t>
            </a:r>
            <a:r>
              <a:rPr lang="en-IN" sz="1600" dirty="0"/>
              <a:t>Portfolio Data</a:t>
            </a:r>
          </a:p>
          <a:p>
            <a:r>
              <a:rPr lang="en-IN" sz="1600" dirty="0"/>
              <a:t>      </a:t>
            </a:r>
            <a:r>
              <a:rPr lang="en-IN" sz="1200" dirty="0">
                <a:hlinkClick r:id="rId3"/>
              </a:rPr>
              <a:t>https://github.com/ChemuruLasya/Data-Files/blob/main/Starbucks%20Case%20Study%20Files/Starbucks_portfolio.xlsx</a:t>
            </a:r>
            <a:endParaRPr lang="en-IN" sz="1200" dirty="0"/>
          </a:p>
          <a:p>
            <a:endParaRPr lang="en-IN" sz="1200" dirty="0"/>
          </a:p>
          <a:p>
            <a:r>
              <a:rPr lang="en-IN" sz="1200" dirty="0"/>
              <a:t>        </a:t>
            </a:r>
            <a:r>
              <a:rPr lang="en-IN" sz="1600" dirty="0"/>
              <a:t>Transactions and Events Details      </a:t>
            </a:r>
          </a:p>
          <a:p>
            <a:r>
              <a:rPr lang="en-IN" sz="1600" dirty="0"/>
              <a:t>      </a:t>
            </a:r>
            <a:r>
              <a:rPr lang="en-IN" sz="1200" dirty="0">
                <a:hlinkClick r:id="rId4"/>
              </a:rPr>
              <a:t>https://github.com/ChemuruLasya/Data-Files/blob/main/Starbucks%20Case%20Study%20Files/Starbucks_transcript.xlsx</a:t>
            </a:r>
            <a:endParaRPr lang="en-IN" sz="1200" dirty="0"/>
          </a:p>
        </p:txBody>
      </p:sp>
      <p:pic>
        <p:nvPicPr>
          <p:cNvPr id="5" name="Graphic 4" descr="Link">
            <a:extLst>
              <a:ext uri="{FF2B5EF4-FFF2-40B4-BE49-F238E27FC236}">
                <a16:creationId xmlns:a16="http://schemas.microsoft.com/office/drawing/2014/main" id="{60DD224D-0254-9669-CEBA-7345510FC54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08846" y="1063295"/>
            <a:ext cx="528919" cy="528919"/>
          </a:xfrm>
          <a:prstGeom prst="rect">
            <a:avLst/>
          </a:prstGeom>
        </p:spPr>
      </p:pic>
      <p:sp>
        <p:nvSpPr>
          <p:cNvPr id="3" name="TextBox 2">
            <a:extLst>
              <a:ext uri="{FF2B5EF4-FFF2-40B4-BE49-F238E27FC236}">
                <a16:creationId xmlns:a16="http://schemas.microsoft.com/office/drawing/2014/main" id="{083EE463-0EF8-3B36-5319-9B23E70BDD7F}"/>
              </a:ext>
            </a:extLst>
          </p:cNvPr>
          <p:cNvSpPr txBox="1"/>
          <p:nvPr/>
        </p:nvSpPr>
        <p:spPr>
          <a:xfrm>
            <a:off x="1915179" y="4509246"/>
            <a:ext cx="8005483" cy="646331"/>
          </a:xfrm>
          <a:prstGeom prst="rect">
            <a:avLst/>
          </a:prstGeom>
          <a:noFill/>
        </p:spPr>
        <p:txBody>
          <a:bodyPr wrap="square" rtlCol="0">
            <a:spAutoFit/>
          </a:bodyPr>
          <a:lstStyle/>
          <a:p>
            <a:pPr marL="285750" indent="-285750">
              <a:buFont typeface="Arial" panose="020B0604020202020204" pitchFamily="34" charset="0"/>
              <a:buChar char="•"/>
            </a:pPr>
            <a:r>
              <a:rPr lang="en-IN" dirty="0"/>
              <a:t>Python Notebook</a:t>
            </a:r>
          </a:p>
          <a:p>
            <a:r>
              <a:rPr lang="en-IN" dirty="0"/>
              <a:t>      </a:t>
            </a:r>
          </a:p>
        </p:txBody>
      </p:sp>
    </p:spTree>
    <p:extLst>
      <p:ext uri="{BB962C8B-B14F-4D97-AF65-F5344CB8AC3E}">
        <p14:creationId xmlns:p14="http://schemas.microsoft.com/office/powerpoint/2010/main" val="112298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AC44E3-3657-BD08-6F5A-FBE946D80754}"/>
              </a:ext>
            </a:extLst>
          </p:cNvPr>
          <p:cNvSpPr/>
          <p:nvPr/>
        </p:nvSpPr>
        <p:spPr>
          <a:xfrm>
            <a:off x="448235" y="215154"/>
            <a:ext cx="7835153" cy="3070971"/>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Graphic 6" descr="Internet">
            <a:extLst>
              <a:ext uri="{FF2B5EF4-FFF2-40B4-BE49-F238E27FC236}">
                <a16:creationId xmlns:a16="http://schemas.microsoft.com/office/drawing/2014/main" id="{AE4E5113-A277-1915-9B9C-E61DB4FB86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3742" y="372553"/>
            <a:ext cx="600635" cy="600635"/>
          </a:xfrm>
          <a:prstGeom prst="rect">
            <a:avLst/>
          </a:prstGeom>
        </p:spPr>
      </p:pic>
      <p:pic>
        <p:nvPicPr>
          <p:cNvPr id="3" name="Picture 2">
            <a:extLst>
              <a:ext uri="{FF2B5EF4-FFF2-40B4-BE49-F238E27FC236}">
                <a16:creationId xmlns:a16="http://schemas.microsoft.com/office/drawing/2014/main" id="{956AB587-3623-B8C5-05D6-9704B77689C7}"/>
              </a:ext>
            </a:extLst>
          </p:cNvPr>
          <p:cNvPicPr>
            <a:picLocks noChangeAspect="1"/>
          </p:cNvPicPr>
          <p:nvPr/>
        </p:nvPicPr>
        <p:blipFill>
          <a:blip r:embed="rId4"/>
          <a:stretch>
            <a:fillRect/>
          </a:stretch>
        </p:blipFill>
        <p:spPr>
          <a:xfrm>
            <a:off x="8534400" y="0"/>
            <a:ext cx="3657600" cy="6858000"/>
          </a:xfrm>
          <a:prstGeom prst="rect">
            <a:avLst/>
          </a:prstGeom>
        </p:spPr>
      </p:pic>
      <p:sp>
        <p:nvSpPr>
          <p:cNvPr id="5" name="TextBox 4">
            <a:extLst>
              <a:ext uri="{FF2B5EF4-FFF2-40B4-BE49-F238E27FC236}">
                <a16:creationId xmlns:a16="http://schemas.microsoft.com/office/drawing/2014/main" id="{1AF8C66B-E67D-9253-F523-D980150E9055}"/>
              </a:ext>
            </a:extLst>
          </p:cNvPr>
          <p:cNvSpPr txBox="1"/>
          <p:nvPr/>
        </p:nvSpPr>
        <p:spPr>
          <a:xfrm>
            <a:off x="1174377" y="411260"/>
            <a:ext cx="7888941" cy="523220"/>
          </a:xfrm>
          <a:prstGeom prst="rect">
            <a:avLst/>
          </a:prstGeom>
          <a:noFill/>
        </p:spPr>
        <p:txBody>
          <a:bodyPr wrap="square" rtlCol="0">
            <a:spAutoFit/>
          </a:bodyPr>
          <a:lstStyle/>
          <a:p>
            <a:r>
              <a:rPr lang="en-IN" sz="2800" dirty="0">
                <a:latin typeface="IBM Plex Sans" panose="020B0503050203000203" pitchFamily="34" charset="0"/>
              </a:rPr>
              <a:t>Introduction</a:t>
            </a:r>
          </a:p>
        </p:txBody>
      </p:sp>
      <p:sp>
        <p:nvSpPr>
          <p:cNvPr id="6" name="TextBox 5">
            <a:extLst>
              <a:ext uri="{FF2B5EF4-FFF2-40B4-BE49-F238E27FC236}">
                <a16:creationId xmlns:a16="http://schemas.microsoft.com/office/drawing/2014/main" id="{2E8B4341-1C4E-EE1F-F30C-061E6F0A3B79}"/>
              </a:ext>
            </a:extLst>
          </p:cNvPr>
          <p:cNvSpPr txBox="1"/>
          <p:nvPr/>
        </p:nvSpPr>
        <p:spPr>
          <a:xfrm>
            <a:off x="1174377" y="1094640"/>
            <a:ext cx="7019363" cy="2031325"/>
          </a:xfrm>
          <a:prstGeom prst="rect">
            <a:avLst/>
          </a:prstGeom>
          <a:noFill/>
        </p:spPr>
        <p:txBody>
          <a:bodyPr wrap="square" rtlCol="0">
            <a:spAutoFit/>
          </a:bodyPr>
          <a:lstStyle/>
          <a:p>
            <a:r>
              <a:rPr lang="en-US" dirty="0">
                <a:latin typeface="IBM Plex Sans" panose="020B0503050203000203" pitchFamily="34" charset="0"/>
              </a:rPr>
              <a:t>This case study analyzes Starbucks' customer data, focusing on demographics and transactional behaviors. Customers received various promotional offers, and our goal was to understand how they responded to them and Segment them based on their transactional behavior. Based on the results, we aim to develop more effective strategies for targeted promotions and enhancing customer loyalty.</a:t>
            </a:r>
            <a:endParaRPr lang="en-IN" dirty="0">
              <a:latin typeface="IBM Plex Sans" panose="020B0503050203000203" pitchFamily="34" charset="0"/>
            </a:endParaRPr>
          </a:p>
        </p:txBody>
      </p:sp>
    </p:spTree>
    <p:extLst>
      <p:ext uri="{BB962C8B-B14F-4D97-AF65-F5344CB8AC3E}">
        <p14:creationId xmlns:p14="http://schemas.microsoft.com/office/powerpoint/2010/main" val="190873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F596C9-F7DA-F5F8-050F-4634A8E2066E}"/>
              </a:ext>
            </a:extLst>
          </p:cNvPr>
          <p:cNvSpPr/>
          <p:nvPr/>
        </p:nvSpPr>
        <p:spPr>
          <a:xfrm>
            <a:off x="555813" y="295835"/>
            <a:ext cx="7835153" cy="4966447"/>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1AF8C66B-E67D-9253-F523-D980150E9055}"/>
              </a:ext>
            </a:extLst>
          </p:cNvPr>
          <p:cNvSpPr txBox="1"/>
          <p:nvPr/>
        </p:nvSpPr>
        <p:spPr>
          <a:xfrm>
            <a:off x="1174377" y="411260"/>
            <a:ext cx="7888941" cy="523220"/>
          </a:xfrm>
          <a:prstGeom prst="rect">
            <a:avLst/>
          </a:prstGeom>
          <a:noFill/>
        </p:spPr>
        <p:txBody>
          <a:bodyPr wrap="square" rtlCol="0">
            <a:spAutoFit/>
          </a:bodyPr>
          <a:lstStyle/>
          <a:p>
            <a:r>
              <a:rPr lang="en-IN" sz="2800" dirty="0">
                <a:latin typeface="IBM Plex Sans" panose="020B0503050203000203" pitchFamily="34" charset="0"/>
              </a:rPr>
              <a:t>Understanding the Data</a:t>
            </a:r>
          </a:p>
        </p:txBody>
      </p:sp>
      <p:sp>
        <p:nvSpPr>
          <p:cNvPr id="6" name="TextBox 5">
            <a:extLst>
              <a:ext uri="{FF2B5EF4-FFF2-40B4-BE49-F238E27FC236}">
                <a16:creationId xmlns:a16="http://schemas.microsoft.com/office/drawing/2014/main" id="{2E8B4341-1C4E-EE1F-F30C-061E6F0A3B79}"/>
              </a:ext>
            </a:extLst>
          </p:cNvPr>
          <p:cNvSpPr txBox="1"/>
          <p:nvPr/>
        </p:nvSpPr>
        <p:spPr>
          <a:xfrm>
            <a:off x="1174377" y="1049905"/>
            <a:ext cx="6562163" cy="4524315"/>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IBM Plex Sans" panose="020B0503050203000203" pitchFamily="34" charset="0"/>
              </a:rPr>
              <a:t>Starbucks provided a variety of promotional offers to 17,000 customers, differing in type, duration, reward, and difficulty. These offers were delivered through multiple channels, including social media, email, mobile apps, and websites. </a:t>
            </a:r>
          </a:p>
          <a:p>
            <a:pPr marL="285750" indent="-285750">
              <a:buFont typeface="Wingdings" panose="05000000000000000000" pitchFamily="2" charset="2"/>
              <a:buChar char="q"/>
            </a:pPr>
            <a:r>
              <a:rPr lang="en-US" dirty="0">
                <a:latin typeface="IBM Plex Sans" panose="020B0503050203000203" pitchFamily="34" charset="0"/>
              </a:rPr>
              <a:t>The dataset includes customer details such as age, gender, income, and membership start date.</a:t>
            </a:r>
          </a:p>
          <a:p>
            <a:pPr marL="285750" indent="-285750">
              <a:buFont typeface="Wingdings" panose="05000000000000000000" pitchFamily="2" charset="2"/>
              <a:buChar char="q"/>
            </a:pPr>
            <a:r>
              <a:rPr lang="en-US" dirty="0">
                <a:latin typeface="IBM Plex Sans" panose="020B0503050203000203" pitchFamily="34" charset="0"/>
              </a:rPr>
              <a:t>It also records customer interactions and transactions, categorized into three offer-related events: offer received, offer viewed, and offer completed. Additionally, a 'Transaction' event is recorded when a customer makes a purchase. </a:t>
            </a:r>
          </a:p>
          <a:p>
            <a:pPr marL="285750" indent="-285750">
              <a:buFont typeface="Wingdings" panose="05000000000000000000" pitchFamily="2" charset="2"/>
              <a:buChar char="q"/>
            </a:pPr>
            <a:r>
              <a:rPr lang="en-US" dirty="0">
                <a:latin typeface="IBM Plex Sans" panose="020B0503050203000203" pitchFamily="34" charset="0"/>
              </a:rPr>
              <a:t>Each event's timing is documented in hours, with the first offer sent at hour zero.</a:t>
            </a:r>
          </a:p>
          <a:p>
            <a:endParaRPr lang="en-US" dirty="0">
              <a:latin typeface="IBM Plex Sans" panose="020B0503050203000203" pitchFamily="34" charset="0"/>
            </a:endParaRPr>
          </a:p>
          <a:p>
            <a:endParaRPr lang="en-IN" dirty="0"/>
          </a:p>
        </p:txBody>
      </p:sp>
      <p:pic>
        <p:nvPicPr>
          <p:cNvPr id="3" name="Graphic 2" descr="Brain in head">
            <a:extLst>
              <a:ext uri="{FF2B5EF4-FFF2-40B4-BE49-F238E27FC236}">
                <a16:creationId xmlns:a16="http://schemas.microsoft.com/office/drawing/2014/main" id="{76DA0051-E996-EFA6-A18C-1966705FC4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7917" y="411260"/>
            <a:ext cx="476460" cy="476460"/>
          </a:xfrm>
          <a:prstGeom prst="rect">
            <a:avLst/>
          </a:prstGeom>
        </p:spPr>
      </p:pic>
      <p:pic>
        <p:nvPicPr>
          <p:cNvPr id="2" name="Picture 1">
            <a:extLst>
              <a:ext uri="{FF2B5EF4-FFF2-40B4-BE49-F238E27FC236}">
                <a16:creationId xmlns:a16="http://schemas.microsoft.com/office/drawing/2014/main" id="{57718640-353D-E2DD-3CC5-3E77E1BF5C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0966" y="1020422"/>
            <a:ext cx="3543300" cy="3286125"/>
          </a:xfrm>
          <a:prstGeom prst="rect">
            <a:avLst/>
          </a:prstGeom>
        </p:spPr>
      </p:pic>
    </p:spTree>
    <p:extLst>
      <p:ext uri="{BB962C8B-B14F-4D97-AF65-F5344CB8AC3E}">
        <p14:creationId xmlns:p14="http://schemas.microsoft.com/office/powerpoint/2010/main" val="2333534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A500">
            <a:alpha val="50000"/>
          </a:srgbClr>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6E63808-5951-013A-037F-132ACDD9F3F9}"/>
              </a:ext>
            </a:extLst>
          </p:cNvPr>
          <p:cNvSpPr/>
          <p:nvPr/>
        </p:nvSpPr>
        <p:spPr>
          <a:xfrm>
            <a:off x="170329" y="260492"/>
            <a:ext cx="11806518" cy="6354946"/>
          </a:xfrm>
          <a:prstGeom prst="roundRect">
            <a:avLst>
              <a:gd name="adj" fmla="val 526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AF8C66B-E67D-9253-F523-D980150E9055}"/>
              </a:ext>
            </a:extLst>
          </p:cNvPr>
          <p:cNvSpPr txBox="1"/>
          <p:nvPr/>
        </p:nvSpPr>
        <p:spPr>
          <a:xfrm>
            <a:off x="1174377" y="603384"/>
            <a:ext cx="8211670" cy="461665"/>
          </a:xfrm>
          <a:prstGeom prst="rect">
            <a:avLst/>
          </a:prstGeom>
          <a:noFill/>
        </p:spPr>
        <p:txBody>
          <a:bodyPr wrap="square" rtlCol="0">
            <a:spAutoFit/>
          </a:bodyPr>
          <a:lstStyle/>
          <a:p>
            <a:r>
              <a:rPr lang="en-IN" sz="2400" dirty="0">
                <a:latin typeface="IBM Plex Sans" panose="020B0503050203000203" pitchFamily="34" charset="0"/>
              </a:rPr>
              <a:t>Methodology</a:t>
            </a:r>
          </a:p>
        </p:txBody>
      </p:sp>
      <p:pic>
        <p:nvPicPr>
          <p:cNvPr id="11" name="Graphic 10" descr="Circular flowchart">
            <a:extLst>
              <a:ext uri="{FF2B5EF4-FFF2-40B4-BE49-F238E27FC236}">
                <a16:creationId xmlns:a16="http://schemas.microsoft.com/office/drawing/2014/main" id="{E4D5F103-1151-D35A-7B37-382FA8367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060" y="493559"/>
            <a:ext cx="681317" cy="681317"/>
          </a:xfrm>
          <a:prstGeom prst="rect">
            <a:avLst/>
          </a:prstGeom>
        </p:spPr>
      </p:pic>
      <p:sp>
        <p:nvSpPr>
          <p:cNvPr id="12" name="Rectangle: Rounded Corners 11">
            <a:extLst>
              <a:ext uri="{FF2B5EF4-FFF2-40B4-BE49-F238E27FC236}">
                <a16:creationId xmlns:a16="http://schemas.microsoft.com/office/drawing/2014/main" id="{FBABE4B3-E46E-5C39-6836-A3889083C5E9}"/>
              </a:ext>
            </a:extLst>
          </p:cNvPr>
          <p:cNvSpPr/>
          <p:nvPr/>
        </p:nvSpPr>
        <p:spPr>
          <a:xfrm>
            <a:off x="1174377" y="2367022"/>
            <a:ext cx="1900518" cy="128835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 </a:t>
            </a:r>
            <a:r>
              <a:rPr lang="en-IN" b="1" dirty="0">
                <a:solidFill>
                  <a:schemeClr val="bg1"/>
                </a:solidFill>
              </a:rPr>
              <a:t>DATA CLEANING</a:t>
            </a:r>
          </a:p>
        </p:txBody>
      </p:sp>
      <p:sp>
        <p:nvSpPr>
          <p:cNvPr id="13" name="Rectangle: Rounded Corners 12">
            <a:extLst>
              <a:ext uri="{FF2B5EF4-FFF2-40B4-BE49-F238E27FC236}">
                <a16:creationId xmlns:a16="http://schemas.microsoft.com/office/drawing/2014/main" id="{6CB7FD0A-F528-01CF-D4D6-10AD14BEF409}"/>
              </a:ext>
            </a:extLst>
          </p:cNvPr>
          <p:cNvSpPr/>
          <p:nvPr/>
        </p:nvSpPr>
        <p:spPr>
          <a:xfrm>
            <a:off x="3807758" y="2325192"/>
            <a:ext cx="2221005" cy="13301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solidFill>
                  <a:schemeClr val="bg1"/>
                </a:solidFill>
              </a:rPr>
              <a:t>DATA TRANSFORMATION</a:t>
            </a:r>
          </a:p>
        </p:txBody>
      </p:sp>
      <p:sp>
        <p:nvSpPr>
          <p:cNvPr id="34" name="Rectangle: Rounded Corners 33">
            <a:extLst>
              <a:ext uri="{FF2B5EF4-FFF2-40B4-BE49-F238E27FC236}">
                <a16:creationId xmlns:a16="http://schemas.microsoft.com/office/drawing/2014/main" id="{DD48FEC5-02AC-AEBE-9536-5AFC8081CA8A}"/>
              </a:ext>
            </a:extLst>
          </p:cNvPr>
          <p:cNvSpPr/>
          <p:nvPr/>
        </p:nvSpPr>
        <p:spPr>
          <a:xfrm>
            <a:off x="8906328" y="2325190"/>
            <a:ext cx="2608730" cy="13301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a:t> </a:t>
            </a:r>
            <a:r>
              <a:rPr lang="en-IN" b="1" dirty="0">
                <a:solidFill>
                  <a:schemeClr val="bg1"/>
                </a:solidFill>
              </a:rPr>
              <a:t>CUSTOMER SEGMENTATION</a:t>
            </a:r>
          </a:p>
        </p:txBody>
      </p:sp>
      <p:sp>
        <p:nvSpPr>
          <p:cNvPr id="6" name="Rectangle: Rounded Corners 5">
            <a:extLst>
              <a:ext uri="{FF2B5EF4-FFF2-40B4-BE49-F238E27FC236}">
                <a16:creationId xmlns:a16="http://schemas.microsoft.com/office/drawing/2014/main" id="{71580E0B-5300-B2E9-745F-BC21E394D571}"/>
              </a:ext>
            </a:extLst>
          </p:cNvPr>
          <p:cNvSpPr/>
          <p:nvPr/>
        </p:nvSpPr>
        <p:spPr>
          <a:xfrm>
            <a:off x="6548663" y="2325190"/>
            <a:ext cx="1837765" cy="133018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dirty="0">
                <a:solidFill>
                  <a:schemeClr val="bg1"/>
                </a:solidFill>
              </a:rPr>
              <a:t>DATA ANALYSIS</a:t>
            </a:r>
          </a:p>
        </p:txBody>
      </p:sp>
      <p:sp>
        <p:nvSpPr>
          <p:cNvPr id="7" name="Arrow: Right 6">
            <a:extLst>
              <a:ext uri="{FF2B5EF4-FFF2-40B4-BE49-F238E27FC236}">
                <a16:creationId xmlns:a16="http://schemas.microsoft.com/office/drawing/2014/main" id="{354E021D-E89D-F675-4F57-145CFA3F8C01}"/>
              </a:ext>
            </a:extLst>
          </p:cNvPr>
          <p:cNvSpPr/>
          <p:nvPr/>
        </p:nvSpPr>
        <p:spPr>
          <a:xfrm>
            <a:off x="3245224" y="2901238"/>
            <a:ext cx="277793" cy="21991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8" name="Arrow: Right 7">
            <a:extLst>
              <a:ext uri="{FF2B5EF4-FFF2-40B4-BE49-F238E27FC236}">
                <a16:creationId xmlns:a16="http://schemas.microsoft.com/office/drawing/2014/main" id="{CC67628D-04E2-8447-FF09-C442A147C703}"/>
              </a:ext>
            </a:extLst>
          </p:cNvPr>
          <p:cNvSpPr/>
          <p:nvPr/>
        </p:nvSpPr>
        <p:spPr>
          <a:xfrm>
            <a:off x="6134102" y="2901238"/>
            <a:ext cx="277793" cy="21991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9" name="Arrow: Right 8">
            <a:extLst>
              <a:ext uri="{FF2B5EF4-FFF2-40B4-BE49-F238E27FC236}">
                <a16:creationId xmlns:a16="http://schemas.microsoft.com/office/drawing/2014/main" id="{E1997FBC-0A56-50BD-8287-47BCAD75DB7D}"/>
              </a:ext>
            </a:extLst>
          </p:cNvPr>
          <p:cNvSpPr/>
          <p:nvPr/>
        </p:nvSpPr>
        <p:spPr>
          <a:xfrm>
            <a:off x="8485096" y="2880323"/>
            <a:ext cx="277793" cy="21991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835710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7DAE186-E876-8FA4-FCD8-24EDD20C2017}"/>
              </a:ext>
            </a:extLst>
          </p:cNvPr>
          <p:cNvSpPr/>
          <p:nvPr/>
        </p:nvSpPr>
        <p:spPr>
          <a:xfrm>
            <a:off x="8123560" y="776703"/>
            <a:ext cx="3524329" cy="5661807"/>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9CFF4737-1428-BDE6-F204-D87C97809CEA}"/>
              </a:ext>
            </a:extLst>
          </p:cNvPr>
          <p:cNvSpPr/>
          <p:nvPr/>
        </p:nvSpPr>
        <p:spPr>
          <a:xfrm>
            <a:off x="4401736" y="781050"/>
            <a:ext cx="3629608" cy="5661807"/>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FAB631D1-D519-B776-2B35-66C18AE4B2C1}"/>
              </a:ext>
            </a:extLst>
          </p:cNvPr>
          <p:cNvSpPr/>
          <p:nvPr/>
        </p:nvSpPr>
        <p:spPr>
          <a:xfrm>
            <a:off x="902931" y="781050"/>
            <a:ext cx="3406589" cy="5661807"/>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Graphic 4" descr="Research">
            <a:extLst>
              <a:ext uri="{FF2B5EF4-FFF2-40B4-BE49-F238E27FC236}">
                <a16:creationId xmlns:a16="http://schemas.microsoft.com/office/drawing/2014/main" id="{60695B9A-8179-2641-4290-6ADE628DC7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7462" y="135736"/>
            <a:ext cx="523220" cy="523220"/>
          </a:xfrm>
          <a:prstGeom prst="rect">
            <a:avLst/>
          </a:prstGeom>
        </p:spPr>
      </p:pic>
      <p:pic>
        <p:nvPicPr>
          <p:cNvPr id="3" name="Picture 2">
            <a:extLst>
              <a:ext uri="{FF2B5EF4-FFF2-40B4-BE49-F238E27FC236}">
                <a16:creationId xmlns:a16="http://schemas.microsoft.com/office/drawing/2014/main" id="{53FAD707-3B9D-16F7-1143-62F7E1EEA264}"/>
              </a:ext>
            </a:extLst>
          </p:cNvPr>
          <p:cNvPicPr>
            <a:picLocks noChangeAspect="1"/>
          </p:cNvPicPr>
          <p:nvPr/>
        </p:nvPicPr>
        <p:blipFill>
          <a:blip r:embed="rId4"/>
          <a:stretch>
            <a:fillRect/>
          </a:stretch>
        </p:blipFill>
        <p:spPr>
          <a:xfrm>
            <a:off x="1037840" y="1059281"/>
            <a:ext cx="3092553" cy="2137439"/>
          </a:xfrm>
          <a:prstGeom prst="rect">
            <a:avLst/>
          </a:prstGeom>
        </p:spPr>
      </p:pic>
      <p:pic>
        <p:nvPicPr>
          <p:cNvPr id="7" name="Picture 6">
            <a:extLst>
              <a:ext uri="{FF2B5EF4-FFF2-40B4-BE49-F238E27FC236}">
                <a16:creationId xmlns:a16="http://schemas.microsoft.com/office/drawing/2014/main" id="{7118B73D-4372-2770-7A2F-72EDCC70AF68}"/>
              </a:ext>
            </a:extLst>
          </p:cNvPr>
          <p:cNvPicPr>
            <a:picLocks noChangeAspect="1"/>
          </p:cNvPicPr>
          <p:nvPr/>
        </p:nvPicPr>
        <p:blipFill>
          <a:blip r:embed="rId5"/>
          <a:stretch>
            <a:fillRect/>
          </a:stretch>
        </p:blipFill>
        <p:spPr>
          <a:xfrm>
            <a:off x="8289863" y="1048764"/>
            <a:ext cx="3191721" cy="2158469"/>
          </a:xfrm>
          <a:prstGeom prst="rect">
            <a:avLst/>
          </a:prstGeom>
        </p:spPr>
      </p:pic>
      <p:pic>
        <p:nvPicPr>
          <p:cNvPr id="11" name="Picture 10">
            <a:extLst>
              <a:ext uri="{FF2B5EF4-FFF2-40B4-BE49-F238E27FC236}">
                <a16:creationId xmlns:a16="http://schemas.microsoft.com/office/drawing/2014/main" id="{FC4AEEE7-0C4C-BC4D-09DF-9B0DBFDD361C}"/>
              </a:ext>
            </a:extLst>
          </p:cNvPr>
          <p:cNvPicPr>
            <a:picLocks noChangeAspect="1"/>
          </p:cNvPicPr>
          <p:nvPr/>
        </p:nvPicPr>
        <p:blipFill>
          <a:blip r:embed="rId6"/>
          <a:stretch>
            <a:fillRect/>
          </a:stretch>
        </p:blipFill>
        <p:spPr>
          <a:xfrm>
            <a:off x="4518972" y="1023629"/>
            <a:ext cx="3301900" cy="2208741"/>
          </a:xfrm>
          <a:prstGeom prst="rect">
            <a:avLst/>
          </a:prstGeom>
        </p:spPr>
      </p:pic>
      <p:sp>
        <p:nvSpPr>
          <p:cNvPr id="13" name="TextBox 12">
            <a:extLst>
              <a:ext uri="{FF2B5EF4-FFF2-40B4-BE49-F238E27FC236}">
                <a16:creationId xmlns:a16="http://schemas.microsoft.com/office/drawing/2014/main" id="{E105097B-33AB-0BCB-0A2D-558864479DC7}"/>
              </a:ext>
            </a:extLst>
          </p:cNvPr>
          <p:cNvSpPr txBox="1"/>
          <p:nvPr/>
        </p:nvSpPr>
        <p:spPr>
          <a:xfrm>
            <a:off x="8778141" y="3616516"/>
            <a:ext cx="2400233" cy="2308324"/>
          </a:xfrm>
          <a:prstGeom prst="rect">
            <a:avLst/>
          </a:prstGeom>
          <a:noFill/>
        </p:spPr>
        <p:txBody>
          <a:bodyPr wrap="square" rtlCol="0">
            <a:spAutoFit/>
          </a:bodyPr>
          <a:lstStyle/>
          <a:p>
            <a:pPr marL="285750" indent="-285750">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The most successful offers were Offer F, Offer E, and Offer B, which saw overall completion rates of 70%, 68%, and 56%, respectively.</a:t>
            </a:r>
          </a:p>
          <a:p>
            <a:pPr marL="285750" indent="-285750">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Offer D had the lowest performance, with a completion rate of approximately 44%.</a:t>
            </a:r>
          </a:p>
          <a:p>
            <a:pPr marL="285750" indent="-285750">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It is evident that the offers with the highest completion rates, F and E, are</a:t>
            </a:r>
            <a:r>
              <a:rPr lang="en-US" sz="1200" b="0" i="0" dirty="0">
                <a:solidFill>
                  <a:srgbClr val="C55A11"/>
                </a:solidFill>
                <a:effectLst/>
                <a:latin typeface="Times New Roman" panose="02020603050405020304" pitchFamily="18" charset="0"/>
                <a:cs typeface="Times New Roman" panose="02020603050405020304" pitchFamily="18" charset="0"/>
              </a:rPr>
              <a:t> discount offers</a:t>
            </a:r>
            <a:r>
              <a:rPr lang="en-US" sz="1200" b="0" i="0" dirty="0">
                <a:solidFill>
                  <a:srgbClr val="0000FF"/>
                </a:solidFill>
                <a:effectLst/>
                <a:latin typeface="Verdana" panose="020B0604030504040204" pitchFamily="34" charset="0"/>
              </a:rPr>
              <a:t>.</a:t>
            </a:r>
            <a:endParaRPr lang="en-IN" sz="12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1A5BADD-2605-C2CB-2711-D62183876AC4}"/>
              </a:ext>
            </a:extLst>
          </p:cNvPr>
          <p:cNvSpPr txBox="1"/>
          <p:nvPr/>
        </p:nvSpPr>
        <p:spPr>
          <a:xfrm>
            <a:off x="4623005" y="3599909"/>
            <a:ext cx="3374411" cy="2862322"/>
          </a:xfrm>
          <a:prstGeom prst="rect">
            <a:avLst/>
          </a:prstGeom>
          <a:noFill/>
        </p:spPr>
        <p:txBody>
          <a:bodyPr wrap="square" rtlCol="0">
            <a:spAutoFit/>
          </a:bodyPr>
          <a:lstStyle/>
          <a:p>
            <a:pPr marL="171450" indent="-171450">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In the view rate plot we can clearly observe that there are 4 different levels in height, separating the offers into four groups.</a:t>
            </a:r>
            <a:endParaRPr lang="en-US"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ü"/>
            </a:pPr>
            <a:r>
              <a:rPr lang="en-IN" sz="1200" b="1" dirty="0">
                <a:latin typeface="Times New Roman" panose="02020603050405020304" pitchFamily="18" charset="0"/>
                <a:cs typeface="Times New Roman" panose="02020603050405020304" pitchFamily="18" charset="0"/>
              </a:rPr>
              <a:t>Group-wise View Rates:</a:t>
            </a:r>
            <a:endParaRPr lang="en-IN" sz="1200"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Highest (96%): Group 1 (Offers F, D,   E, B) </a:t>
            </a:r>
          </a:p>
          <a:p>
            <a:r>
              <a:rPr lang="en-IN" sz="1200" dirty="0">
                <a:latin typeface="Times New Roman" panose="02020603050405020304" pitchFamily="18" charset="0"/>
                <a:cs typeface="Times New Roman" panose="02020603050405020304" pitchFamily="18" charset="0"/>
              </a:rPr>
              <a:t>      → Used </a:t>
            </a:r>
            <a:r>
              <a:rPr lang="en-IN" sz="1200" b="1" dirty="0">
                <a:latin typeface="Times New Roman" panose="02020603050405020304" pitchFamily="18" charset="0"/>
                <a:cs typeface="Times New Roman" panose="02020603050405020304" pitchFamily="18" charset="0"/>
              </a:rPr>
              <a:t>email, mobile, social media, web</a:t>
            </a:r>
            <a:r>
              <a:rPr lang="en-IN" sz="1200" dirty="0">
                <a:latin typeface="Times New Roman" panose="02020603050405020304" pitchFamily="18" charset="0"/>
                <a:cs typeface="Times New Roman" panose="02020603050405020304" pitchFamily="18" charset="0"/>
              </a:rPr>
              <a:t>.</a:t>
            </a:r>
          </a:p>
          <a:p>
            <a:r>
              <a:rPr lang="en-IN" sz="1200" b="1"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High (90%): Group 2 (Offers J, C) </a:t>
            </a:r>
          </a:p>
          <a:p>
            <a:r>
              <a:rPr lang="en-IN" sz="1200" dirty="0">
                <a:latin typeface="Times New Roman" panose="02020603050405020304" pitchFamily="18" charset="0"/>
                <a:cs typeface="Times New Roman" panose="02020603050405020304" pitchFamily="18" charset="0"/>
              </a:rPr>
              <a:t>      → Used </a:t>
            </a:r>
            <a:r>
              <a:rPr lang="en-IN" sz="1200" b="1" dirty="0">
                <a:latin typeface="Times New Roman" panose="02020603050405020304" pitchFamily="18" charset="0"/>
                <a:cs typeface="Times New Roman" panose="02020603050405020304" pitchFamily="18" charset="0"/>
              </a:rPr>
              <a:t>email, mobile, social media</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Moderate (55%): Group 3 (Offers I, A, G)</a:t>
            </a:r>
          </a:p>
          <a:p>
            <a:r>
              <a:rPr lang="en-IN" sz="1200" dirty="0">
                <a:latin typeface="Times New Roman" panose="02020603050405020304" pitchFamily="18" charset="0"/>
                <a:cs typeface="Times New Roman" panose="02020603050405020304" pitchFamily="18" charset="0"/>
              </a:rPr>
              <a:t>       → Used </a:t>
            </a:r>
            <a:r>
              <a:rPr lang="en-IN" sz="1200" b="1" dirty="0">
                <a:latin typeface="Times New Roman" panose="02020603050405020304" pitchFamily="18" charset="0"/>
                <a:cs typeface="Times New Roman" panose="02020603050405020304" pitchFamily="18" charset="0"/>
              </a:rPr>
              <a:t>email, mobile, web</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     Lowest (36%): Group 4 (Offer H) </a:t>
            </a:r>
          </a:p>
          <a:p>
            <a:r>
              <a:rPr lang="en-IN" sz="1200" dirty="0">
                <a:latin typeface="Times New Roman" panose="02020603050405020304" pitchFamily="18" charset="0"/>
                <a:cs typeface="Times New Roman" panose="02020603050405020304" pitchFamily="18" charset="0"/>
              </a:rPr>
              <a:t>       → Used </a:t>
            </a:r>
            <a:r>
              <a:rPr lang="en-IN" sz="1200" b="1" dirty="0">
                <a:latin typeface="Times New Roman" panose="02020603050405020304" pitchFamily="18" charset="0"/>
                <a:cs typeface="Times New Roman" panose="02020603050405020304" pitchFamily="18" charset="0"/>
              </a:rPr>
              <a:t>email, web</a:t>
            </a:r>
            <a:r>
              <a:rPr lang="en-IN" sz="1200" dirty="0">
                <a:latin typeface="Times New Roman" panose="02020603050405020304" pitchFamily="18" charset="0"/>
                <a:cs typeface="Times New Roman" panose="02020603050405020304" pitchFamily="18" charset="0"/>
              </a:rPr>
              <a:t>.</a:t>
            </a:r>
          </a:p>
          <a:p>
            <a:pPr marL="171450" indent="-171450">
              <a:buFont typeface="Wingdings" panose="05000000000000000000" pitchFamily="2" charset="2"/>
              <a:buChar char="ü"/>
            </a:pPr>
            <a:r>
              <a:rPr lang="en-IN" sz="1200" b="1" dirty="0">
                <a:solidFill>
                  <a:schemeClr val="accent2">
                    <a:lumMod val="75000"/>
                  </a:schemeClr>
                </a:solidFill>
              </a:rPr>
              <a:t>Social Media &gt; Email ≈ Mobile &gt; Websites</a:t>
            </a:r>
            <a:r>
              <a:rPr lang="en-IN" sz="1200" dirty="0">
                <a:solidFill>
                  <a:schemeClr val="accent2">
                    <a:lumMod val="75000"/>
                  </a:schemeClr>
                </a:solidFill>
              </a:rPr>
              <a:t>.</a:t>
            </a:r>
            <a:endParaRPr lang="en-IN" sz="1200" dirty="0">
              <a:solidFill>
                <a:schemeClr val="accent2">
                  <a:lumMod val="75000"/>
                </a:schemeClr>
              </a:solidFill>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ü"/>
            </a:pPr>
            <a:endParaRPr lang="en-US" sz="1200" b="0" i="0" dirty="0">
              <a:effectLst/>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ü"/>
            </a:pPr>
            <a:endParaRPr lang="en-IN" sz="1200" dirty="0">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5091F820-958F-EBC1-7818-B898CEC15D1D}"/>
              </a:ext>
            </a:extLst>
          </p:cNvPr>
          <p:cNvCxnSpPr>
            <a:cxnSpLocks/>
          </p:cNvCxnSpPr>
          <p:nvPr/>
        </p:nvCxnSpPr>
        <p:spPr>
          <a:xfrm>
            <a:off x="1037840" y="3429000"/>
            <a:ext cx="2987313"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1F34A65A-A73B-212B-8948-04C10974ED15}"/>
              </a:ext>
            </a:extLst>
          </p:cNvPr>
          <p:cNvCxnSpPr>
            <a:cxnSpLocks/>
          </p:cNvCxnSpPr>
          <p:nvPr/>
        </p:nvCxnSpPr>
        <p:spPr>
          <a:xfrm>
            <a:off x="4722334" y="3429000"/>
            <a:ext cx="2987313"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340F763C-E6EA-8EA9-E281-030C9BAC7757}"/>
              </a:ext>
            </a:extLst>
          </p:cNvPr>
          <p:cNvCxnSpPr>
            <a:cxnSpLocks/>
          </p:cNvCxnSpPr>
          <p:nvPr/>
        </p:nvCxnSpPr>
        <p:spPr>
          <a:xfrm>
            <a:off x="8379934" y="3429000"/>
            <a:ext cx="2987313"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C5C499AB-05F1-4AEA-7A3B-941A2E0522B7}"/>
              </a:ext>
            </a:extLst>
          </p:cNvPr>
          <p:cNvSpPr txBox="1"/>
          <p:nvPr/>
        </p:nvSpPr>
        <p:spPr>
          <a:xfrm>
            <a:off x="660911" y="131478"/>
            <a:ext cx="4982745"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Analysis Results</a:t>
            </a:r>
          </a:p>
        </p:txBody>
      </p:sp>
      <p:sp>
        <p:nvSpPr>
          <p:cNvPr id="4" name="TextBox 3">
            <a:extLst>
              <a:ext uri="{FF2B5EF4-FFF2-40B4-BE49-F238E27FC236}">
                <a16:creationId xmlns:a16="http://schemas.microsoft.com/office/drawing/2014/main" id="{CC5716F3-2997-E0D2-8371-3C61CDA72BE8}"/>
              </a:ext>
            </a:extLst>
          </p:cNvPr>
          <p:cNvSpPr txBox="1"/>
          <p:nvPr/>
        </p:nvSpPr>
        <p:spPr>
          <a:xfrm>
            <a:off x="1406482" y="3614646"/>
            <a:ext cx="2400233" cy="2308324"/>
          </a:xfrm>
          <a:prstGeom prst="rect">
            <a:avLst/>
          </a:prstGeom>
          <a:noFill/>
        </p:spPr>
        <p:txBody>
          <a:bodyPr wrap="square" rtlCol="0">
            <a:spAutoFit/>
          </a:bodyPr>
          <a:lstStyle/>
          <a:p>
            <a:pPr marL="285750" indent="-285750">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The dataset contains transactions, more than four times the number of completed offers. </a:t>
            </a:r>
          </a:p>
          <a:p>
            <a:pPr marL="285750" indent="-285750">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Throughout the campaign, out of offers total offers received by customers received 76% were viewed. </a:t>
            </a:r>
          </a:p>
          <a:p>
            <a:pPr marL="285750" indent="-285750">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The campaign saw 33,579 offers completed, representing 58% of viewed offers and 44% of all offers distributed.</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27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6576F58C-73B2-796E-0CCE-72903B6E4C0F}"/>
              </a:ext>
            </a:extLst>
          </p:cNvPr>
          <p:cNvSpPr/>
          <p:nvPr/>
        </p:nvSpPr>
        <p:spPr>
          <a:xfrm>
            <a:off x="6095999" y="3572862"/>
            <a:ext cx="5354235" cy="2724063"/>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86B0C182-7929-3DFD-9567-DE296EDD4D85}"/>
              </a:ext>
            </a:extLst>
          </p:cNvPr>
          <p:cNvSpPr/>
          <p:nvPr/>
        </p:nvSpPr>
        <p:spPr>
          <a:xfrm>
            <a:off x="6096000" y="704937"/>
            <a:ext cx="5354235" cy="2724063"/>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0AF90D84-47EC-11BA-77A5-B4D72F46489A}"/>
              </a:ext>
            </a:extLst>
          </p:cNvPr>
          <p:cNvSpPr/>
          <p:nvPr/>
        </p:nvSpPr>
        <p:spPr>
          <a:xfrm>
            <a:off x="665019" y="3415228"/>
            <a:ext cx="4982746" cy="2796216"/>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EB083D54-DBB3-F2FD-9025-A9A974E40A39}"/>
              </a:ext>
            </a:extLst>
          </p:cNvPr>
          <p:cNvSpPr/>
          <p:nvPr/>
        </p:nvSpPr>
        <p:spPr>
          <a:xfrm>
            <a:off x="665019" y="842682"/>
            <a:ext cx="4982746" cy="2282878"/>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E3552F20-3D91-2291-0AFE-DD6B70E77DB8}"/>
              </a:ext>
            </a:extLst>
          </p:cNvPr>
          <p:cNvSpPr txBox="1"/>
          <p:nvPr/>
        </p:nvSpPr>
        <p:spPr>
          <a:xfrm>
            <a:off x="660911" y="131478"/>
            <a:ext cx="4982745"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Analysis Results</a:t>
            </a:r>
          </a:p>
        </p:txBody>
      </p:sp>
      <p:pic>
        <p:nvPicPr>
          <p:cNvPr id="5" name="Graphic 4" descr="Research">
            <a:extLst>
              <a:ext uri="{FF2B5EF4-FFF2-40B4-BE49-F238E27FC236}">
                <a16:creationId xmlns:a16="http://schemas.microsoft.com/office/drawing/2014/main" id="{992542BB-C0E9-EC1D-1173-03E63EB02E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691" y="131478"/>
            <a:ext cx="523220" cy="523220"/>
          </a:xfrm>
          <a:prstGeom prst="rect">
            <a:avLst/>
          </a:prstGeom>
        </p:spPr>
      </p:pic>
      <p:pic>
        <p:nvPicPr>
          <p:cNvPr id="3" name="Picture 2">
            <a:extLst>
              <a:ext uri="{FF2B5EF4-FFF2-40B4-BE49-F238E27FC236}">
                <a16:creationId xmlns:a16="http://schemas.microsoft.com/office/drawing/2014/main" id="{A27E12ED-FC12-C13C-BA4E-E433CC80558D}"/>
              </a:ext>
            </a:extLst>
          </p:cNvPr>
          <p:cNvPicPr>
            <a:picLocks noChangeAspect="1"/>
          </p:cNvPicPr>
          <p:nvPr/>
        </p:nvPicPr>
        <p:blipFill>
          <a:blip r:embed="rId4"/>
          <a:stretch>
            <a:fillRect/>
          </a:stretch>
        </p:blipFill>
        <p:spPr>
          <a:xfrm>
            <a:off x="1075635" y="972010"/>
            <a:ext cx="2068521" cy="2024222"/>
          </a:xfrm>
          <a:prstGeom prst="rect">
            <a:avLst/>
          </a:prstGeom>
        </p:spPr>
      </p:pic>
      <p:sp>
        <p:nvSpPr>
          <p:cNvPr id="4" name="TextBox 3">
            <a:extLst>
              <a:ext uri="{FF2B5EF4-FFF2-40B4-BE49-F238E27FC236}">
                <a16:creationId xmlns:a16="http://schemas.microsoft.com/office/drawing/2014/main" id="{7822BA8A-7B30-431D-A4A5-EA6E87710EF5}"/>
              </a:ext>
            </a:extLst>
          </p:cNvPr>
          <p:cNvSpPr txBox="1"/>
          <p:nvPr/>
        </p:nvSpPr>
        <p:spPr>
          <a:xfrm>
            <a:off x="3801033" y="1290971"/>
            <a:ext cx="1694329" cy="1384995"/>
          </a:xfrm>
          <a:prstGeom prst="rect">
            <a:avLst/>
          </a:prstGeom>
          <a:noFill/>
        </p:spPr>
        <p:txBody>
          <a:bodyPr wrap="square" rtlCol="0">
            <a:spAutoFit/>
          </a:bodyPr>
          <a:lstStyle/>
          <a:p>
            <a:pPr marL="285750" indent="-285750">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There are more males(57.2 %) compared to females(41.3 %) and a small percentage of other gender(1.4 %)</a:t>
            </a:r>
            <a:endParaRPr lang="en-IN" sz="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BBD7E86-AC86-7873-D40C-5F401869D991}"/>
              </a:ext>
            </a:extLst>
          </p:cNvPr>
          <p:cNvPicPr>
            <a:picLocks noChangeAspect="1"/>
          </p:cNvPicPr>
          <p:nvPr/>
        </p:nvPicPr>
        <p:blipFill>
          <a:blip r:embed="rId5"/>
          <a:stretch>
            <a:fillRect/>
          </a:stretch>
        </p:blipFill>
        <p:spPr>
          <a:xfrm>
            <a:off x="741765" y="3566745"/>
            <a:ext cx="2889755" cy="2472255"/>
          </a:xfrm>
          <a:prstGeom prst="rect">
            <a:avLst/>
          </a:prstGeom>
        </p:spPr>
      </p:pic>
      <p:sp>
        <p:nvSpPr>
          <p:cNvPr id="11" name="TextBox 10">
            <a:extLst>
              <a:ext uri="{FF2B5EF4-FFF2-40B4-BE49-F238E27FC236}">
                <a16:creationId xmlns:a16="http://schemas.microsoft.com/office/drawing/2014/main" id="{35A51B31-0802-4D38-A31D-306308E19828}"/>
              </a:ext>
            </a:extLst>
          </p:cNvPr>
          <p:cNvSpPr txBox="1"/>
          <p:nvPr/>
        </p:nvSpPr>
        <p:spPr>
          <a:xfrm>
            <a:off x="3855638" y="3626121"/>
            <a:ext cx="1585121" cy="2585323"/>
          </a:xfrm>
          <a:prstGeom prst="rect">
            <a:avLst/>
          </a:prstGeom>
          <a:noFill/>
        </p:spPr>
        <p:txBody>
          <a:bodyPr wrap="square" rtlCol="0">
            <a:spAutoFit/>
          </a:bodyPr>
          <a:lstStyle/>
          <a:p>
            <a:pPr marL="171450" indent="-171450" algn="l">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The largest customer age group is 50-60 years (24.3%), followed by 60-70 years (19.7%), and 40-50 years (16.2%).</a:t>
            </a:r>
          </a:p>
          <a:p>
            <a:pPr marL="171450" indent="-171450" algn="l">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These top three age groups collectively account for 60.2% of the total customer base.</a:t>
            </a:r>
          </a:p>
          <a:p>
            <a:pPr marL="285750" indent="-285750">
              <a:buFont typeface="Wingdings" panose="05000000000000000000" pitchFamily="2" charset="2"/>
              <a:buChar char="ü"/>
            </a:pPr>
            <a:endParaRPr lang="en-IN" dirty="0"/>
          </a:p>
        </p:txBody>
      </p:sp>
      <p:pic>
        <p:nvPicPr>
          <p:cNvPr id="13" name="Picture 12">
            <a:extLst>
              <a:ext uri="{FF2B5EF4-FFF2-40B4-BE49-F238E27FC236}">
                <a16:creationId xmlns:a16="http://schemas.microsoft.com/office/drawing/2014/main" id="{99B123D7-F5DA-5629-D9BA-7406E7785DD3}"/>
              </a:ext>
            </a:extLst>
          </p:cNvPr>
          <p:cNvPicPr>
            <a:picLocks noChangeAspect="1"/>
          </p:cNvPicPr>
          <p:nvPr/>
        </p:nvPicPr>
        <p:blipFill>
          <a:blip r:embed="rId6"/>
          <a:stretch>
            <a:fillRect/>
          </a:stretch>
        </p:blipFill>
        <p:spPr>
          <a:xfrm>
            <a:off x="6228406" y="842682"/>
            <a:ext cx="2980412" cy="2482304"/>
          </a:xfrm>
          <a:prstGeom prst="rect">
            <a:avLst/>
          </a:prstGeom>
        </p:spPr>
      </p:pic>
      <p:sp>
        <p:nvSpPr>
          <p:cNvPr id="14" name="TextBox 13">
            <a:extLst>
              <a:ext uri="{FF2B5EF4-FFF2-40B4-BE49-F238E27FC236}">
                <a16:creationId xmlns:a16="http://schemas.microsoft.com/office/drawing/2014/main" id="{6CC0E42A-5A35-18CA-0787-698AAA2A9C14}"/>
              </a:ext>
            </a:extLst>
          </p:cNvPr>
          <p:cNvSpPr txBox="1"/>
          <p:nvPr/>
        </p:nvSpPr>
        <p:spPr>
          <a:xfrm>
            <a:off x="9341224" y="1131490"/>
            <a:ext cx="1743282" cy="1938992"/>
          </a:xfrm>
          <a:prstGeom prst="rect">
            <a:avLst/>
          </a:prstGeom>
          <a:noFill/>
        </p:spPr>
        <p:txBody>
          <a:bodyPr wrap="square" rtlCol="0">
            <a:spAutoFit/>
          </a:bodyPr>
          <a:lstStyle/>
          <a:p>
            <a:pPr marL="285750" indent="-285750">
              <a:buFont typeface="Wingdings" panose="05000000000000000000" pitchFamily="2" charset="2"/>
              <a:buChar char="ü"/>
            </a:pPr>
            <a:r>
              <a:rPr lang="en-IN" sz="1200" dirty="0">
                <a:latin typeface="Times New Roman" panose="02020603050405020304" pitchFamily="18" charset="0"/>
                <a:cs typeface="Times New Roman" panose="02020603050405020304" pitchFamily="18" charset="0"/>
              </a:rPr>
              <a:t>A significant portion of the customers earn an income range between $50,000 and $70,000 followed by those earning $30,000 to $50,000 and  $70,000 to $90,000</a:t>
            </a:r>
          </a:p>
        </p:txBody>
      </p:sp>
      <p:pic>
        <p:nvPicPr>
          <p:cNvPr id="18" name="Picture 17">
            <a:extLst>
              <a:ext uri="{FF2B5EF4-FFF2-40B4-BE49-F238E27FC236}">
                <a16:creationId xmlns:a16="http://schemas.microsoft.com/office/drawing/2014/main" id="{CB9AD41C-126E-DE3C-981F-66067FEB0A46}"/>
              </a:ext>
            </a:extLst>
          </p:cNvPr>
          <p:cNvPicPr>
            <a:picLocks noChangeAspect="1"/>
          </p:cNvPicPr>
          <p:nvPr/>
        </p:nvPicPr>
        <p:blipFill>
          <a:blip r:embed="rId7"/>
          <a:stretch>
            <a:fillRect/>
          </a:stretch>
        </p:blipFill>
        <p:spPr>
          <a:xfrm>
            <a:off x="6228406" y="3820487"/>
            <a:ext cx="2980412" cy="2179071"/>
          </a:xfrm>
          <a:prstGeom prst="rect">
            <a:avLst/>
          </a:prstGeom>
        </p:spPr>
      </p:pic>
      <p:sp>
        <p:nvSpPr>
          <p:cNvPr id="19" name="TextBox 18">
            <a:extLst>
              <a:ext uri="{FF2B5EF4-FFF2-40B4-BE49-F238E27FC236}">
                <a16:creationId xmlns:a16="http://schemas.microsoft.com/office/drawing/2014/main" id="{A5BB4227-0EE9-6542-9F0C-9371ECFF2C55}"/>
              </a:ext>
            </a:extLst>
          </p:cNvPr>
          <p:cNvSpPr txBox="1"/>
          <p:nvPr/>
        </p:nvSpPr>
        <p:spPr>
          <a:xfrm>
            <a:off x="9457885" y="3971364"/>
            <a:ext cx="1743282" cy="1200329"/>
          </a:xfrm>
          <a:prstGeom prst="rect">
            <a:avLst/>
          </a:prstGeom>
          <a:noFill/>
        </p:spPr>
        <p:txBody>
          <a:bodyPr wrap="square" rtlCol="0">
            <a:spAutoFit/>
          </a:bodyPr>
          <a:lstStyle/>
          <a:p>
            <a:pPr marL="285750" indent="-285750">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The graph shows a clear trend where average income increases with age, peaking in the 50-60 years age group.</a:t>
            </a:r>
          </a:p>
        </p:txBody>
      </p:sp>
      <p:cxnSp>
        <p:nvCxnSpPr>
          <p:cNvPr id="7" name="Straight Connector 6">
            <a:extLst>
              <a:ext uri="{FF2B5EF4-FFF2-40B4-BE49-F238E27FC236}">
                <a16:creationId xmlns:a16="http://schemas.microsoft.com/office/drawing/2014/main" id="{865F7CDD-7FCD-7A28-555E-593AD7DC707A}"/>
              </a:ext>
            </a:extLst>
          </p:cNvPr>
          <p:cNvCxnSpPr/>
          <p:nvPr/>
        </p:nvCxnSpPr>
        <p:spPr>
          <a:xfrm>
            <a:off x="3554774" y="972010"/>
            <a:ext cx="0" cy="189501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013F5AE7-F2E4-2E8B-84A0-D9BFC9D52414}"/>
              </a:ext>
            </a:extLst>
          </p:cNvPr>
          <p:cNvCxnSpPr>
            <a:cxnSpLocks/>
          </p:cNvCxnSpPr>
          <p:nvPr/>
        </p:nvCxnSpPr>
        <p:spPr>
          <a:xfrm>
            <a:off x="3801033" y="3566745"/>
            <a:ext cx="0" cy="232923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a:extLst>
              <a:ext uri="{FF2B5EF4-FFF2-40B4-BE49-F238E27FC236}">
                <a16:creationId xmlns:a16="http://schemas.microsoft.com/office/drawing/2014/main" id="{0DC6707A-FB3C-190D-597E-A6CDD74F086E}"/>
              </a:ext>
            </a:extLst>
          </p:cNvPr>
          <p:cNvCxnSpPr>
            <a:cxnSpLocks/>
          </p:cNvCxnSpPr>
          <p:nvPr/>
        </p:nvCxnSpPr>
        <p:spPr>
          <a:xfrm>
            <a:off x="9341224" y="972010"/>
            <a:ext cx="0" cy="22579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AB615668-88D5-9269-76FE-5DE9D00BF303}"/>
              </a:ext>
            </a:extLst>
          </p:cNvPr>
          <p:cNvCxnSpPr>
            <a:cxnSpLocks/>
          </p:cNvCxnSpPr>
          <p:nvPr/>
        </p:nvCxnSpPr>
        <p:spPr>
          <a:xfrm>
            <a:off x="9366998" y="3781047"/>
            <a:ext cx="0" cy="22579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347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E3EB3-F408-F639-41A8-58DE6BCB5CF1}"/>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ACF929FF-C1C5-2398-0F4C-DA8E9D60E720}"/>
              </a:ext>
            </a:extLst>
          </p:cNvPr>
          <p:cNvSpPr/>
          <p:nvPr/>
        </p:nvSpPr>
        <p:spPr>
          <a:xfrm>
            <a:off x="724591" y="672355"/>
            <a:ext cx="11202781" cy="5861361"/>
          </a:xfrm>
          <a:prstGeom prst="rect">
            <a:avLst/>
          </a:prstGeom>
          <a:solidFill>
            <a:srgbClr val="FFA5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Graphic 1" descr="Research">
            <a:extLst>
              <a:ext uri="{FF2B5EF4-FFF2-40B4-BE49-F238E27FC236}">
                <a16:creationId xmlns:a16="http://schemas.microsoft.com/office/drawing/2014/main" id="{105B746A-B844-DBE0-F6E9-2CFC5C01C0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275" y="53710"/>
            <a:ext cx="523220" cy="523220"/>
          </a:xfrm>
          <a:prstGeom prst="rect">
            <a:avLst/>
          </a:prstGeom>
        </p:spPr>
      </p:pic>
      <p:pic>
        <p:nvPicPr>
          <p:cNvPr id="4" name="Picture 3">
            <a:extLst>
              <a:ext uri="{FF2B5EF4-FFF2-40B4-BE49-F238E27FC236}">
                <a16:creationId xmlns:a16="http://schemas.microsoft.com/office/drawing/2014/main" id="{3F9FDC86-2229-B39A-CB93-39640767ECCE}"/>
              </a:ext>
            </a:extLst>
          </p:cNvPr>
          <p:cNvPicPr>
            <a:picLocks noChangeAspect="1"/>
          </p:cNvPicPr>
          <p:nvPr/>
        </p:nvPicPr>
        <p:blipFill>
          <a:blip r:embed="rId4"/>
          <a:stretch>
            <a:fillRect/>
          </a:stretch>
        </p:blipFill>
        <p:spPr>
          <a:xfrm>
            <a:off x="1040512" y="956726"/>
            <a:ext cx="10570938" cy="2472274"/>
          </a:xfrm>
          <a:prstGeom prst="rect">
            <a:avLst/>
          </a:prstGeom>
        </p:spPr>
      </p:pic>
      <p:sp>
        <p:nvSpPr>
          <p:cNvPr id="6" name="TextBox 5">
            <a:extLst>
              <a:ext uri="{FF2B5EF4-FFF2-40B4-BE49-F238E27FC236}">
                <a16:creationId xmlns:a16="http://schemas.microsoft.com/office/drawing/2014/main" id="{CDE63FA2-CFF4-799A-79E6-8F64D44F4283}"/>
              </a:ext>
            </a:extLst>
          </p:cNvPr>
          <p:cNvSpPr txBox="1"/>
          <p:nvPr/>
        </p:nvSpPr>
        <p:spPr>
          <a:xfrm>
            <a:off x="1174376" y="3523127"/>
            <a:ext cx="10437074" cy="461665"/>
          </a:xfrm>
          <a:prstGeom prst="rect">
            <a:avLst/>
          </a:prstGeom>
          <a:noFill/>
        </p:spPr>
        <p:txBody>
          <a:bodyPr wrap="square" rtlCol="0">
            <a:spAutoFit/>
          </a:bodyPr>
          <a:lstStyle/>
          <a:p>
            <a:pPr marL="285750" indent="-285750">
              <a:buFont typeface="Wingdings" panose="05000000000000000000" pitchFamily="2" charset="2"/>
              <a:buChar char="ü"/>
            </a:pPr>
            <a:r>
              <a:rPr lang="en-US" sz="1200" b="0" i="0" dirty="0">
                <a:effectLst/>
                <a:latin typeface="Times New Roman" panose="02020603050405020304" pitchFamily="18" charset="0"/>
                <a:cs typeface="Times New Roman" panose="02020603050405020304" pitchFamily="18" charset="0"/>
              </a:rPr>
              <a:t>The graph shows a clear upward trend in member registrations over the years from 2013 to 2017, with 2017 having the highest number of registrations. This suggests that Starbucks’ membership program gained increasing popularity during this period.</a:t>
            </a:r>
            <a:endParaRPr lang="en-IN" sz="12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913E3D4A-7259-0D45-28EE-F31CFB96B25B}"/>
              </a:ext>
            </a:extLst>
          </p:cNvPr>
          <p:cNvPicPr>
            <a:picLocks noChangeAspect="1"/>
          </p:cNvPicPr>
          <p:nvPr/>
        </p:nvPicPr>
        <p:blipFill>
          <a:blip r:embed="rId5"/>
          <a:stretch>
            <a:fillRect/>
          </a:stretch>
        </p:blipFill>
        <p:spPr>
          <a:xfrm>
            <a:off x="1478280" y="4184455"/>
            <a:ext cx="4389896" cy="2149598"/>
          </a:xfrm>
          <a:prstGeom prst="rect">
            <a:avLst/>
          </a:prstGeom>
        </p:spPr>
      </p:pic>
      <p:pic>
        <p:nvPicPr>
          <p:cNvPr id="19" name="Picture 18">
            <a:extLst>
              <a:ext uri="{FF2B5EF4-FFF2-40B4-BE49-F238E27FC236}">
                <a16:creationId xmlns:a16="http://schemas.microsoft.com/office/drawing/2014/main" id="{B927B5B6-FBE6-EF3E-0CC4-6A562219F34C}"/>
              </a:ext>
            </a:extLst>
          </p:cNvPr>
          <p:cNvPicPr>
            <a:picLocks noChangeAspect="1"/>
          </p:cNvPicPr>
          <p:nvPr/>
        </p:nvPicPr>
        <p:blipFill>
          <a:blip r:embed="rId6"/>
          <a:stretch>
            <a:fillRect/>
          </a:stretch>
        </p:blipFill>
        <p:spPr>
          <a:xfrm>
            <a:off x="6709961" y="4355625"/>
            <a:ext cx="4389896" cy="1583842"/>
          </a:xfrm>
          <a:prstGeom prst="rect">
            <a:avLst/>
          </a:prstGeom>
        </p:spPr>
      </p:pic>
      <p:sp>
        <p:nvSpPr>
          <p:cNvPr id="21" name="TextBox 20">
            <a:extLst>
              <a:ext uri="{FF2B5EF4-FFF2-40B4-BE49-F238E27FC236}">
                <a16:creationId xmlns:a16="http://schemas.microsoft.com/office/drawing/2014/main" id="{CA9A0F6D-A613-EE47-C33B-FCBED58E9072}"/>
              </a:ext>
            </a:extLst>
          </p:cNvPr>
          <p:cNvSpPr txBox="1"/>
          <p:nvPr/>
        </p:nvSpPr>
        <p:spPr>
          <a:xfrm>
            <a:off x="636495" y="53710"/>
            <a:ext cx="4982745"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Analysis Results</a:t>
            </a:r>
          </a:p>
        </p:txBody>
      </p:sp>
    </p:spTree>
    <p:extLst>
      <p:ext uri="{BB962C8B-B14F-4D97-AF65-F5344CB8AC3E}">
        <p14:creationId xmlns:p14="http://schemas.microsoft.com/office/powerpoint/2010/main" val="888045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A500">
            <a:alpha val="40000"/>
          </a:srgbClr>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92481B4-BC3A-C830-2C84-F47278D43959}"/>
              </a:ext>
            </a:extLst>
          </p:cNvPr>
          <p:cNvSpPr/>
          <p:nvPr/>
        </p:nvSpPr>
        <p:spPr>
          <a:xfrm>
            <a:off x="170329" y="260492"/>
            <a:ext cx="11806518" cy="6354946"/>
          </a:xfrm>
          <a:prstGeom prst="roundRect">
            <a:avLst>
              <a:gd name="adj" fmla="val 526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1AF8C66B-E67D-9253-F523-D980150E9055}"/>
              </a:ext>
            </a:extLst>
          </p:cNvPr>
          <p:cNvSpPr txBox="1"/>
          <p:nvPr/>
        </p:nvSpPr>
        <p:spPr>
          <a:xfrm>
            <a:off x="968188" y="387692"/>
            <a:ext cx="8211670" cy="523220"/>
          </a:xfrm>
          <a:prstGeom prst="rect">
            <a:avLst/>
          </a:prstGeom>
          <a:noFill/>
        </p:spPr>
        <p:txBody>
          <a:bodyPr wrap="square" rtlCol="0">
            <a:spAutoFit/>
          </a:bodyPr>
          <a:lstStyle/>
          <a:p>
            <a:r>
              <a:rPr lang="en-IN" sz="2800" dirty="0">
                <a:latin typeface="IBM Plex Sans" panose="020B0503050203000203" pitchFamily="34" charset="0"/>
              </a:rPr>
              <a:t> </a:t>
            </a:r>
            <a:r>
              <a:rPr lang="en-IN" sz="2800" dirty="0">
                <a:latin typeface="Times New Roman" panose="02020603050405020304" pitchFamily="18" charset="0"/>
                <a:cs typeface="Times New Roman" panose="02020603050405020304" pitchFamily="18" charset="0"/>
              </a:rPr>
              <a:t>Customer Segmentation</a:t>
            </a:r>
          </a:p>
        </p:txBody>
      </p:sp>
      <p:pic>
        <p:nvPicPr>
          <p:cNvPr id="3" name="Graphic 2" descr="Pyramid with levels">
            <a:extLst>
              <a:ext uri="{FF2B5EF4-FFF2-40B4-BE49-F238E27FC236}">
                <a16:creationId xmlns:a16="http://schemas.microsoft.com/office/drawing/2014/main" id="{22EABB4D-F022-C469-4111-2E4FDA3473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6334" y="319241"/>
            <a:ext cx="591671" cy="591671"/>
          </a:xfrm>
          <a:prstGeom prst="rect">
            <a:avLst/>
          </a:prstGeom>
        </p:spPr>
      </p:pic>
      <p:sp>
        <p:nvSpPr>
          <p:cNvPr id="4" name="TextBox 3">
            <a:extLst>
              <a:ext uri="{FF2B5EF4-FFF2-40B4-BE49-F238E27FC236}">
                <a16:creationId xmlns:a16="http://schemas.microsoft.com/office/drawing/2014/main" id="{B5B29A5C-4479-E254-5076-8855F0369EA5}"/>
              </a:ext>
            </a:extLst>
          </p:cNvPr>
          <p:cNvSpPr txBox="1"/>
          <p:nvPr/>
        </p:nvSpPr>
        <p:spPr>
          <a:xfrm>
            <a:off x="1219200" y="4743632"/>
            <a:ext cx="10399059" cy="754053"/>
          </a:xfrm>
          <a:prstGeom prst="rect">
            <a:avLst/>
          </a:prstGeom>
          <a:noFill/>
        </p:spPr>
        <p:txBody>
          <a:bodyPr wrap="square" rtlCol="0">
            <a:spAutoFit/>
          </a:bodyPr>
          <a:lstStyle/>
          <a:p>
            <a:pPr marL="285750" indent="-285750">
              <a:buFont typeface="Wingdings" panose="05000000000000000000" pitchFamily="2" charset="2"/>
              <a:buChar char="ü"/>
            </a:pPr>
            <a:r>
              <a:rPr lang="en-IN" sz="1500" dirty="0">
                <a:latin typeface="IBM Plex Sans" panose="020B0503050203000203" pitchFamily="34" charset="0"/>
              </a:rPr>
              <a:t> </a:t>
            </a:r>
            <a:r>
              <a:rPr lang="en-IN" sz="1400" dirty="0">
                <a:latin typeface="Times New Roman" panose="02020603050405020304" pitchFamily="18" charset="0"/>
                <a:cs typeface="Times New Roman" panose="02020603050405020304" pitchFamily="18" charset="0"/>
              </a:rPr>
              <a:t>Customers are classified into segments, based on their transaction behavior. </a:t>
            </a:r>
          </a:p>
          <a:p>
            <a:pPr marL="285750" indent="-285750">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 Used </a:t>
            </a:r>
            <a:r>
              <a:rPr lang="en-IN" sz="1400" b="1" dirty="0">
                <a:solidFill>
                  <a:schemeClr val="accent1">
                    <a:lumMod val="75000"/>
                  </a:schemeClr>
                </a:solidFill>
                <a:latin typeface="Times New Roman" panose="02020603050405020304" pitchFamily="18" charset="0"/>
                <a:cs typeface="Times New Roman" panose="02020603050405020304" pitchFamily="18" charset="0"/>
              </a:rPr>
              <a:t>K Means </a:t>
            </a:r>
            <a:r>
              <a:rPr lang="en-IN" sz="1400" dirty="0">
                <a:latin typeface="Times New Roman" panose="02020603050405020304" pitchFamily="18" charset="0"/>
                <a:cs typeface="Times New Roman" panose="02020603050405020304" pitchFamily="18" charset="0"/>
              </a:rPr>
              <a:t>of Clustering for Segmentation</a:t>
            </a:r>
          </a:p>
          <a:p>
            <a:pPr marL="285750" indent="-285750">
              <a:buFont typeface="Wingdings" panose="05000000000000000000" pitchFamily="2" charset="2"/>
              <a:buChar char="ü"/>
            </a:pPr>
            <a:r>
              <a:rPr lang="en-IN" sz="1400" dirty="0">
                <a:latin typeface="Times New Roman" panose="02020603050405020304" pitchFamily="18" charset="0"/>
                <a:cs typeface="Times New Roman" panose="02020603050405020304" pitchFamily="18" charset="0"/>
              </a:rPr>
              <a:t>This segmentation is cross-checked using </a:t>
            </a:r>
            <a:r>
              <a:rPr lang="en-IN" sz="1400" b="1" dirty="0">
                <a:solidFill>
                  <a:schemeClr val="accent1">
                    <a:lumMod val="75000"/>
                  </a:schemeClr>
                </a:solidFill>
                <a:latin typeface="Times New Roman" panose="02020603050405020304" pitchFamily="18" charset="0"/>
                <a:cs typeface="Times New Roman" panose="02020603050405020304" pitchFamily="18" charset="0"/>
              </a:rPr>
              <a:t>Logistic Regression </a:t>
            </a:r>
            <a:r>
              <a:rPr lang="en-IN" sz="1400" dirty="0">
                <a:solidFill>
                  <a:srgbClr val="FF0000"/>
                </a:solidFill>
                <a:latin typeface="Times New Roman" panose="02020603050405020304" pitchFamily="18" charset="0"/>
                <a:cs typeface="Times New Roman" panose="02020603050405020304" pitchFamily="18" charset="0"/>
              </a:rPr>
              <a:t>(99.55 %) </a:t>
            </a:r>
            <a:r>
              <a:rPr lang="en-IN" sz="1400" dirty="0">
                <a:latin typeface="Times New Roman" panose="02020603050405020304" pitchFamily="18" charset="0"/>
                <a:cs typeface="Times New Roman" panose="02020603050405020304" pitchFamily="18" charset="0"/>
              </a:rPr>
              <a:t>and </a:t>
            </a:r>
            <a:r>
              <a:rPr lang="en-IN" sz="1400" b="1" dirty="0">
                <a:solidFill>
                  <a:schemeClr val="accent1">
                    <a:lumMod val="75000"/>
                  </a:schemeClr>
                </a:solidFill>
                <a:latin typeface="Times New Roman" panose="02020603050405020304" pitchFamily="18" charset="0"/>
                <a:cs typeface="Times New Roman" panose="02020603050405020304" pitchFamily="18" charset="0"/>
              </a:rPr>
              <a:t>KNN Classification </a:t>
            </a:r>
            <a:r>
              <a:rPr lang="en-IN" sz="1400" dirty="0">
                <a:solidFill>
                  <a:srgbClr val="FF0000"/>
                </a:solidFill>
                <a:latin typeface="Times New Roman" panose="02020603050405020304" pitchFamily="18" charset="0"/>
                <a:cs typeface="Times New Roman" panose="02020603050405020304" pitchFamily="18" charset="0"/>
              </a:rPr>
              <a:t>(97.39%)</a:t>
            </a:r>
          </a:p>
        </p:txBody>
      </p:sp>
      <p:graphicFrame>
        <p:nvGraphicFramePr>
          <p:cNvPr id="6" name="Table 5">
            <a:extLst>
              <a:ext uri="{FF2B5EF4-FFF2-40B4-BE49-F238E27FC236}">
                <a16:creationId xmlns:a16="http://schemas.microsoft.com/office/drawing/2014/main" id="{602FD872-94D4-B798-8C2D-E792B13A9132}"/>
              </a:ext>
            </a:extLst>
          </p:cNvPr>
          <p:cNvGraphicFramePr>
            <a:graphicFrameLocks noGrp="1"/>
          </p:cNvGraphicFramePr>
          <p:nvPr>
            <p:extLst>
              <p:ext uri="{D42A27DB-BD31-4B8C-83A1-F6EECF244321}">
                <p14:modId xmlns:p14="http://schemas.microsoft.com/office/powerpoint/2010/main" val="3381338514"/>
              </p:ext>
            </p:extLst>
          </p:nvPr>
        </p:nvGraphicFramePr>
        <p:xfrm>
          <a:off x="1219200" y="1318592"/>
          <a:ext cx="8794376" cy="3061342"/>
        </p:xfrm>
        <a:graphic>
          <a:graphicData uri="http://schemas.openxmlformats.org/drawingml/2006/table">
            <a:tbl>
              <a:tblPr firstRow="1" bandRow="1">
                <a:tableStyleId>{5C22544A-7EE6-4342-B048-85BDC9FD1C3A}</a:tableStyleId>
              </a:tblPr>
              <a:tblGrid>
                <a:gridCol w="1758875">
                  <a:extLst>
                    <a:ext uri="{9D8B030D-6E8A-4147-A177-3AD203B41FA5}">
                      <a16:colId xmlns:a16="http://schemas.microsoft.com/office/drawing/2014/main" val="1320188816"/>
                    </a:ext>
                  </a:extLst>
                </a:gridCol>
                <a:gridCol w="1758875">
                  <a:extLst>
                    <a:ext uri="{9D8B030D-6E8A-4147-A177-3AD203B41FA5}">
                      <a16:colId xmlns:a16="http://schemas.microsoft.com/office/drawing/2014/main" val="781538061"/>
                    </a:ext>
                  </a:extLst>
                </a:gridCol>
                <a:gridCol w="2078965">
                  <a:extLst>
                    <a:ext uri="{9D8B030D-6E8A-4147-A177-3AD203B41FA5}">
                      <a16:colId xmlns:a16="http://schemas.microsoft.com/office/drawing/2014/main" val="1004468216"/>
                    </a:ext>
                  </a:extLst>
                </a:gridCol>
                <a:gridCol w="1438786">
                  <a:extLst>
                    <a:ext uri="{9D8B030D-6E8A-4147-A177-3AD203B41FA5}">
                      <a16:colId xmlns:a16="http://schemas.microsoft.com/office/drawing/2014/main" val="3320495202"/>
                    </a:ext>
                  </a:extLst>
                </a:gridCol>
                <a:gridCol w="1758875">
                  <a:extLst>
                    <a:ext uri="{9D8B030D-6E8A-4147-A177-3AD203B41FA5}">
                      <a16:colId xmlns:a16="http://schemas.microsoft.com/office/drawing/2014/main" val="3723832361"/>
                    </a:ext>
                  </a:extLst>
                </a:gridCol>
              </a:tblGrid>
              <a:tr h="709061">
                <a:tc>
                  <a:txBody>
                    <a:bodyPr/>
                    <a:lstStyle/>
                    <a:p>
                      <a:r>
                        <a:rPr lang="en-IN" dirty="0">
                          <a:latin typeface="Times New Roman" panose="02020603050405020304" pitchFamily="18" charset="0"/>
                          <a:cs typeface="Times New Roman" panose="02020603050405020304" pitchFamily="18" charset="0"/>
                        </a:rPr>
                        <a:t>Segment</a:t>
                      </a:r>
                    </a:p>
                  </a:txBody>
                  <a:tcPr/>
                </a:tc>
                <a:tc>
                  <a:txBody>
                    <a:bodyPr/>
                    <a:lstStyle/>
                    <a:p>
                      <a:r>
                        <a:rPr lang="en-IN" dirty="0">
                          <a:latin typeface="Times New Roman" panose="02020603050405020304" pitchFamily="18" charset="0"/>
                          <a:cs typeface="Times New Roman" panose="02020603050405020304" pitchFamily="18" charset="0"/>
                        </a:rPr>
                        <a:t>Frequency</a:t>
                      </a:r>
                    </a:p>
                  </a:txBody>
                  <a:tcPr/>
                </a:tc>
                <a:tc>
                  <a:txBody>
                    <a:bodyPr/>
                    <a:lstStyle/>
                    <a:p>
                      <a:r>
                        <a:rPr lang="en-IN" dirty="0">
                          <a:latin typeface="Times New Roman" panose="02020603050405020304" pitchFamily="18" charset="0"/>
                          <a:cs typeface="Times New Roman" panose="02020603050405020304" pitchFamily="18" charset="0"/>
                        </a:rPr>
                        <a:t>Offer Completion rate</a:t>
                      </a:r>
                    </a:p>
                  </a:txBody>
                  <a:tcPr/>
                </a:tc>
                <a:tc>
                  <a:txBody>
                    <a:bodyPr/>
                    <a:lstStyle/>
                    <a:p>
                      <a:r>
                        <a:rPr lang="en-IN" dirty="0">
                          <a:latin typeface="Times New Roman" panose="02020603050405020304" pitchFamily="18" charset="0"/>
                          <a:cs typeface="Times New Roman" panose="02020603050405020304" pitchFamily="18" charset="0"/>
                        </a:rPr>
                        <a:t>Offer </a:t>
                      </a:r>
                    </a:p>
                    <a:p>
                      <a:r>
                        <a:rPr lang="en-IN" dirty="0">
                          <a:latin typeface="Times New Roman" panose="02020603050405020304" pitchFamily="18" charset="0"/>
                          <a:cs typeface="Times New Roman" panose="02020603050405020304" pitchFamily="18" charset="0"/>
                        </a:rPr>
                        <a:t>Sensitivity</a:t>
                      </a:r>
                    </a:p>
                  </a:txBody>
                  <a:tcPr/>
                </a:tc>
                <a:tc>
                  <a:txBody>
                    <a:bodyPr/>
                    <a:lstStyle/>
                    <a:p>
                      <a:r>
                        <a:rPr lang="en-IN" dirty="0">
                          <a:latin typeface="Times New Roman" panose="02020603050405020304" pitchFamily="18" charset="0"/>
                          <a:cs typeface="Times New Roman" panose="02020603050405020304" pitchFamily="18" charset="0"/>
                        </a:rPr>
                        <a:t>Avg Purchase value</a:t>
                      </a:r>
                    </a:p>
                  </a:txBody>
                  <a:tcPr/>
                </a:tc>
                <a:extLst>
                  <a:ext uri="{0D108BD9-81ED-4DB2-BD59-A6C34878D82A}">
                    <a16:rowId xmlns:a16="http://schemas.microsoft.com/office/drawing/2014/main" val="3334523078"/>
                  </a:ext>
                </a:extLst>
              </a:tr>
              <a:tr h="410805">
                <a:tc>
                  <a:txBody>
                    <a:bodyPr/>
                    <a:lstStyle/>
                    <a:p>
                      <a:r>
                        <a:rPr lang="en-IN" dirty="0">
                          <a:latin typeface="Times New Roman" panose="02020603050405020304" pitchFamily="18" charset="0"/>
                          <a:cs typeface="Times New Roman" panose="02020603050405020304" pitchFamily="18" charset="0"/>
                        </a:rPr>
                        <a:t>Most valuables</a:t>
                      </a:r>
                    </a:p>
                  </a:txBody>
                  <a:tcPr/>
                </a:tc>
                <a:tc>
                  <a:txBody>
                    <a:bodyPr/>
                    <a:lstStyle/>
                    <a:p>
                      <a:r>
                        <a:rPr lang="en-IN" dirty="0">
                          <a:latin typeface="Times New Roman" panose="02020603050405020304" pitchFamily="18" charset="0"/>
                          <a:cs typeface="Times New Roman" panose="02020603050405020304" pitchFamily="18" charset="0"/>
                        </a:rPr>
                        <a:t>High</a:t>
                      </a:r>
                    </a:p>
                  </a:txBody>
                  <a:tcPr/>
                </a:tc>
                <a:tc>
                  <a:txBody>
                    <a:bodyPr/>
                    <a:lstStyle/>
                    <a:p>
                      <a:r>
                        <a:rPr lang="en-IN" dirty="0">
                          <a:latin typeface="Times New Roman" panose="02020603050405020304" pitchFamily="18" charset="0"/>
                          <a:cs typeface="Times New Roman" panose="02020603050405020304" pitchFamily="18" charset="0"/>
                        </a:rPr>
                        <a:t>High</a:t>
                      </a:r>
                    </a:p>
                  </a:txBody>
                  <a:tcPr/>
                </a:tc>
                <a:tc>
                  <a:txBody>
                    <a:bodyPr/>
                    <a:lstStyle/>
                    <a:p>
                      <a:r>
                        <a:rPr lang="en-IN" dirty="0">
                          <a:latin typeface="Times New Roman" panose="02020603050405020304" pitchFamily="18" charset="0"/>
                          <a:cs typeface="Times New Roman" panose="02020603050405020304" pitchFamily="18" charset="0"/>
                        </a:rPr>
                        <a:t>High</a:t>
                      </a:r>
                    </a:p>
                  </a:txBody>
                  <a:tcPr/>
                </a:tc>
                <a:tc>
                  <a:txBody>
                    <a:bodyPr/>
                    <a:lstStyle/>
                    <a:p>
                      <a:r>
                        <a:rPr lang="en-IN" dirty="0">
                          <a:latin typeface="Times New Roman" panose="02020603050405020304" pitchFamily="18" charset="0"/>
                          <a:cs typeface="Times New Roman" panose="02020603050405020304" pitchFamily="18" charset="0"/>
                        </a:rPr>
                        <a:t>High</a:t>
                      </a:r>
                    </a:p>
                  </a:txBody>
                  <a:tcPr/>
                </a:tc>
                <a:extLst>
                  <a:ext uri="{0D108BD9-81ED-4DB2-BD59-A6C34878D82A}">
                    <a16:rowId xmlns:a16="http://schemas.microsoft.com/office/drawing/2014/main" val="3492838219"/>
                  </a:ext>
                </a:extLst>
              </a:tr>
              <a:tr h="410805">
                <a:tc>
                  <a:txBody>
                    <a:bodyPr/>
                    <a:lstStyle/>
                    <a:p>
                      <a:r>
                        <a:rPr lang="en-IN" dirty="0">
                          <a:latin typeface="Times New Roman" panose="02020603050405020304" pitchFamily="18" charset="0"/>
                          <a:cs typeface="Times New Roman" panose="02020603050405020304" pitchFamily="18" charset="0"/>
                        </a:rPr>
                        <a:t>High Potentials</a:t>
                      </a:r>
                    </a:p>
                  </a:txBody>
                  <a:tcPr/>
                </a:tc>
                <a:tc>
                  <a:txBody>
                    <a:bodyPr/>
                    <a:lstStyle/>
                    <a:p>
                      <a:r>
                        <a:rPr lang="en-IN" dirty="0">
                          <a:latin typeface="Times New Roman" panose="02020603050405020304" pitchFamily="18" charset="0"/>
                          <a:cs typeface="Times New Roman" panose="02020603050405020304" pitchFamily="18" charset="0"/>
                        </a:rPr>
                        <a:t>Medium</a:t>
                      </a:r>
                    </a:p>
                  </a:txBody>
                  <a:tcPr/>
                </a:tc>
                <a:tc>
                  <a:txBody>
                    <a:bodyPr/>
                    <a:lstStyle/>
                    <a:p>
                      <a:r>
                        <a:rPr lang="en-IN" dirty="0">
                          <a:latin typeface="Times New Roman" panose="02020603050405020304" pitchFamily="18" charset="0"/>
                          <a:cs typeface="Times New Roman" panose="02020603050405020304" pitchFamily="18" charset="0"/>
                        </a:rPr>
                        <a:t>High</a:t>
                      </a:r>
                    </a:p>
                  </a:txBody>
                  <a:tcPr/>
                </a:tc>
                <a:tc>
                  <a:txBody>
                    <a:bodyPr/>
                    <a:lstStyle/>
                    <a:p>
                      <a:r>
                        <a:rPr lang="en-IN" dirty="0">
                          <a:latin typeface="Times New Roman" panose="02020603050405020304" pitchFamily="18" charset="0"/>
                          <a:cs typeface="Times New Roman" panose="02020603050405020304" pitchFamily="18" charset="0"/>
                        </a:rPr>
                        <a:t>High</a:t>
                      </a:r>
                    </a:p>
                  </a:txBody>
                  <a:tcPr/>
                </a:tc>
                <a:tc>
                  <a:txBody>
                    <a:bodyPr/>
                    <a:lstStyle/>
                    <a:p>
                      <a:r>
                        <a:rPr lang="en-IN" dirty="0">
                          <a:latin typeface="Times New Roman" panose="02020603050405020304" pitchFamily="18" charset="0"/>
                          <a:cs typeface="Times New Roman" panose="02020603050405020304" pitchFamily="18" charset="0"/>
                        </a:rPr>
                        <a:t>High</a:t>
                      </a:r>
                    </a:p>
                  </a:txBody>
                  <a:tcPr/>
                </a:tc>
                <a:extLst>
                  <a:ext uri="{0D108BD9-81ED-4DB2-BD59-A6C34878D82A}">
                    <a16:rowId xmlns:a16="http://schemas.microsoft.com/office/drawing/2014/main" val="373432131"/>
                  </a:ext>
                </a:extLst>
              </a:tr>
              <a:tr h="709061">
                <a:tc>
                  <a:txBody>
                    <a:bodyPr/>
                    <a:lstStyle/>
                    <a:p>
                      <a:r>
                        <a:rPr lang="en-IN" dirty="0">
                          <a:latin typeface="Times New Roman" panose="02020603050405020304" pitchFamily="18" charset="0"/>
                          <a:cs typeface="Times New Roman" panose="02020603050405020304" pitchFamily="18" charset="0"/>
                        </a:rPr>
                        <a:t>Occasional</a:t>
                      </a:r>
                    </a:p>
                    <a:p>
                      <a:r>
                        <a:rPr lang="en-IN" dirty="0">
                          <a:latin typeface="Times New Roman" panose="02020603050405020304" pitchFamily="18" charset="0"/>
                          <a:cs typeface="Times New Roman" panose="02020603050405020304" pitchFamily="18" charset="0"/>
                        </a:rPr>
                        <a:t>Spenders</a:t>
                      </a:r>
                    </a:p>
                  </a:txBody>
                  <a:tcPr/>
                </a:tc>
                <a:tc>
                  <a:txBody>
                    <a:bodyPr/>
                    <a:lstStyle/>
                    <a:p>
                      <a:r>
                        <a:rPr lang="en-IN" dirty="0">
                          <a:latin typeface="Times New Roman" panose="02020603050405020304" pitchFamily="18" charset="0"/>
                          <a:cs typeface="Times New Roman" panose="02020603050405020304" pitchFamily="18" charset="0"/>
                        </a:rPr>
                        <a:t>Low</a:t>
                      </a:r>
                    </a:p>
                  </a:txBody>
                  <a:tcPr/>
                </a:tc>
                <a:tc>
                  <a:txBody>
                    <a:bodyPr/>
                    <a:lstStyle/>
                    <a:p>
                      <a:r>
                        <a:rPr lang="en-IN" dirty="0">
                          <a:latin typeface="Times New Roman" panose="02020603050405020304" pitchFamily="18" charset="0"/>
                          <a:cs typeface="Times New Roman" panose="02020603050405020304" pitchFamily="18" charset="0"/>
                        </a:rPr>
                        <a:t>Low</a:t>
                      </a:r>
                    </a:p>
                  </a:txBody>
                  <a:tcPr/>
                </a:tc>
                <a:tc>
                  <a:txBody>
                    <a:bodyPr/>
                    <a:lstStyle/>
                    <a:p>
                      <a:r>
                        <a:rPr lang="en-IN" dirty="0">
                          <a:latin typeface="Times New Roman" panose="02020603050405020304" pitchFamily="18" charset="0"/>
                          <a:cs typeface="Times New Roman" panose="02020603050405020304" pitchFamily="18" charset="0"/>
                        </a:rPr>
                        <a:t>Medium</a:t>
                      </a:r>
                    </a:p>
                  </a:txBody>
                  <a:tcPr/>
                </a:tc>
                <a:tc>
                  <a:txBody>
                    <a:bodyPr/>
                    <a:lstStyle/>
                    <a:p>
                      <a:r>
                        <a:rPr lang="en-IN" dirty="0">
                          <a:latin typeface="Times New Roman" panose="02020603050405020304" pitchFamily="18" charset="0"/>
                          <a:cs typeface="Times New Roman" panose="02020603050405020304" pitchFamily="18" charset="0"/>
                        </a:rPr>
                        <a:t>Medium</a:t>
                      </a:r>
                    </a:p>
                  </a:txBody>
                  <a:tcPr/>
                </a:tc>
                <a:extLst>
                  <a:ext uri="{0D108BD9-81ED-4DB2-BD59-A6C34878D82A}">
                    <a16:rowId xmlns:a16="http://schemas.microsoft.com/office/drawing/2014/main" val="2955159742"/>
                  </a:ext>
                </a:extLst>
              </a:tr>
              <a:tr h="410805">
                <a:tc>
                  <a:txBody>
                    <a:bodyPr/>
                    <a:lstStyle/>
                    <a:p>
                      <a:r>
                        <a:rPr lang="en-IN" dirty="0">
                          <a:latin typeface="Times New Roman" panose="02020603050405020304" pitchFamily="18" charset="0"/>
                          <a:cs typeface="Times New Roman" panose="02020603050405020304" pitchFamily="18" charset="0"/>
                        </a:rPr>
                        <a:t>Regulars</a:t>
                      </a:r>
                    </a:p>
                  </a:txBody>
                  <a:tcPr/>
                </a:tc>
                <a:tc>
                  <a:txBody>
                    <a:bodyPr/>
                    <a:lstStyle/>
                    <a:p>
                      <a:r>
                        <a:rPr lang="en-IN" dirty="0">
                          <a:latin typeface="Times New Roman" panose="02020603050405020304" pitchFamily="18" charset="0"/>
                          <a:cs typeface="Times New Roman" panose="02020603050405020304" pitchFamily="18" charset="0"/>
                        </a:rPr>
                        <a:t>High</a:t>
                      </a:r>
                    </a:p>
                  </a:txBody>
                  <a:tcPr/>
                </a:tc>
                <a:tc>
                  <a:txBody>
                    <a:bodyPr/>
                    <a:lstStyle/>
                    <a:p>
                      <a:r>
                        <a:rPr lang="en-IN" dirty="0">
                          <a:latin typeface="Times New Roman" panose="02020603050405020304" pitchFamily="18" charset="0"/>
                          <a:cs typeface="Times New Roman" panose="02020603050405020304" pitchFamily="18" charset="0"/>
                        </a:rPr>
                        <a:t>Medium</a:t>
                      </a:r>
                    </a:p>
                  </a:txBody>
                  <a:tcPr/>
                </a:tc>
                <a:tc>
                  <a:txBody>
                    <a:bodyPr/>
                    <a:lstStyle/>
                    <a:p>
                      <a:r>
                        <a:rPr lang="en-IN" dirty="0">
                          <a:latin typeface="Times New Roman" panose="02020603050405020304" pitchFamily="18" charset="0"/>
                          <a:cs typeface="Times New Roman" panose="02020603050405020304" pitchFamily="18" charset="0"/>
                        </a:rPr>
                        <a:t>Low</a:t>
                      </a:r>
                    </a:p>
                  </a:txBody>
                  <a:tcPr/>
                </a:tc>
                <a:tc>
                  <a:txBody>
                    <a:bodyPr/>
                    <a:lstStyle/>
                    <a:p>
                      <a:r>
                        <a:rPr lang="en-IN" dirty="0">
                          <a:latin typeface="Times New Roman" panose="02020603050405020304" pitchFamily="18" charset="0"/>
                          <a:cs typeface="Times New Roman" panose="02020603050405020304" pitchFamily="18" charset="0"/>
                        </a:rPr>
                        <a:t>Low</a:t>
                      </a:r>
                    </a:p>
                  </a:txBody>
                  <a:tcPr/>
                </a:tc>
                <a:extLst>
                  <a:ext uri="{0D108BD9-81ED-4DB2-BD59-A6C34878D82A}">
                    <a16:rowId xmlns:a16="http://schemas.microsoft.com/office/drawing/2014/main" val="2588165589"/>
                  </a:ext>
                </a:extLst>
              </a:tr>
              <a:tr h="410805">
                <a:tc>
                  <a:txBody>
                    <a:bodyPr/>
                    <a:lstStyle/>
                    <a:p>
                      <a:r>
                        <a:rPr lang="en-IN" dirty="0">
                          <a:latin typeface="Times New Roman" panose="02020603050405020304" pitchFamily="18" charset="0"/>
                          <a:cs typeface="Times New Roman" panose="02020603050405020304" pitchFamily="18" charset="0"/>
                        </a:rPr>
                        <a:t>Low Engagers</a:t>
                      </a:r>
                    </a:p>
                  </a:txBody>
                  <a:tcPr/>
                </a:tc>
                <a:tc>
                  <a:txBody>
                    <a:bodyPr/>
                    <a:lstStyle/>
                    <a:p>
                      <a:r>
                        <a:rPr lang="en-IN" dirty="0">
                          <a:latin typeface="Times New Roman" panose="02020603050405020304" pitchFamily="18" charset="0"/>
                          <a:cs typeface="Times New Roman" panose="02020603050405020304" pitchFamily="18" charset="0"/>
                        </a:rPr>
                        <a:t>Low</a:t>
                      </a:r>
                    </a:p>
                  </a:txBody>
                  <a:tcPr/>
                </a:tc>
                <a:tc>
                  <a:txBody>
                    <a:bodyPr/>
                    <a:lstStyle/>
                    <a:p>
                      <a:r>
                        <a:rPr lang="en-IN" dirty="0">
                          <a:latin typeface="Times New Roman" panose="02020603050405020304" pitchFamily="18" charset="0"/>
                          <a:cs typeface="Times New Roman" panose="02020603050405020304" pitchFamily="18" charset="0"/>
                        </a:rPr>
                        <a:t>Low</a:t>
                      </a:r>
                    </a:p>
                  </a:txBody>
                  <a:tcPr/>
                </a:tc>
                <a:tc>
                  <a:txBody>
                    <a:bodyPr/>
                    <a:lstStyle/>
                    <a:p>
                      <a:r>
                        <a:rPr lang="en-IN" dirty="0">
                          <a:latin typeface="Times New Roman" panose="02020603050405020304" pitchFamily="18" charset="0"/>
                          <a:cs typeface="Times New Roman" panose="02020603050405020304" pitchFamily="18" charset="0"/>
                        </a:rPr>
                        <a:t>Low</a:t>
                      </a:r>
                    </a:p>
                  </a:txBody>
                  <a:tcPr/>
                </a:tc>
                <a:tc>
                  <a:txBody>
                    <a:bodyPr/>
                    <a:lstStyle/>
                    <a:p>
                      <a:r>
                        <a:rPr lang="en-IN" dirty="0">
                          <a:latin typeface="Times New Roman" panose="02020603050405020304" pitchFamily="18" charset="0"/>
                          <a:cs typeface="Times New Roman" panose="02020603050405020304" pitchFamily="18" charset="0"/>
                        </a:rPr>
                        <a:t>Medium</a:t>
                      </a:r>
                    </a:p>
                  </a:txBody>
                  <a:tcPr/>
                </a:tc>
                <a:extLst>
                  <a:ext uri="{0D108BD9-81ED-4DB2-BD59-A6C34878D82A}">
                    <a16:rowId xmlns:a16="http://schemas.microsoft.com/office/drawing/2014/main" val="4196466550"/>
                  </a:ext>
                </a:extLst>
              </a:tr>
            </a:tbl>
          </a:graphicData>
        </a:graphic>
      </p:graphicFrame>
    </p:spTree>
    <p:extLst>
      <p:ext uri="{BB962C8B-B14F-4D97-AF65-F5344CB8AC3E}">
        <p14:creationId xmlns:p14="http://schemas.microsoft.com/office/powerpoint/2010/main" val="3185660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A500">
            <a:alpha val="40000"/>
          </a:srgbClr>
        </a:solidFill>
        <a:effectLst/>
      </p:bgPr>
    </p:bg>
    <p:spTree>
      <p:nvGrpSpPr>
        <p:cNvPr id="1" name="">
          <a:extLst>
            <a:ext uri="{FF2B5EF4-FFF2-40B4-BE49-F238E27FC236}">
              <a16:creationId xmlns:a16="http://schemas.microsoft.com/office/drawing/2014/main" id="{49701B59-19A8-9235-27B9-2024B56A2A15}"/>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91984532-B5AE-5A6E-2463-242CF796ABC3}"/>
              </a:ext>
            </a:extLst>
          </p:cNvPr>
          <p:cNvSpPr/>
          <p:nvPr/>
        </p:nvSpPr>
        <p:spPr>
          <a:xfrm>
            <a:off x="170329" y="260492"/>
            <a:ext cx="11806518" cy="6354946"/>
          </a:xfrm>
          <a:prstGeom prst="roundRect">
            <a:avLst>
              <a:gd name="adj" fmla="val 526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Table 5">
            <a:extLst>
              <a:ext uri="{FF2B5EF4-FFF2-40B4-BE49-F238E27FC236}">
                <a16:creationId xmlns:a16="http://schemas.microsoft.com/office/drawing/2014/main" id="{992A08B5-973C-2C5D-A97F-D956F9F00302}"/>
              </a:ext>
            </a:extLst>
          </p:cNvPr>
          <p:cNvGraphicFramePr>
            <a:graphicFrameLocks noGrp="1"/>
          </p:cNvGraphicFramePr>
          <p:nvPr>
            <p:extLst>
              <p:ext uri="{D42A27DB-BD31-4B8C-83A1-F6EECF244321}">
                <p14:modId xmlns:p14="http://schemas.microsoft.com/office/powerpoint/2010/main" val="1117979164"/>
              </p:ext>
            </p:extLst>
          </p:nvPr>
        </p:nvGraphicFramePr>
        <p:xfrm>
          <a:off x="6678706" y="1762461"/>
          <a:ext cx="4823012" cy="3333078"/>
        </p:xfrm>
        <a:graphic>
          <a:graphicData uri="http://schemas.openxmlformats.org/drawingml/2006/table">
            <a:tbl>
              <a:tblPr firstRow="1" bandRow="1">
                <a:tableStyleId>{5C22544A-7EE6-4342-B048-85BDC9FD1C3A}</a:tableStyleId>
              </a:tblPr>
              <a:tblGrid>
                <a:gridCol w="2172740">
                  <a:extLst>
                    <a:ext uri="{9D8B030D-6E8A-4147-A177-3AD203B41FA5}">
                      <a16:colId xmlns:a16="http://schemas.microsoft.com/office/drawing/2014/main" val="135563189"/>
                    </a:ext>
                  </a:extLst>
                </a:gridCol>
                <a:gridCol w="1256227">
                  <a:extLst>
                    <a:ext uri="{9D8B030D-6E8A-4147-A177-3AD203B41FA5}">
                      <a16:colId xmlns:a16="http://schemas.microsoft.com/office/drawing/2014/main" val="2074295400"/>
                    </a:ext>
                  </a:extLst>
                </a:gridCol>
                <a:gridCol w="1394045">
                  <a:extLst>
                    <a:ext uri="{9D8B030D-6E8A-4147-A177-3AD203B41FA5}">
                      <a16:colId xmlns:a16="http://schemas.microsoft.com/office/drawing/2014/main" val="1275066676"/>
                    </a:ext>
                  </a:extLst>
                </a:gridCol>
              </a:tblGrid>
              <a:tr h="373803">
                <a:tc>
                  <a:txBody>
                    <a:bodyPr/>
                    <a:lstStyle/>
                    <a:p>
                      <a:r>
                        <a:rPr lang="en-IN" dirty="0"/>
                        <a:t>Cluster</a:t>
                      </a:r>
                    </a:p>
                  </a:txBody>
                  <a:tcPr/>
                </a:tc>
                <a:tc>
                  <a:txBody>
                    <a:bodyPr/>
                    <a:lstStyle/>
                    <a:p>
                      <a:r>
                        <a:rPr lang="en-IN" dirty="0"/>
                        <a:t>Avg_Age</a:t>
                      </a:r>
                    </a:p>
                  </a:txBody>
                  <a:tcPr/>
                </a:tc>
                <a:tc>
                  <a:txBody>
                    <a:bodyPr/>
                    <a:lstStyle/>
                    <a:p>
                      <a:r>
                        <a:rPr lang="en-IN" dirty="0"/>
                        <a:t>Avg_Income</a:t>
                      </a:r>
                    </a:p>
                  </a:txBody>
                  <a:tcPr/>
                </a:tc>
                <a:extLst>
                  <a:ext uri="{0D108BD9-81ED-4DB2-BD59-A6C34878D82A}">
                    <a16:rowId xmlns:a16="http://schemas.microsoft.com/office/drawing/2014/main" val="52047664"/>
                  </a:ext>
                </a:extLst>
              </a:tr>
              <a:tr h="591855">
                <a:tc>
                  <a:txBody>
                    <a:bodyPr/>
                    <a:lstStyle/>
                    <a:p>
                      <a:r>
                        <a:rPr lang="en-IN" sz="1600" dirty="0"/>
                        <a:t>High-Potentials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57.58</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$73,818.76</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01287211"/>
                  </a:ext>
                </a:extLst>
              </a:tr>
              <a:tr h="591855">
                <a:tc>
                  <a:txBody>
                    <a:bodyPr/>
                    <a:lstStyle/>
                    <a:p>
                      <a:r>
                        <a:rPr lang="en-IN" sz="1600" dirty="0"/>
                        <a:t>Low-Engagers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52.60</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$60,911.31</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3349442"/>
                  </a:ext>
                </a:extLst>
              </a:tr>
              <a:tr h="591855">
                <a:tc>
                  <a:txBody>
                    <a:bodyPr/>
                    <a:lstStyle/>
                    <a:p>
                      <a:r>
                        <a:rPr lang="en-IN" sz="1600" dirty="0"/>
                        <a:t>Most-Valuables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56.30</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$71,676.52</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927891"/>
                  </a:ext>
                </a:extLst>
              </a:tr>
              <a:tr h="591855">
                <a:tc>
                  <a:txBody>
                    <a:bodyPr/>
                    <a:lstStyle/>
                    <a:p>
                      <a:r>
                        <a:rPr lang="en-IN" sz="1600" dirty="0"/>
                        <a:t>Occasional-Spenders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54.53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$63,550.91</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3713592"/>
                  </a:ext>
                </a:extLst>
              </a:tr>
              <a:tr h="591855">
                <a:tc>
                  <a:txBody>
                    <a:bodyPr/>
                    <a:lstStyle/>
                    <a:p>
                      <a:r>
                        <a:rPr lang="en-IN" sz="1600" dirty="0"/>
                        <a:t>Regulars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47.46</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t>$48,837.01</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7914525"/>
                  </a:ext>
                </a:extLst>
              </a:tr>
            </a:tbl>
          </a:graphicData>
        </a:graphic>
      </p:graphicFrame>
      <p:sp>
        <p:nvSpPr>
          <p:cNvPr id="7" name="TextBox 6">
            <a:extLst>
              <a:ext uri="{FF2B5EF4-FFF2-40B4-BE49-F238E27FC236}">
                <a16:creationId xmlns:a16="http://schemas.microsoft.com/office/drawing/2014/main" id="{C2DB50D2-DA8C-E966-D865-E8F362BC1013}"/>
              </a:ext>
            </a:extLst>
          </p:cNvPr>
          <p:cNvSpPr txBox="1"/>
          <p:nvPr/>
        </p:nvSpPr>
        <p:spPr>
          <a:xfrm>
            <a:off x="6678706" y="1206278"/>
            <a:ext cx="4797892" cy="369332"/>
          </a:xfrm>
          <a:prstGeom prst="rect">
            <a:avLst/>
          </a:prstGeom>
          <a:solidFill>
            <a:schemeClr val="accent5">
              <a:lumMod val="75000"/>
              <a:alpha val="60000"/>
            </a:schemeClr>
          </a:solid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Customer Demographics</a:t>
            </a:r>
          </a:p>
        </p:txBody>
      </p:sp>
      <p:graphicFrame>
        <p:nvGraphicFramePr>
          <p:cNvPr id="8" name="Chart 7">
            <a:extLst>
              <a:ext uri="{FF2B5EF4-FFF2-40B4-BE49-F238E27FC236}">
                <a16:creationId xmlns:a16="http://schemas.microsoft.com/office/drawing/2014/main" id="{A8808E0F-7C3F-9832-BC5A-8562A5E30945}"/>
              </a:ext>
            </a:extLst>
          </p:cNvPr>
          <p:cNvGraphicFramePr/>
          <p:nvPr>
            <p:extLst>
              <p:ext uri="{D42A27DB-BD31-4B8C-83A1-F6EECF244321}">
                <p14:modId xmlns:p14="http://schemas.microsoft.com/office/powerpoint/2010/main" val="1610047708"/>
              </p:ext>
            </p:extLst>
          </p:nvPr>
        </p:nvGraphicFramePr>
        <p:xfrm>
          <a:off x="715402" y="1762461"/>
          <a:ext cx="5740398" cy="3333078"/>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E8BB0853-78FF-7F06-28C4-F7C9B5441369}"/>
              </a:ext>
            </a:extLst>
          </p:cNvPr>
          <p:cNvSpPr txBox="1"/>
          <p:nvPr/>
        </p:nvSpPr>
        <p:spPr>
          <a:xfrm>
            <a:off x="715401" y="1206278"/>
            <a:ext cx="5740397" cy="369332"/>
          </a:xfrm>
          <a:prstGeom prst="rect">
            <a:avLst/>
          </a:prstGeom>
          <a:solidFill>
            <a:schemeClr val="accent5">
              <a:lumMod val="75000"/>
              <a:alpha val="60000"/>
            </a:schemeClr>
          </a:solid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Customer Distribution</a:t>
            </a:r>
          </a:p>
        </p:txBody>
      </p:sp>
    </p:spTree>
    <p:extLst>
      <p:ext uri="{BB962C8B-B14F-4D97-AF65-F5344CB8AC3E}">
        <p14:creationId xmlns:p14="http://schemas.microsoft.com/office/powerpoint/2010/main" val="1802766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2203</TotalTime>
  <Words>1002</Words>
  <Application>Microsoft Office PowerPoint</Application>
  <PresentationFormat>Widescreen</PresentationFormat>
  <Paragraphs>142</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Helvetica Neue</vt:lpstr>
      <vt:lpstr>IBM Plex Sans</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Lasya Chemuru</dc:creator>
  <cp:lastModifiedBy>Lasya Chemuru</cp:lastModifiedBy>
  <cp:revision>19</cp:revision>
  <dcterms:created xsi:type="dcterms:W3CDTF">2023-12-15T12:11:09Z</dcterms:created>
  <dcterms:modified xsi:type="dcterms:W3CDTF">2025-02-12T06:41:13Z</dcterms:modified>
</cp:coreProperties>
</file>