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9" r:id="rId10"/>
    <p:sldId id="266" r:id="rId11"/>
    <p:sldId id="270" r:id="rId12"/>
    <p:sldId id="267" r:id="rId13"/>
    <p:sldId id="26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1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6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58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53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7224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596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108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995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3893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38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73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083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33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00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245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081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C9CAD897-D46E-4AD2-BD9B-49DD3E640873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039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99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社群媒體分析</a:t>
            </a:r>
            <a:r>
              <a:rPr lang="zh-TW" dirty="0" smtClean="0"/>
              <a:t>期末報告</a:t>
            </a:r>
            <a:endParaRPr lang="zh-TW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姓</a:t>
            </a:r>
            <a:r>
              <a:rPr lang="zh-TW" altLang="en-US" dirty="0"/>
              <a:t>名</a:t>
            </a:r>
            <a:r>
              <a:rPr lang="zh-TW" dirty="0" smtClean="0"/>
              <a:t>：</a:t>
            </a:r>
            <a:r>
              <a:rPr lang="zh-TW" altLang="en-US" dirty="0" smtClean="0"/>
              <a:t>陳昶</a:t>
            </a:r>
            <a:r>
              <a:rPr lang="zh-TW" altLang="en-US" dirty="0" smtClean="0"/>
              <a:t>儒 </a:t>
            </a:r>
            <a:r>
              <a:rPr lang="en-US" altLang="zh-TW" dirty="0" smtClean="0"/>
              <a:t>M10507302</a:t>
            </a:r>
            <a:r>
              <a:rPr lang="en-US" altLang="zh-TW" dirty="0" smtClean="0"/>
              <a:t>	</a:t>
            </a:r>
            <a:endParaRPr lang="zh-TW" dirty="0"/>
          </a:p>
          <a:p>
            <a:pPr lvl="0">
              <a:spcBef>
                <a:spcPts val="0"/>
              </a:spcBef>
              <a:buNone/>
            </a:pPr>
            <a:r>
              <a:rPr lang="zh-TW" dirty="0"/>
              <a:t>日期</a:t>
            </a:r>
            <a:r>
              <a:rPr lang="zh-TW" dirty="0" smtClean="0"/>
              <a:t>：</a:t>
            </a:r>
            <a:r>
              <a:rPr lang="en-US" altLang="zh-TW" dirty="0" smtClean="0"/>
              <a:t>2017/01/14</a:t>
            </a:r>
            <a:endParaRPr 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solidFill>
                  <a:schemeClr val="tx1"/>
                </a:solidFill>
              </a:rPr>
              <a:t>資料分析結果 (</a:t>
            </a:r>
            <a:r>
              <a:rPr lang="zh-TW" altLang="en-US" dirty="0">
                <a:solidFill>
                  <a:schemeClr val="tx1"/>
                </a:solidFill>
              </a:rPr>
              <a:t>宜家宜居</a:t>
            </a:r>
            <a:r>
              <a:rPr lang="en-US" altLang="zh-TW" dirty="0">
                <a:solidFill>
                  <a:schemeClr val="tx1"/>
                </a:solidFill>
              </a:rPr>
              <a:t>IKEA Taiwan</a:t>
            </a:r>
            <a:r>
              <a:rPr lang="zh-TW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>
              <a:buNone/>
            </a:pPr>
            <a:r>
              <a:rPr lang="zh-TW" altLang="en-US" dirty="0"/>
              <a:t>下圖為我</a:t>
            </a:r>
            <a:r>
              <a:rPr lang="zh-TW" altLang="en-US" dirty="0" smtClean="0"/>
              <a:t>對</a:t>
            </a:r>
            <a:r>
              <a:rPr lang="zh-TW" altLang="en-US" dirty="0"/>
              <a:t>宜家宜居</a:t>
            </a:r>
            <a:r>
              <a:rPr lang="en-US" altLang="zh-TW" dirty="0"/>
              <a:t>IKEA Taiwan</a:t>
            </a:r>
            <a:r>
              <a:rPr lang="zh-TW" altLang="en-US" dirty="0" smtClean="0"/>
              <a:t>粉絲專頁每</a:t>
            </a:r>
            <a:r>
              <a:rPr lang="zh-TW" altLang="en-US" dirty="0"/>
              <a:t>個月的</a:t>
            </a:r>
            <a:r>
              <a:rPr lang="en-US" altLang="zh-TW" dirty="0"/>
              <a:t>PO</a:t>
            </a:r>
            <a:r>
              <a:rPr lang="zh-TW" altLang="en-US" dirty="0"/>
              <a:t>文中的</a:t>
            </a:r>
            <a:r>
              <a:rPr lang="en-US" altLang="zh-TW" dirty="0"/>
              <a:t>comments</a:t>
            </a:r>
            <a:r>
              <a:rPr lang="zh-TW" altLang="en-US" dirty="0"/>
              <a:t>作統計出來的箱形</a:t>
            </a:r>
            <a:r>
              <a:rPr lang="zh-TW" altLang="en-US" dirty="0" smtClean="0"/>
              <a:t>圖，</a:t>
            </a:r>
            <a:r>
              <a:rPr lang="zh-TW" altLang="en-US" dirty="0"/>
              <a:t>因為有些文章的</a:t>
            </a:r>
            <a:r>
              <a:rPr lang="en-US" altLang="zh-TW" dirty="0"/>
              <a:t>comments</a:t>
            </a:r>
            <a:r>
              <a:rPr lang="zh-TW" altLang="en-US" dirty="0"/>
              <a:t>特別多，所以我們有設定</a:t>
            </a:r>
            <a:r>
              <a:rPr lang="en-US" altLang="zh-TW" dirty="0" err="1"/>
              <a:t>outlierFilter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400</a:t>
            </a:r>
            <a:r>
              <a:rPr lang="zh-TW" altLang="en-US" dirty="0"/>
              <a:t>，讓圖較能清楚</a:t>
            </a:r>
            <a:r>
              <a:rPr lang="zh-TW" altLang="en-US" dirty="0" smtClean="0"/>
              <a:t>表示。可以看出其資料分布就沒有台灣大哥大粉絲專頁那麼的分散。</a:t>
            </a:r>
            <a:endParaRPr 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54" y="2101635"/>
            <a:ext cx="4391892" cy="30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9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tx1"/>
                </a:solidFill>
              </a:rPr>
              <a:t>資料分析結果 (</a:t>
            </a:r>
            <a:r>
              <a:rPr lang="zh-TW" altLang="en-US" dirty="0">
                <a:solidFill>
                  <a:schemeClr val="tx1"/>
                </a:solidFill>
              </a:rPr>
              <a:t>宜家宜居</a:t>
            </a:r>
            <a:r>
              <a:rPr lang="en-US" altLang="zh-TW" dirty="0">
                <a:solidFill>
                  <a:schemeClr val="tx1"/>
                </a:solidFill>
              </a:rPr>
              <a:t>IKEA Taiwan</a:t>
            </a:r>
            <a:r>
              <a:rPr lang="zh-TW" altLang="zh-TW" dirty="0">
                <a:solidFill>
                  <a:schemeClr val="tx1"/>
                </a:solidFill>
              </a:rPr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不過我有發現在</a:t>
            </a:r>
            <a:r>
              <a:rPr lang="en-US" altLang="zh-TW" dirty="0" smtClean="0"/>
              <a:t>2016/01</a:t>
            </a:r>
            <a:r>
              <a:rPr lang="zh-TW" altLang="en-US" dirty="0" smtClean="0"/>
              <a:t>時有一篇的留言特別高，而我去搜尋一下，是</a:t>
            </a:r>
            <a:r>
              <a:rPr lang="en-US" altLang="zh-TW" dirty="0" smtClean="0"/>
              <a:t>2016/06/26</a:t>
            </a:r>
            <a:r>
              <a:rPr lang="zh-TW" altLang="en-US" dirty="0" smtClean="0"/>
              <a:t>所</a:t>
            </a:r>
            <a:r>
              <a:rPr lang="en-US" altLang="zh-TW" dirty="0" smtClean="0"/>
              <a:t>PO</a:t>
            </a:r>
            <a:r>
              <a:rPr lang="zh-TW" altLang="en-US" dirty="0" smtClean="0"/>
              <a:t>的文，該篇文章為一段新產品的影片，而該產品是希望大家在吃飯時不要當低頭族，他桌子中間可以煮火鍋，但是他的火源大小需要一手機的數量來決定，所以如果大家的手機不放在桌子中間的話火力就會很小；如此便可以強迫大家手機放中間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11" y="1934215"/>
            <a:ext cx="2448267" cy="31436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58" y="1982519"/>
            <a:ext cx="2547729" cy="30470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04211" y="4190999"/>
            <a:ext cx="2448267" cy="1731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82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TW" dirty="0">
                <a:solidFill>
                  <a:schemeClr val="tx1"/>
                </a:solidFill>
              </a:rPr>
              <a:t>資料分析結果 (</a:t>
            </a:r>
            <a:r>
              <a:rPr lang="en-US" altLang="zh-TW" dirty="0">
                <a:solidFill>
                  <a:schemeClr val="tx1"/>
                </a:solidFill>
              </a:rPr>
              <a:t>Samsung mobile Taiwan</a:t>
            </a:r>
            <a:r>
              <a:rPr lang="zh-TW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indent="0">
              <a:buNone/>
            </a:pPr>
            <a:r>
              <a:rPr lang="zh-TW" altLang="en-US" dirty="0"/>
              <a:t>下圖為我</a:t>
            </a:r>
            <a:r>
              <a:rPr lang="zh-TW" altLang="en-US" dirty="0" smtClean="0"/>
              <a:t>對</a:t>
            </a:r>
            <a:r>
              <a:rPr lang="en-US" altLang="zh-TW" dirty="0" smtClean="0"/>
              <a:t>Samsung</a:t>
            </a:r>
            <a:r>
              <a:rPr lang="zh-TW" altLang="en-US" dirty="0" smtClean="0"/>
              <a:t> </a:t>
            </a:r>
            <a:r>
              <a:rPr lang="en-US" altLang="zh-TW" dirty="0" smtClean="0"/>
              <a:t>mobile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Taiwan</a:t>
            </a:r>
            <a:r>
              <a:rPr lang="zh-TW" altLang="en-US" dirty="0" smtClean="0"/>
              <a:t>粉絲專</a:t>
            </a:r>
            <a:r>
              <a:rPr lang="zh-TW" altLang="en-US" dirty="0"/>
              <a:t>頁</a:t>
            </a:r>
            <a:r>
              <a:rPr lang="zh-TW" altLang="en-US" dirty="0" smtClean="0"/>
              <a:t>每</a:t>
            </a:r>
            <a:r>
              <a:rPr lang="zh-TW" altLang="en-US" dirty="0"/>
              <a:t>個月的</a:t>
            </a:r>
            <a:r>
              <a:rPr lang="en-US" altLang="zh-TW" dirty="0"/>
              <a:t>PO</a:t>
            </a:r>
            <a:r>
              <a:rPr lang="zh-TW" altLang="en-US" dirty="0"/>
              <a:t>文中的</a:t>
            </a:r>
            <a:r>
              <a:rPr lang="en-US" altLang="zh-TW" dirty="0"/>
              <a:t>comments</a:t>
            </a:r>
            <a:r>
              <a:rPr lang="zh-TW" altLang="en-US" dirty="0"/>
              <a:t>作統計出來的箱形圖</a:t>
            </a:r>
            <a:r>
              <a:rPr lang="zh-TW" altLang="en-US" dirty="0" smtClean="0"/>
              <a:t>，可以</a:t>
            </a:r>
            <a:r>
              <a:rPr lang="zh-TW" altLang="en-US" dirty="0"/>
              <a:t>看出其資料</a:t>
            </a:r>
            <a:r>
              <a:rPr lang="zh-TW" altLang="en-US" dirty="0" smtClean="0"/>
              <a:t>分布比上述兩個粉絲專頁的</a:t>
            </a:r>
            <a:r>
              <a:rPr lang="en-US" altLang="zh-TW" dirty="0" smtClean="0"/>
              <a:t>comments</a:t>
            </a:r>
            <a:r>
              <a:rPr lang="zh-TW" altLang="en-US" dirty="0" smtClean="0"/>
              <a:t>都來的還要多，不過也是會有幾篇</a:t>
            </a:r>
            <a:r>
              <a:rPr lang="en-US" altLang="zh-TW" dirty="0" smtClean="0"/>
              <a:t>comments</a:t>
            </a:r>
            <a:r>
              <a:rPr lang="zh-TW" altLang="en-US" dirty="0" smtClean="0"/>
              <a:t>會明顯的比較</a:t>
            </a:r>
            <a:r>
              <a:rPr lang="zh-TW" altLang="en-US" dirty="0" smtClean="0"/>
              <a:t>多</a:t>
            </a:r>
            <a:r>
              <a:rPr lang="zh-TW" altLang="en-US" dirty="0" smtClean="0"/>
              <a:t>，像是右邊</a:t>
            </a:r>
            <a:r>
              <a:rPr lang="zh-TW" altLang="en-US" dirty="0"/>
              <a:t>圖</a:t>
            </a:r>
            <a:r>
              <a:rPr lang="zh-TW" altLang="en-US" dirty="0" smtClean="0"/>
              <a:t>留言抽獎的貼文就會</a:t>
            </a:r>
            <a:r>
              <a:rPr lang="en-US" altLang="zh-TW" dirty="0" smtClean="0"/>
              <a:t>comments</a:t>
            </a:r>
            <a:r>
              <a:rPr lang="zh-TW" altLang="en-US" dirty="0" smtClean="0"/>
              <a:t>特別</a:t>
            </a:r>
            <a:r>
              <a:rPr lang="zh-TW" altLang="en-US" dirty="0"/>
              <a:t>多</a:t>
            </a:r>
            <a:endParaRPr lang="zh-TW" altLang="zh-TW" dirty="0"/>
          </a:p>
          <a:p>
            <a:pPr marL="228600" lvl="0" indent="0" rtl="0">
              <a:spcBef>
                <a:spcPts val="0"/>
              </a:spcBef>
              <a:buNone/>
            </a:pPr>
            <a:endParaRPr 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01" y="2032167"/>
            <a:ext cx="4358089" cy="29961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60" y="2038909"/>
            <a:ext cx="2051666" cy="29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9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solidFill>
                  <a:schemeClr val="tx1"/>
                </a:solidFill>
              </a:rPr>
              <a:t>結語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因為我以前從沒做過類似的資料分析，所以我覺得這次作業和上次的作業都讓我學習到蠻多的，學習到原來我只需要用幾行</a:t>
            </a:r>
            <a:r>
              <a:rPr lang="en-US" altLang="zh-TW" dirty="0" smtClean="0"/>
              <a:t>p</a:t>
            </a:r>
            <a:r>
              <a:rPr lang="en-US" altLang="zh-TW" dirty="0" smtClean="0"/>
              <a:t>ython</a:t>
            </a:r>
            <a:r>
              <a:rPr lang="zh-TW" altLang="en-US" dirty="0" smtClean="0"/>
              <a:t>就能從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中撈出我需要的資料，不過前提是環境得建立好；最後在使用圖表的方式將資料呈現。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當資料圖表話後，尤其是相形圖，確實可以發現到有些貼文的留言數異常的多，然後就會想去了解它</a:t>
            </a:r>
            <a:r>
              <a:rPr lang="en-US" altLang="zh-TW" dirty="0" smtClean="0"/>
              <a:t>PO</a:t>
            </a:r>
            <a:r>
              <a:rPr lang="zh-TW" altLang="en-US" dirty="0" smtClean="0"/>
              <a:t>的文和其他的有什麼不同；台灣大哥大的部分就比較特殊，因為該公司是電信業者，所以只要某一天網路不是很穩的話，他們當天</a:t>
            </a:r>
            <a:r>
              <a:rPr lang="en-US" altLang="zh-TW" dirty="0" smtClean="0"/>
              <a:t>PO</a:t>
            </a:r>
            <a:r>
              <a:rPr lang="zh-TW" altLang="en-US" dirty="0" smtClean="0"/>
              <a:t>的文可能就會特別多的留言，而這些留言都是民怨；而</a:t>
            </a:r>
            <a:r>
              <a:rPr lang="en-US" altLang="zh-TW" dirty="0" smtClean="0"/>
              <a:t>IKEA</a:t>
            </a:r>
            <a:r>
              <a:rPr lang="zh-TW" altLang="en-US" dirty="0" smtClean="0"/>
              <a:t>的話則是當有很新穎的產品時就會有很大的迴響；</a:t>
            </a:r>
            <a:r>
              <a:rPr lang="en-US" altLang="zh-TW" dirty="0" smtClean="0"/>
              <a:t>Samsung</a:t>
            </a:r>
            <a:r>
              <a:rPr lang="zh-TW" altLang="en-US" dirty="0" smtClean="0"/>
              <a:t>則是有留言抽獎就會別多的留言。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原本還有想做</a:t>
            </a:r>
            <a:r>
              <a:rPr lang="en-US" altLang="zh-TW" dirty="0" smtClean="0"/>
              <a:t>user-post </a:t>
            </a:r>
            <a:r>
              <a:rPr lang="en-US" altLang="zh-TW" dirty="0" err="1" smtClean="0"/>
              <a:t>frequence</a:t>
            </a:r>
            <a:r>
              <a:rPr lang="en-US" altLang="zh-TW" dirty="0" smtClean="0"/>
              <a:t> matrix</a:t>
            </a:r>
            <a:r>
              <a:rPr lang="zh-TW" altLang="en-US" dirty="0" smtClean="0"/>
              <a:t>，我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</a:t>
            </a:r>
            <a:r>
              <a:rPr lang="en-US" altLang="zh-TW" dirty="0" smtClean="0"/>
              <a:t>P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local</a:t>
            </a:r>
            <a:r>
              <a:rPr lang="zh-TW" altLang="en-US" dirty="0" smtClean="0"/>
              <a:t>端，但還是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不出來，後來有試看看老師的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但還是無法，所以我後續就沒辦法再做了。</a:t>
            </a:r>
            <a:endParaRPr 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solidFill>
                  <a:schemeClr val="tx1"/>
                </a:solidFill>
              </a:rPr>
              <a:t>報告大綱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背景與觀察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分析方法與目的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資料統計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資料分析結果</a:t>
            </a:r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結論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solidFill>
                  <a:schemeClr val="tx1"/>
                </a:solidFill>
              </a:rPr>
              <a:t>背景與觀察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目前選定之粉絲專業有台灣大哥大、</a:t>
            </a:r>
            <a:r>
              <a:rPr lang="en-US" altLang="zh-TW" dirty="0" smtClean="0"/>
              <a:t>Samsung</a:t>
            </a:r>
            <a:r>
              <a:rPr lang="zh-TW" altLang="en-US" dirty="0" smtClean="0"/>
              <a:t> </a:t>
            </a:r>
            <a:r>
              <a:rPr lang="en-US" altLang="zh-TW" dirty="0" smtClean="0"/>
              <a:t>mobile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Taiwan</a:t>
            </a:r>
            <a:r>
              <a:rPr lang="zh-TW" altLang="en-US" dirty="0" smtClean="0"/>
              <a:t>和宜家宜居</a:t>
            </a:r>
            <a:r>
              <a:rPr lang="en-US" altLang="zh-TW" dirty="0" smtClean="0"/>
              <a:t>(IKEA Taiwan)</a:t>
            </a:r>
            <a:r>
              <a:rPr lang="zh-TW" altLang="en-US" dirty="0" smtClean="0"/>
              <a:t>，這三個粉絲業大部分和我們生活圈蠻有相關性的。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上述三個網頁大致上發文都會以分享自家產品之廣告為主，或是有什麼特惠活動詢問，也會有偷獎活動。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</a:t>
            </a:r>
            <a:r>
              <a:rPr lang="en-US" altLang="zh-TW" dirty="0" err="1" smtClean="0"/>
              <a:t>facebook</a:t>
            </a:r>
            <a:r>
              <a:rPr lang="zh-TW" altLang="en-US" dirty="0" smtClean="0"/>
              <a:t>粉絲大部分的回應：</a:t>
            </a:r>
            <a:endParaRPr lang="en-US" altLang="zh-TW" dirty="0" smtClean="0"/>
          </a:p>
          <a:p>
            <a:pPr marL="757238" lvl="1" indent="-228600"/>
            <a:r>
              <a:rPr lang="zh-TW" altLang="en-US" dirty="0" smtClean="0"/>
              <a:t>台灣大哥大：很多時後大量回應的貼文都會是批評聲浪。</a:t>
            </a:r>
            <a:endParaRPr lang="en-US" altLang="zh-TW" dirty="0" smtClean="0"/>
          </a:p>
          <a:p>
            <a:pPr marL="757238" lvl="1" indent="-228600"/>
            <a:r>
              <a:rPr lang="en-US" altLang="zh-TW" dirty="0" smtClean="0"/>
              <a:t>Samsung mobile Taiwan</a:t>
            </a:r>
            <a:r>
              <a:rPr lang="zh-TW" altLang="en-US" dirty="0" smtClean="0"/>
              <a:t>：大部分是詢問商品狀況</a:t>
            </a:r>
            <a:endParaRPr lang="en-US" altLang="zh-TW" dirty="0" smtClean="0"/>
          </a:p>
          <a:p>
            <a:pPr marL="757238" lvl="1" indent="-228600"/>
            <a:r>
              <a:rPr lang="en-US" altLang="zh-TW" dirty="0" smtClean="0"/>
              <a:t>IKEA Taiwan</a:t>
            </a:r>
            <a:r>
              <a:rPr lang="zh-TW" altLang="en-US" dirty="0" smtClean="0"/>
              <a:t>：詢問該產品是否還有貨，或是詢問該如何居家改照</a:t>
            </a:r>
            <a:endParaRPr lang="zh-TW" dirty="0"/>
          </a:p>
          <a:p>
            <a:pPr marL="457200" lvl="0" indent="0" rtl="0">
              <a:spcBef>
                <a:spcPts val="0"/>
              </a:spcBef>
              <a:buNone/>
            </a:pPr>
            <a:endParaRPr 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solidFill>
                  <a:schemeClr val="tx1"/>
                </a:solidFill>
              </a:rPr>
              <a:t>背景與觀察- 觀察案例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69250"/>
            <a:ext cx="85206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有時會有幾個月的貼文留言數特別高，當去觀察該貼文時，會發現大部分都是抽獎活動居多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或是有什麼很新穎的創新商品</a:t>
            </a: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85" y="1849535"/>
            <a:ext cx="2228827" cy="324758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0" y="4273826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Samsung</a:t>
            </a:r>
            <a:r>
              <a:rPr lang="zh-TW" altLang="en-US" dirty="0" smtClean="0">
                <a:solidFill>
                  <a:schemeClr val="tx1"/>
                </a:solidFill>
              </a:rPr>
              <a:t>某篇抽獎活動，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有很高的留言數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92" y="1849535"/>
            <a:ext cx="2307738" cy="324758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658139" y="4273826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IKEA</a:t>
            </a:r>
            <a:r>
              <a:rPr lang="zh-TW" altLang="en-US" dirty="0" smtClean="0">
                <a:solidFill>
                  <a:schemeClr val="tx1"/>
                </a:solidFill>
              </a:rPr>
              <a:t>推出一創新商品，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得到廣大迴響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solidFill>
                  <a:schemeClr val="tx1"/>
                </a:solidFill>
              </a:rPr>
              <a:t>分析方法與目的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zh-TW" altLang="en-US" dirty="0" smtClean="0"/>
              <a:t>分析方法，將大量</a:t>
            </a:r>
            <a:r>
              <a:rPr lang="en-US" altLang="zh-TW" dirty="0" err="1" smtClean="0"/>
              <a:t>facebook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(2013-2016)</a:t>
            </a:r>
            <a:r>
              <a:rPr lang="zh-TW" altLang="en-US" dirty="0" smtClean="0"/>
              <a:t>放進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，在使用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對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，取出我們有興趣之資料，最後繪出統計圖。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藉由數據圖，分析當紛絲團單純只有分享圖文，和有抽獎活動或是推出新產品時，留言數分布。</a:t>
            </a:r>
            <a:endParaRPr 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solidFill>
                  <a:schemeClr val="tx1"/>
                </a:solidFill>
              </a:rPr>
              <a:t>資料</a:t>
            </a:r>
            <a:r>
              <a:rPr lang="zh-TW" dirty="0" smtClean="0">
                <a:solidFill>
                  <a:schemeClr val="tx1"/>
                </a:solidFill>
              </a:rPr>
              <a:t>統計</a:t>
            </a:r>
            <a:endParaRPr lang="zh-TW" dirty="0">
              <a:solidFill>
                <a:schemeClr val="tx1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buSzPct val="100000"/>
            </a:pPr>
            <a:r>
              <a:rPr lang="zh-TW" altLang="en-US" dirty="0"/>
              <a:t>三個粉絲頁的基本資訊，</a:t>
            </a:r>
            <a:r>
              <a:rPr lang="zh-TW" altLang="en-US" dirty="0" smtClean="0"/>
              <a:t>包含</a:t>
            </a:r>
            <a:r>
              <a:rPr lang="zh-TW" altLang="en-US" dirty="0"/>
              <a:t>：</a:t>
            </a:r>
            <a:r>
              <a:rPr lang="en-US" altLang="zh-TW" dirty="0"/>
              <a:t>start date time, end date time, # of fans</a:t>
            </a:r>
            <a:r>
              <a:rPr lang="zh-TW" altLang="en-US" dirty="0"/>
              <a:t>、</a:t>
            </a:r>
            <a:r>
              <a:rPr lang="en-US" altLang="zh-TW" dirty="0"/>
              <a:t># of </a:t>
            </a:r>
            <a:r>
              <a:rPr lang="en-US" altLang="zh-TW" dirty="0" smtClean="0"/>
              <a:t>posts</a:t>
            </a:r>
          </a:p>
          <a:p>
            <a:pPr marL="457200" lvl="0" indent="-317500">
              <a:buSzPct val="100000"/>
            </a:pP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99" y="1592492"/>
            <a:ext cx="2648192" cy="331751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61890" y="1981200"/>
            <a:ext cx="394787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Fid</a:t>
            </a:r>
            <a:r>
              <a:rPr lang="zh-TW" alt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TW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1448357445384692</a:t>
            </a:r>
            <a:r>
              <a:rPr lang="zh-TW" alt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：台灣大哥大</a:t>
            </a:r>
            <a:endParaRPr lang="en-US" altLang="zh-TW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300" kern="1200" dirty="0">
                <a:solidFill>
                  <a:schemeClr val="tx1"/>
                </a:solidFill>
                <a:latin typeface="+mn-lt"/>
              </a:rPr>
              <a:t>Fid</a:t>
            </a:r>
            <a:r>
              <a:rPr lang="zh-TW" altLang="en-US" sz="1300" kern="1200" dirty="0">
                <a:solidFill>
                  <a:schemeClr val="tx1"/>
                </a:solidFill>
                <a:latin typeface="+mn-lt"/>
              </a:rPr>
              <a:t>：</a:t>
            </a:r>
            <a:r>
              <a:rPr lang="en-US" altLang="zh-TW" sz="1300" kern="1200" dirty="0" smtClean="0">
                <a:solidFill>
                  <a:schemeClr val="tx1"/>
                </a:solidFill>
                <a:latin typeface="+mn-lt"/>
              </a:rPr>
              <a:t>139624776093433</a:t>
            </a:r>
            <a:r>
              <a:rPr lang="zh-TW" altLang="en-US" sz="1300" kern="1200" dirty="0" smtClean="0">
                <a:solidFill>
                  <a:schemeClr val="tx1"/>
                </a:solidFill>
              </a:rPr>
              <a:t>：</a:t>
            </a:r>
            <a:r>
              <a:rPr lang="en-US" altLang="zh-TW" sz="1300" kern="1200" dirty="0" smtClean="0">
                <a:solidFill>
                  <a:schemeClr val="tx1"/>
                </a:solidFill>
              </a:rPr>
              <a:t>Samsung mobile Taiwan</a:t>
            </a:r>
            <a:endParaRPr lang="en-US" altLang="zh-TW" sz="1300" kern="1200" dirty="0">
              <a:solidFill>
                <a:schemeClr val="tx1"/>
              </a:solidFill>
            </a:endParaRPr>
          </a:p>
          <a:p>
            <a:r>
              <a:rPr lang="en-US" altLang="zh-TW" sz="1300" kern="1200" dirty="0">
                <a:solidFill>
                  <a:schemeClr val="tx1"/>
                </a:solidFill>
              </a:rPr>
              <a:t>Fid</a:t>
            </a:r>
            <a:r>
              <a:rPr lang="zh-TW" altLang="en-US" sz="1300" kern="1200" dirty="0" smtClean="0">
                <a:solidFill>
                  <a:schemeClr val="tx1"/>
                </a:solidFill>
              </a:rPr>
              <a:t>：</a:t>
            </a:r>
            <a:r>
              <a:rPr lang="en-US" altLang="zh-TW" sz="1300" kern="1200" dirty="0" smtClean="0">
                <a:solidFill>
                  <a:schemeClr val="tx1"/>
                </a:solidFill>
                <a:latin typeface="+mn-lt"/>
              </a:rPr>
              <a:t>100489613340306</a:t>
            </a:r>
            <a:r>
              <a:rPr lang="zh-TW" altLang="en-US" sz="1300" kern="1200" dirty="0" smtClean="0">
                <a:solidFill>
                  <a:schemeClr val="tx1"/>
                </a:solidFill>
              </a:rPr>
              <a:t>：宜家宜居</a:t>
            </a:r>
            <a:r>
              <a:rPr lang="en-US" altLang="zh-TW" sz="1300" kern="1200" dirty="0" smtClean="0">
                <a:solidFill>
                  <a:schemeClr val="tx1"/>
                </a:solidFill>
              </a:rPr>
              <a:t>IKEA</a:t>
            </a:r>
            <a:r>
              <a:rPr lang="zh-TW" altLang="en-US" sz="1300" kern="1200" dirty="0" smtClean="0">
                <a:solidFill>
                  <a:schemeClr val="tx1"/>
                </a:solidFill>
              </a:rPr>
              <a:t> </a:t>
            </a:r>
            <a:r>
              <a:rPr lang="en-US" altLang="zh-TW" sz="1300" kern="1200" dirty="0" smtClean="0">
                <a:solidFill>
                  <a:schemeClr val="tx1"/>
                </a:solidFill>
              </a:rPr>
              <a:t>Taiwan</a:t>
            </a:r>
            <a:endParaRPr lang="en-US" altLang="zh-TW" sz="13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資料統計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三個粉絲頁每月</a:t>
            </a:r>
            <a:r>
              <a:rPr lang="en-US" altLang="zh-TW" dirty="0" smtClean="0"/>
              <a:t>(2015/01-2016/05)PO</a:t>
            </a:r>
            <a:r>
              <a:rPr lang="zh-TW" altLang="en-US" dirty="0" smtClean="0"/>
              <a:t>文的</a:t>
            </a:r>
            <a:r>
              <a:rPr lang="en-US" altLang="zh-TW" dirty="0" smtClean="0"/>
              <a:t>comments</a:t>
            </a:r>
            <a:r>
              <a:rPr lang="zh-TW" altLang="en-US" dirty="0" smtClean="0"/>
              <a:t>變化：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9" b="1793"/>
          <a:stretch/>
        </p:blipFill>
        <p:spPr>
          <a:xfrm>
            <a:off x="311700" y="1899581"/>
            <a:ext cx="2590827" cy="31434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6" y="1899581"/>
            <a:ext cx="2448267" cy="31436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" b="2648"/>
          <a:stretch/>
        </p:blipFill>
        <p:spPr>
          <a:xfrm>
            <a:off x="6363268" y="1899581"/>
            <a:ext cx="2469032" cy="314391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65939" y="159180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台灣大哥大</a:t>
            </a:r>
            <a:endParaRPr lang="zh-TW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58690" y="1591804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IKEA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Taiwan</a:t>
            </a:r>
            <a:endParaRPr lang="zh-TW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55484" y="1591804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Samsung mobile Taiwan</a:t>
            </a:r>
            <a:endParaRPr lang="zh-TW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190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solidFill>
                  <a:schemeClr val="tx1"/>
                </a:solidFill>
              </a:rPr>
              <a:t>資料分析結果 (</a:t>
            </a:r>
            <a:r>
              <a:rPr lang="zh-TW" altLang="en-US" dirty="0">
                <a:solidFill>
                  <a:schemeClr val="tx1"/>
                </a:solidFill>
              </a:rPr>
              <a:t>台灣大哥大</a:t>
            </a:r>
            <a:r>
              <a:rPr lang="zh-TW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None/>
            </a:pPr>
            <a:r>
              <a:rPr lang="zh-TW" altLang="en-US" dirty="0" smtClean="0"/>
              <a:t>下圖為我對台灣大哥大粉絲專頁每個月的</a:t>
            </a:r>
            <a:r>
              <a:rPr lang="en-US" altLang="zh-TW" dirty="0" smtClean="0"/>
              <a:t>PO</a:t>
            </a:r>
            <a:r>
              <a:rPr lang="zh-TW" altLang="en-US" dirty="0" smtClean="0"/>
              <a:t>文中的</a:t>
            </a:r>
            <a:r>
              <a:rPr lang="en-US" altLang="zh-TW" dirty="0" smtClean="0"/>
              <a:t>comments</a:t>
            </a:r>
            <a:r>
              <a:rPr lang="zh-TW" altLang="en-US" dirty="0" smtClean="0"/>
              <a:t>作統計出來的箱形圖，因為有些文章的</a:t>
            </a:r>
            <a:r>
              <a:rPr lang="en-US" altLang="zh-TW" dirty="0" smtClean="0"/>
              <a:t>comments</a:t>
            </a:r>
            <a:r>
              <a:rPr lang="zh-TW" altLang="en-US" dirty="0" smtClean="0"/>
              <a:t>特別多，所以我們有設定</a:t>
            </a:r>
            <a:r>
              <a:rPr lang="en-US" altLang="zh-TW" dirty="0" err="1" smtClean="0"/>
              <a:t>outlierFilter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400</a:t>
            </a:r>
            <a:r>
              <a:rPr lang="zh-TW" altLang="en-US" dirty="0" smtClean="0"/>
              <a:t>，讓圖較能清楚表示。而我有去觀察較多</a:t>
            </a:r>
            <a:r>
              <a:rPr lang="en-US" altLang="zh-TW" dirty="0" smtClean="0"/>
              <a:t>comments</a:t>
            </a:r>
            <a:r>
              <a:rPr lang="zh-TW" altLang="en-US" dirty="0" smtClean="0"/>
              <a:t>的幾篇文大部分都是網路穩定度的問題，應該是剛好那幾天突然網路出現異常，所以民怨很高。</a:t>
            </a: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28" y="2137789"/>
            <a:ext cx="4371943" cy="3005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solidFill>
                  <a:schemeClr val="tx1"/>
                </a:solidFill>
              </a:rPr>
              <a:t>資料分析結果 (</a:t>
            </a:r>
            <a:r>
              <a:rPr lang="zh-TW" altLang="en-US" dirty="0">
                <a:solidFill>
                  <a:schemeClr val="tx1"/>
                </a:solidFill>
              </a:rPr>
              <a:t>台灣大哥大</a:t>
            </a:r>
            <a:r>
              <a:rPr lang="zh-TW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None/>
            </a:pPr>
            <a:r>
              <a:rPr lang="zh-TW" altLang="en-US" dirty="0" smtClean="0"/>
              <a:t>下圖是上面分析統計有提到的，有發現在</a:t>
            </a:r>
            <a:r>
              <a:rPr lang="en-US" altLang="zh-TW" dirty="0" smtClean="0"/>
              <a:t>2015/06</a:t>
            </a:r>
            <a:r>
              <a:rPr lang="zh-TW" altLang="en-US" dirty="0" smtClean="0"/>
              <a:t>有一天的</a:t>
            </a:r>
            <a:r>
              <a:rPr lang="en-US" altLang="zh-TW" dirty="0" smtClean="0"/>
              <a:t>comments</a:t>
            </a:r>
            <a:r>
              <a:rPr lang="zh-TW" altLang="en-US" dirty="0" smtClean="0"/>
              <a:t>特別多，所以我有去查出那是在</a:t>
            </a:r>
            <a:r>
              <a:rPr lang="en-US" altLang="zh-TW" dirty="0" smtClean="0"/>
              <a:t>2015/06/27</a:t>
            </a:r>
            <a:r>
              <a:rPr lang="zh-TW" altLang="en-US" dirty="0" smtClean="0"/>
              <a:t>所</a:t>
            </a:r>
            <a:r>
              <a:rPr lang="en-US" altLang="zh-TW" dirty="0" smtClean="0"/>
              <a:t>PO</a:t>
            </a:r>
            <a:r>
              <a:rPr lang="zh-TW" altLang="en-US" dirty="0" smtClean="0"/>
              <a:t>的文，如右圖，似乎高好今天網路特別不穩，高達</a:t>
            </a:r>
            <a:r>
              <a:rPr lang="en-US" altLang="zh-TW" dirty="0" smtClean="0"/>
              <a:t>2077</a:t>
            </a:r>
            <a:r>
              <a:rPr lang="zh-TW" altLang="en-US" dirty="0" smtClean="0"/>
              <a:t>個留言，大部分都是在討論為什麼網路不穩。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9" b="1793"/>
          <a:stretch/>
        </p:blipFill>
        <p:spPr>
          <a:xfrm>
            <a:off x="1981173" y="1909969"/>
            <a:ext cx="2590827" cy="314347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75" y="1803138"/>
            <a:ext cx="2156825" cy="32503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81173" y="2951017"/>
            <a:ext cx="2448267" cy="1731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自訂 2">
      <a:dk1>
        <a:srgbClr val="000000"/>
      </a:dk1>
      <a:lt1>
        <a:srgbClr val="000000"/>
      </a:lt1>
      <a:dk2>
        <a:srgbClr val="FFFFFF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至理名言</Template>
  <TotalTime>197</TotalTime>
  <Words>946</Words>
  <Application>Microsoft Office PowerPoint</Application>
  <PresentationFormat>如螢幕大小 (16:9)</PresentationFormat>
  <Paragraphs>49</Paragraphs>
  <Slides>13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Century Gothic</vt:lpstr>
      <vt:lpstr>Wingdings 2</vt:lpstr>
      <vt:lpstr>至理名言</vt:lpstr>
      <vt:lpstr>社群媒體分析期末報告</vt:lpstr>
      <vt:lpstr>報告大綱</vt:lpstr>
      <vt:lpstr>背景與觀察</vt:lpstr>
      <vt:lpstr>背景與觀察- 觀察案例</vt:lpstr>
      <vt:lpstr>分析方法與目的</vt:lpstr>
      <vt:lpstr>資料統計</vt:lpstr>
      <vt:lpstr>資料統計</vt:lpstr>
      <vt:lpstr>資料分析結果 (台灣大哥大)</vt:lpstr>
      <vt:lpstr>資料分析結果 (台灣大哥大)</vt:lpstr>
      <vt:lpstr>資料分析結果 (宜家宜居IKEA Taiwan)</vt:lpstr>
      <vt:lpstr>資料分析結果 (宜家宜居IKEA Taiwan)</vt:lpstr>
      <vt:lpstr>資料分析結果 (Samsung mobile Taiwan)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社群媒體分析期末報告 (範本)</dc:title>
  <dc:creator>user</dc:creator>
  <cp:lastModifiedBy>Windows User</cp:lastModifiedBy>
  <cp:revision>19</cp:revision>
  <dcterms:modified xsi:type="dcterms:W3CDTF">2017-01-15T13:17:36Z</dcterms:modified>
</cp:coreProperties>
</file>