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71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5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10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2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49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2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03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AE9220-A6D8-407F-8970-3D2C32D96204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EC5BF2-273C-491C-A194-C7C2D98D4E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6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localhost:29200/_plugin/head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localhost:8888/t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sz="7500" dirty="0" smtClean="0"/>
              <a:t>社群媒體分析實務</a:t>
            </a:r>
            <a:r>
              <a:rPr lang="en-US" altLang="zh-TW" sz="7500" dirty="0"/>
              <a:t/>
            </a:r>
            <a:br>
              <a:rPr lang="en-US" altLang="zh-TW" sz="7500" dirty="0"/>
            </a:br>
            <a:r>
              <a:rPr lang="en-US" altLang="zh-TW" sz="7500" dirty="0" smtClean="0"/>
              <a:t>HW1</a:t>
            </a:r>
            <a:endParaRPr lang="zh-TW" altLang="en-US" sz="75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指導老師：毛敬豪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學生：陳昶儒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5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/>
              <a:t>URL</a:t>
            </a:r>
            <a:r>
              <a:rPr lang="zh-TW" altLang="en-US" dirty="0"/>
              <a:t>與無</a:t>
            </a:r>
            <a:r>
              <a:rPr lang="en-US" altLang="zh-TW" dirty="0"/>
              <a:t>URL</a:t>
            </a:r>
            <a:r>
              <a:rPr lang="zh-TW" altLang="en-US" dirty="0"/>
              <a:t>的</a:t>
            </a:r>
            <a:r>
              <a:rPr lang="en-US" altLang="zh-TW" dirty="0"/>
              <a:t>Tweets</a:t>
            </a:r>
            <a:r>
              <a:rPr lang="zh-TW" altLang="en-US" dirty="0"/>
              <a:t>的比例圓餅圖 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67" y="2219128"/>
            <a:ext cx="3170426" cy="3304388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有</a:t>
            </a:r>
            <a:r>
              <a:rPr lang="en-US" altLang="zh-TW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URL</a:t>
            </a:r>
            <a:r>
              <a:rPr lang="zh-TW" altLang="en-US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</a:t>
            </a:r>
            <a:r>
              <a:rPr lang="en-US" altLang="zh-TW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1160</a:t>
            </a:r>
            <a:br>
              <a:rPr lang="en-US" altLang="zh-TW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無</a:t>
            </a:r>
            <a:r>
              <a:rPr lang="en-US" altLang="zh-TW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URL</a:t>
            </a:r>
            <a:r>
              <a:rPr lang="zh-TW" altLang="en-US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</a:t>
            </a:r>
            <a:r>
              <a:rPr lang="en-US" altLang="zh-TW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261</a:t>
            </a:r>
          </a:p>
        </p:txBody>
      </p:sp>
    </p:spTree>
    <p:extLst>
      <p:ext uri="{BB962C8B-B14F-4D97-AF65-F5344CB8AC3E}">
        <p14:creationId xmlns:p14="http://schemas.microsoft.com/office/powerpoint/2010/main" val="365527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每月各</a:t>
            </a:r>
            <a:r>
              <a:rPr lang="en-US" altLang="zh-TW" dirty="0"/>
              <a:t>Twitter</a:t>
            </a:r>
            <a:r>
              <a:rPr lang="zh-TW" altLang="en-US" dirty="0"/>
              <a:t>所提到</a:t>
            </a:r>
            <a:r>
              <a:rPr lang="en-US" altLang="zh-TW" dirty="0"/>
              <a:t>CVE</a:t>
            </a:r>
            <a:r>
              <a:rPr lang="zh-TW" altLang="en-US" dirty="0"/>
              <a:t>的箱型圖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85" y="2480343"/>
            <a:ext cx="3969190" cy="2730484"/>
          </a:xfrm>
        </p:spPr>
      </p:pic>
    </p:spTree>
    <p:extLst>
      <p:ext uri="{BB962C8B-B14F-4D97-AF65-F5344CB8AC3E}">
        <p14:creationId xmlns:p14="http://schemas.microsoft.com/office/powerpoint/2010/main" val="52261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分析資安弱點分析指標帳號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我認為可以。方法主要透過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 資安相關關鍵字 </a:t>
            </a:r>
            <a:r>
              <a:rPr lang="en-US" altLang="zh-TW" dirty="0" smtClean="0"/>
              <a:t>CVE</a:t>
            </a:r>
            <a:r>
              <a:rPr lang="zh-TW" altLang="en-US" dirty="0"/>
              <a:t>、</a:t>
            </a:r>
            <a:r>
              <a:rPr lang="en-US" altLang="zh-TW" dirty="0"/>
              <a:t>Vulnerability</a:t>
            </a:r>
            <a:r>
              <a:rPr lang="zh-TW" altLang="en-US" dirty="0"/>
              <a:t>、 </a:t>
            </a:r>
            <a:r>
              <a:rPr lang="en-US" altLang="zh-TW" dirty="0" smtClean="0"/>
              <a:t>Exploit</a:t>
            </a:r>
            <a:r>
              <a:rPr lang="zh-TW" altLang="en-US" dirty="0" smtClean="0"/>
              <a:t>，並且統計每個人，在每月發表的文章中有資安相關關鍵字的篇數，可以看出總會有幾個帳號，在每個月發特別多相關的文章，藉此我們認定他為</a:t>
            </a:r>
            <a:r>
              <a:rPr lang="zh-TW" altLang="en-US" dirty="0"/>
              <a:t>資安弱點分析指標</a:t>
            </a:r>
            <a:r>
              <a:rPr lang="zh-TW" altLang="en-US" dirty="0" smtClean="0"/>
              <a:t>帳號。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08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500" dirty="0" smtClean="0"/>
              <a:t>決策數分析三類</a:t>
            </a:r>
            <a:r>
              <a:rPr lang="en-US" altLang="zh-TW" sz="7500" dirty="0" smtClean="0"/>
              <a:t>Twitter</a:t>
            </a:r>
            <a:endParaRPr lang="zh-TW" altLang="en-US" sz="75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4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先統計每</a:t>
            </a:r>
            <a:r>
              <a:rPr lang="zh-TW" altLang="en-US" dirty="0" smtClean="0"/>
              <a:t>個人所發表文章中提及資安</a:t>
            </a:r>
            <a:r>
              <a:rPr lang="zh-TW" altLang="en-US" dirty="0" smtClean="0"/>
              <a:t>相關關鍵字</a:t>
            </a:r>
            <a:r>
              <a:rPr lang="en-US" altLang="zh-TW" dirty="0"/>
              <a:t>CVE</a:t>
            </a:r>
            <a:r>
              <a:rPr lang="zh-TW" altLang="en-US" dirty="0"/>
              <a:t>、</a:t>
            </a:r>
            <a:r>
              <a:rPr lang="en-US" altLang="zh-TW" dirty="0"/>
              <a:t>Vulnerability</a:t>
            </a:r>
            <a:r>
              <a:rPr lang="zh-TW" altLang="en-US" dirty="0"/>
              <a:t>、 </a:t>
            </a:r>
            <a:r>
              <a:rPr lang="en-US" altLang="zh-TW" dirty="0"/>
              <a:t>Exploit </a:t>
            </a:r>
            <a:r>
              <a:rPr lang="zh-TW" altLang="en-US" dirty="0" smtClean="0"/>
              <a:t>的篇數，並選出類別中被提及篇數最多的，即選為該筆資料之類別。</a:t>
            </a:r>
            <a:endParaRPr lang="en-US" altLang="zh-TW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總共有</a:t>
            </a:r>
            <a:r>
              <a:rPr lang="en-US" altLang="zh-TW" dirty="0" smtClean="0"/>
              <a:t>83</a:t>
            </a:r>
            <a:r>
              <a:rPr lang="zh-TW" altLang="en-US" dirty="0" smtClean="0"/>
              <a:t>個人參與，但我透過篩選選出</a:t>
            </a:r>
            <a:r>
              <a:rPr lang="en-US" altLang="zh-TW" dirty="0" smtClean="0"/>
              <a:t>40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Twitters</a:t>
            </a:r>
            <a:r>
              <a:rPr lang="zh-TW" altLang="en-US" dirty="0" smtClean="0"/>
              <a:t>。篩選機制為每個關鍵字都必須被一篇文章所提及。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" b="70594"/>
          <a:stretch/>
        </p:blipFill>
        <p:spPr>
          <a:xfrm>
            <a:off x="4291784" y="3670126"/>
            <a:ext cx="3669391" cy="21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 smtClean="0"/>
              <a:t>下圖為</a:t>
            </a:r>
            <a:r>
              <a:rPr lang="zh-TW" altLang="en-US" dirty="0"/>
              <a:t>，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Decision Tree Classifier</a:t>
            </a:r>
            <a:r>
              <a:rPr lang="zh-TW" altLang="en-US" dirty="0" smtClean="0"/>
              <a:t>分類，並且使用</a:t>
            </a:r>
            <a:r>
              <a:rPr lang="en-US" altLang="zh-TW" dirty="0" smtClean="0"/>
              <a:t>cross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validation, folds = 10</a:t>
            </a:r>
            <a:r>
              <a:rPr lang="zh-TW" altLang="en-US" dirty="0" smtClean="0"/>
              <a:t>，來做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，平均結果為</a:t>
            </a:r>
            <a:r>
              <a:rPr lang="en-US" altLang="zh-TW" dirty="0" smtClean="0"/>
              <a:t>0.5666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72" y="2973699"/>
            <a:ext cx="4516898" cy="32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Heatmap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/>
              <a:t>Best score : 0625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Best parameters : 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max_features</a:t>
            </a:r>
            <a:r>
              <a:rPr lang="en-US" altLang="zh-TW" dirty="0" smtClean="0"/>
              <a:t> = 3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max_depth</a:t>
            </a:r>
            <a:r>
              <a:rPr lang="en-US" altLang="zh-TW" dirty="0" smtClean="0"/>
              <a:t> = 5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48" y="2463131"/>
            <a:ext cx="4359503" cy="31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500" dirty="0" smtClean="0"/>
              <a:t>建構個人資料分析平台</a:t>
            </a:r>
            <a:endParaRPr lang="zh-TW" altLang="en-US" sz="75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作業系統與硬體資源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64" y="2167003"/>
            <a:ext cx="6681631" cy="3548689"/>
          </a:xfrm>
        </p:spPr>
      </p:pic>
      <p:sp>
        <p:nvSpPr>
          <p:cNvPr id="5" name="矩形 4"/>
          <p:cNvSpPr/>
          <p:nvPr/>
        </p:nvSpPr>
        <p:spPr>
          <a:xfrm>
            <a:off x="2666571" y="2098809"/>
            <a:ext cx="5876180" cy="97006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6571" y="4012153"/>
            <a:ext cx="7592246" cy="17035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70168" y="2399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作業系統</a:t>
            </a:r>
            <a:endParaRPr lang="zh-TW" altLang="en-US" b="1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70168" y="4679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硬體資源</a:t>
            </a:r>
            <a:endParaRPr lang="zh-TW" altLang="en-US" b="1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安裝步驟與平台架構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660501"/>
                  </p:ext>
                </p:extLst>
              </p:nvPr>
            </p:nvGraphicFramePr>
            <p:xfrm>
              <a:off x="297089" y="1737360"/>
              <a:ext cx="11415939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112">
                      <a:extLst>
                        <a:ext uri="{9D8B030D-6E8A-4147-A177-3AD203B41FA5}">
                          <a16:colId xmlns:a16="http://schemas.microsoft.com/office/drawing/2014/main" val="655734775"/>
                        </a:ext>
                      </a:extLst>
                    </a:gridCol>
                    <a:gridCol w="6570456">
                      <a:extLst>
                        <a:ext uri="{9D8B030D-6E8A-4147-A177-3AD203B41FA5}">
                          <a16:colId xmlns:a16="http://schemas.microsoft.com/office/drawing/2014/main" val="4166550305"/>
                        </a:ext>
                      </a:extLst>
                    </a:gridCol>
                    <a:gridCol w="3933371">
                      <a:extLst>
                        <a:ext uri="{9D8B030D-6E8A-4147-A177-3AD203B41FA5}">
                          <a16:colId xmlns:a16="http://schemas.microsoft.com/office/drawing/2014/main" val="2185524145"/>
                        </a:ext>
                      </a:extLst>
                    </a:gridCol>
                  </a:tblGrid>
                  <a:tr h="2497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dirty="0" smtClean="0">
                              <a:solidFill>
                                <a:schemeClr val="tx1"/>
                              </a:solidFill>
                            </a:rPr>
                            <a:t>安裝步驟</a:t>
                          </a:r>
                          <a:endParaRPr lang="zh-TW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dirty="0" smtClean="0">
                              <a:solidFill>
                                <a:schemeClr val="tx1"/>
                              </a:solidFill>
                            </a:rPr>
                            <a:t>平台架構</a:t>
                          </a:r>
                          <a:endParaRPr lang="zh-TW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3496238"/>
                      </a:ext>
                    </a:extLst>
                  </a:tr>
                  <a:tr h="4370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Step 1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:</a:t>
                          </a:r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下載並安裝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Docker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，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Windows10 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版本</a:t>
                          </a:r>
                          <a:endParaRPr lang="en-US" altLang="zh-TW" b="0" dirty="0" smtClean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  <a:p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618403"/>
                      </a:ext>
                    </a:extLst>
                  </a:tr>
                  <a:tr h="62439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Step 2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: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下載並解壓縮</a:t>
                          </a: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jupyter+elasticsearch+logstash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資料夾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/>
                          </a:r>
                          <a:b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</a:b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並將其放置根目錄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C:\Users\user</a:t>
                          </a:r>
                        </a:p>
                        <a:p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376042"/>
                      </a:ext>
                    </a:extLst>
                  </a:tr>
                  <a:tr h="9990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Step 3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: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Open </a:t>
                          </a: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cmd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：</a:t>
                          </a:r>
                          <a:endParaRPr lang="en-US" altLang="zh-TW" b="0" dirty="0" smtClean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  <a:p>
                          <a:pPr marL="742950" marR="0" lvl="2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cd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C:\Users\user\jupyter+elasticsearch+logstash</a:t>
                          </a:r>
                        </a:p>
                        <a:p>
                          <a:pPr marL="742950" marR="0" lvl="2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修改，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docker-compose.yml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檔，將後半部</a:t>
                          </a: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logstash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註解</a:t>
                          </a:r>
                          <a:endParaRPr lang="en-US" altLang="zh-TW" b="0" dirty="0" smtClean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  <a:p>
                          <a:pPr marL="742950" marR="0" lvl="2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docker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-compose up</a:t>
                          </a:r>
                        </a:p>
                        <a:p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305003"/>
                      </a:ext>
                    </a:extLst>
                  </a:tr>
                  <a:tr h="118634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Final :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endParaRPr lang="zh-TW" altLang="en-US" b="0" dirty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Test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：</a:t>
                          </a:r>
                          <a:endParaRPr lang="en-US" altLang="zh-TW" b="0" dirty="0" smtClean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  <a:hlinkClick r:id="rId2"/>
                            </a:rPr>
                            <a:t>http</a:t>
                          </a:r>
                          <a:r>
                            <a:rPr lang="en-US" altLang="zh-TW" b="0" dirty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  <a:hlinkClick r:id="rId2"/>
                            </a:rPr>
                            <a:t>://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  <a:hlinkClick r:id="rId2"/>
                            </a:rPr>
                            <a:t>localhost:8888/tree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ipython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notebook</a:t>
                          </a:r>
                        </a:p>
                        <a:p>
                          <a:pPr marL="742950" lvl="1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  <a:hlinkClick r:id="rId3"/>
                            </a:rPr>
                            <a:t>http</a:t>
                          </a:r>
                          <a:r>
                            <a:rPr lang="en-US" altLang="zh-TW" b="0" dirty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  <a:hlinkClick r:id="rId3"/>
                            </a:rPr>
                            <a:t>://localhost:29200/_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  <a:hlinkClick r:id="rId3"/>
                            </a:rPr>
                            <a:t>plugin/head</a:t>
                          </a:r>
                          <a:r>
                            <a:rPr lang="zh-TW" altLang="en-US" b="0" dirty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lasticsearch</a:t>
                          </a:r>
                        </a:p>
                        <a:p>
                          <a:endParaRPr lang="zh-TW" altLang="en-US" b="0" dirty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1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660501"/>
                  </p:ext>
                </p:extLst>
              </p:nvPr>
            </p:nvGraphicFramePr>
            <p:xfrm>
              <a:off x="297089" y="1737360"/>
              <a:ext cx="11415939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112">
                      <a:extLst>
                        <a:ext uri="{9D8B030D-6E8A-4147-A177-3AD203B41FA5}">
                          <a16:colId xmlns:a16="http://schemas.microsoft.com/office/drawing/2014/main" val="655734775"/>
                        </a:ext>
                      </a:extLst>
                    </a:gridCol>
                    <a:gridCol w="6570456">
                      <a:extLst>
                        <a:ext uri="{9D8B030D-6E8A-4147-A177-3AD203B41FA5}">
                          <a16:colId xmlns:a16="http://schemas.microsoft.com/office/drawing/2014/main" val="4166550305"/>
                        </a:ext>
                      </a:extLst>
                    </a:gridCol>
                    <a:gridCol w="3933371">
                      <a:extLst>
                        <a:ext uri="{9D8B030D-6E8A-4147-A177-3AD203B41FA5}">
                          <a16:colId xmlns:a16="http://schemas.microsoft.com/office/drawing/2014/main" val="2185524145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dirty="0" smtClean="0">
                              <a:solidFill>
                                <a:schemeClr val="tx1"/>
                              </a:solidFill>
                            </a:rPr>
                            <a:t>安裝步驟</a:t>
                          </a:r>
                          <a:endParaRPr lang="zh-TW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dirty="0" smtClean="0">
                              <a:solidFill>
                                <a:schemeClr val="tx1"/>
                              </a:solidFill>
                            </a:rPr>
                            <a:t>平台架構</a:t>
                          </a:r>
                          <a:endParaRPr lang="zh-TW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3496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Step 1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:</a:t>
                          </a:r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下載並安裝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Docker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，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Windows10 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版本</a:t>
                          </a:r>
                          <a:endParaRPr lang="en-US" altLang="zh-TW" b="0" dirty="0" smtClean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  <a:p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6184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Step 2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: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下載並解壓縮</a:t>
                          </a: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jupyter+elasticsearch+logstash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資料夾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/>
                          </a:r>
                          <a:b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</a:b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並將其放置根目錄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C:\Users\user</a:t>
                          </a:r>
                        </a:p>
                        <a:p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37604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Step 3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: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Open </a:t>
                          </a: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cmd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：</a:t>
                          </a:r>
                          <a:endParaRPr lang="en-US" altLang="zh-TW" b="0" dirty="0" smtClean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  <a:p>
                          <a:pPr marL="742950" marR="0" lvl="2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cd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C:\Users\user\jupyter+elasticsearch+logstash</a:t>
                          </a:r>
                        </a:p>
                        <a:p>
                          <a:pPr marL="742950" marR="0" lvl="2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修改，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docker-compose.yml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檔，將後半部</a:t>
                          </a: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logstash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註解</a:t>
                          </a:r>
                          <a:endParaRPr lang="en-US" altLang="zh-TW" b="0" dirty="0" smtClean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  <a:p>
                          <a:pPr marL="742950" marR="0" lvl="2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TW" b="0" dirty="0" err="1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docker</a:t>
                          </a:r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-compose up</a:t>
                          </a:r>
                        </a:p>
                        <a:p>
                          <a:endParaRPr lang="zh-TW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30500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TW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Final :</a:t>
                          </a:r>
                          <a:r>
                            <a:rPr lang="zh-TW" altLang="en-US" b="0" dirty="0" smtClean="0">
                              <a:latin typeface="微軟正黑體 Light" panose="020B0304030504040204" pitchFamily="34" charset="-120"/>
                              <a:ea typeface="微軟正黑體 Light" panose="020B0304030504040204" pitchFamily="34" charset="-120"/>
                            </a:rPr>
                            <a:t> </a:t>
                          </a:r>
                          <a:endParaRPr lang="zh-TW" altLang="en-US" b="0" dirty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915" t="-287179" r="-5992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>
                            <a:latin typeface="微軟正黑體 Light" panose="020B0304030504040204" pitchFamily="34" charset="-120"/>
                            <a:ea typeface="微軟正黑體 Light" panose="020B03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153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群組 14"/>
          <p:cNvGrpSpPr/>
          <p:nvPr/>
        </p:nvGrpSpPr>
        <p:grpSpPr>
          <a:xfrm>
            <a:off x="7907474" y="2663359"/>
            <a:ext cx="3805554" cy="3131507"/>
            <a:chOff x="8011647" y="2542783"/>
            <a:chExt cx="3805554" cy="3131507"/>
          </a:xfrm>
        </p:grpSpPr>
        <p:sp>
          <p:nvSpPr>
            <p:cNvPr id="4" name="圓角矩形 3"/>
            <p:cNvSpPr/>
            <p:nvPr/>
          </p:nvSpPr>
          <p:spPr>
            <a:xfrm>
              <a:off x="8011647" y="2542783"/>
              <a:ext cx="3805554" cy="3131507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8981162" y="3422276"/>
              <a:ext cx="2743200" cy="21294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162" y="3422276"/>
              <a:ext cx="1313160" cy="1171564"/>
            </a:xfrm>
            <a:prstGeom prst="rect">
              <a:avLst/>
            </a:prstGeom>
          </p:spPr>
        </p:pic>
        <p:grpSp>
          <p:nvGrpSpPr>
            <p:cNvPr id="11" name="群組 10"/>
            <p:cNvGrpSpPr/>
            <p:nvPr/>
          </p:nvGrpSpPr>
          <p:grpSpPr>
            <a:xfrm>
              <a:off x="9164333" y="4594409"/>
              <a:ext cx="1121080" cy="876822"/>
              <a:chOff x="9118541" y="4593840"/>
              <a:chExt cx="1121080" cy="876822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9118541" y="4593840"/>
                <a:ext cx="1121080" cy="876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0916" y="4593840"/>
                <a:ext cx="395398" cy="395398"/>
              </a:xfrm>
              <a:prstGeom prst="rect">
                <a:avLst/>
              </a:prstGeom>
            </p:spPr>
          </p:pic>
        </p:grpSp>
        <p:grpSp>
          <p:nvGrpSpPr>
            <p:cNvPr id="12" name="群組 11"/>
            <p:cNvGrpSpPr/>
            <p:nvPr/>
          </p:nvGrpSpPr>
          <p:grpSpPr>
            <a:xfrm>
              <a:off x="10444347" y="4593840"/>
              <a:ext cx="1121080" cy="876822"/>
              <a:chOff x="10468583" y="4593840"/>
              <a:chExt cx="1121080" cy="876822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10468583" y="4593840"/>
                <a:ext cx="1121080" cy="876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3018" y="4652638"/>
                <a:ext cx="809917" cy="277801"/>
              </a:xfrm>
              <a:prstGeom prst="rect">
                <a:avLst/>
              </a:prstGeom>
            </p:spPr>
          </p:pic>
        </p:grpSp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8"/>
            <a:srcRect l="40238" t="6932" r="34762" b="84321"/>
            <a:stretch/>
          </p:blipFill>
          <p:spPr>
            <a:xfrm>
              <a:off x="8222023" y="2760099"/>
              <a:ext cx="2609369" cy="513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3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面臨困難與解決問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Docker 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安裝：因為我的作業系統原本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，但</a:t>
            </a:r>
            <a:r>
              <a:rPr lang="en-US" altLang="zh-TW" sz="1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docker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windows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版本要求作業系統必須是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，所以後來就將電腦作業系統生到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，但升級完後還是無法安裝，查了一下資料，他要求的必須是最新版的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</a:t>
            </a:r>
            <a:r>
              <a:rPr lang="zh-TW" altLang="en-US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，所以又透過線上更新將作業系統更新到最新的版本，升到最新版本後問題就解決了。</a:t>
            </a:r>
            <a:endPara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4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500" dirty="0"/>
              <a:t>Twitter ES</a:t>
            </a:r>
            <a:endParaRPr lang="zh-TW" altLang="en-US" sz="75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Tweets, Twitters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</a:t>
            </a:r>
            <a:r>
              <a:rPr lang="en-US" altLang="zh-TW" sz="1800" b="1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BoolQuery</a:t>
            </a:r>
            <a:r>
              <a:rPr lang="en-US" altLang="zh-TW" sz="18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TermQuery</a:t>
            </a:r>
            <a:r>
              <a:rPr lang="zh-TW" altLang="en-US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(should):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Vulnerability</a:t>
            </a:r>
            <a:r>
              <a:rPr lang="en-US" altLang="zh-TW" sz="1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</a:t>
            </a:r>
            <a:r>
              <a:rPr lang="en-US" altLang="zh-TW" sz="1200" b="1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cve</a:t>
            </a:r>
            <a:r>
              <a:rPr lang="en-US" altLang="zh-TW" sz="1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</a:t>
            </a:r>
            <a:r>
              <a:rPr lang="en-US" altLang="zh-TW" sz="1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exploit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RangeQuery</a:t>
            </a:r>
            <a:r>
              <a:rPr lang="en-US" altLang="zh-TW" sz="16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(must):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from : "Wed </a:t>
            </a:r>
            <a:r>
              <a:rPr lang="en-US" altLang="zh-TW" sz="1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Jan 01 00:00:00 +0000 2014</a:t>
            </a:r>
            <a:r>
              <a:rPr lang="en-US" altLang="zh-TW" sz="1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" </a:t>
            </a:r>
            <a:br>
              <a:rPr lang="en-US" altLang="zh-TW" sz="1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sz="1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to : "Wed </a:t>
            </a:r>
            <a:r>
              <a:rPr lang="en-US" altLang="zh-TW" sz="1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Dec 31 23:59:00 +0000 </a:t>
            </a:r>
            <a:r>
              <a:rPr lang="en-US" altLang="zh-TW" sz="1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2014"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共有</a:t>
            </a:r>
            <a:endParaRPr lang="en-US" altLang="zh-TW" sz="18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lnSpc>
                <a:spcPct val="150000"/>
              </a:lnSpc>
              <a:buFont typeface="微軟正黑體 Light" panose="020B0304030504040204" pitchFamily="34" charset="-120"/>
              <a:buChar char="―"/>
            </a:pPr>
            <a:r>
              <a:rPr lang="en-US" altLang="zh-TW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1421 tweets</a:t>
            </a:r>
            <a:endParaRPr lang="en-US" altLang="zh-TW" sz="16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lnSpc>
                <a:spcPct val="150000"/>
              </a:lnSpc>
              <a:buFont typeface="微軟正黑體 Light" panose="020B0304030504040204" pitchFamily="34" charset="-120"/>
              <a:buChar char="―"/>
            </a:pPr>
            <a:r>
              <a:rPr lang="en-US" altLang="zh-TW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83 twitters</a:t>
            </a:r>
            <a:r>
              <a:rPr lang="zh-TW" altLang="en-US" sz="1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參與</a:t>
            </a:r>
            <a:endParaRPr lang="zh-TW" altLang="en-US" sz="16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06" y="5030783"/>
            <a:ext cx="2319718" cy="446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56" y="2275882"/>
            <a:ext cx="652238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每個月</a:t>
            </a:r>
            <a:r>
              <a:rPr lang="zh-TW" altLang="en-US" dirty="0" smtClean="0"/>
              <a:t>參與議題的</a:t>
            </a:r>
            <a:r>
              <a:rPr lang="en-US" altLang="zh-TW" dirty="0" smtClean="0"/>
              <a:t>Twitter</a:t>
            </a:r>
            <a:r>
              <a:rPr lang="zh-TW" altLang="en-US" dirty="0"/>
              <a:t>數量長條圖 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1" y="2038151"/>
            <a:ext cx="4245517" cy="3240000"/>
          </a:xfrm>
        </p:spPr>
      </p:pic>
      <p:sp>
        <p:nvSpPr>
          <p:cNvPr id="8" name="文字方塊 7"/>
          <p:cNvSpPr txBox="1"/>
          <p:nvPr/>
        </p:nvSpPr>
        <p:spPr>
          <a:xfrm>
            <a:off x="1097280" y="2038151"/>
            <a:ext cx="11336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1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28</a:t>
            </a:r>
            <a:br>
              <a:rPr lang="en-US" altLang="zh-TW" dirty="0" smtClean="0"/>
            </a:br>
            <a:r>
              <a:rPr lang="en-US" altLang="zh-TW" dirty="0" smtClean="0"/>
              <a:t>2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29</a:t>
            </a:r>
          </a:p>
          <a:p>
            <a:pPr algn="r"/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zh-TW" altLang="en-US" dirty="0"/>
              <a:t>：</a:t>
            </a:r>
            <a:r>
              <a:rPr lang="en-US" altLang="zh-TW" dirty="0" smtClean="0"/>
              <a:t>25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4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48</a:t>
            </a:r>
            <a:endParaRPr lang="zh-TW" altLang="en-US" dirty="0"/>
          </a:p>
          <a:p>
            <a:pPr algn="r"/>
            <a:r>
              <a:rPr lang="en-US" altLang="zh-TW" dirty="0" smtClean="0"/>
              <a:t>5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36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6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34</a:t>
            </a:r>
            <a:endParaRPr lang="zh-TW" altLang="en-US" dirty="0"/>
          </a:p>
          <a:p>
            <a:pPr algn="r"/>
            <a:r>
              <a:rPr lang="en-US" altLang="zh-TW" dirty="0"/>
              <a:t>7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32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8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39</a:t>
            </a:r>
            <a:endParaRPr lang="zh-TW" altLang="en-US" dirty="0"/>
          </a:p>
          <a:p>
            <a:pPr algn="r"/>
            <a:r>
              <a:rPr lang="en-US" altLang="zh-TW" dirty="0" smtClean="0"/>
              <a:t>9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51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10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55</a:t>
            </a:r>
          </a:p>
          <a:p>
            <a:pPr algn="r"/>
            <a:r>
              <a:rPr lang="en-US" altLang="zh-TW" dirty="0" smtClean="0"/>
              <a:t>11</a:t>
            </a:r>
            <a:r>
              <a:rPr lang="zh-TW" altLang="en-US" dirty="0"/>
              <a:t>月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36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40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73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每個</a:t>
            </a:r>
            <a:r>
              <a:rPr lang="zh-TW" altLang="en-US" dirty="0" smtClean="0"/>
              <a:t>月符合議題</a:t>
            </a:r>
            <a:r>
              <a:rPr lang="en-US" altLang="zh-TW" dirty="0" smtClean="0"/>
              <a:t>Tweets</a:t>
            </a:r>
            <a:r>
              <a:rPr lang="zh-TW" altLang="en-US" dirty="0"/>
              <a:t>數量長條圖 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63" y="2023963"/>
            <a:ext cx="4324634" cy="3240000"/>
          </a:xfrm>
        </p:spPr>
      </p:pic>
      <p:sp>
        <p:nvSpPr>
          <p:cNvPr id="5" name="文字方塊 4"/>
          <p:cNvSpPr txBox="1"/>
          <p:nvPr/>
        </p:nvSpPr>
        <p:spPr>
          <a:xfrm>
            <a:off x="1275722" y="2023963"/>
            <a:ext cx="12314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102</a:t>
            </a:r>
            <a:br>
              <a:rPr lang="en-US" altLang="zh-TW" dirty="0" smtClean="0"/>
            </a:br>
            <a:r>
              <a:rPr lang="en-US" altLang="zh-TW" dirty="0" smtClean="0"/>
              <a:t>2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100</a:t>
            </a:r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86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4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158</a:t>
            </a:r>
            <a:endParaRPr lang="zh-TW" altLang="en-US" dirty="0" smtClean="0"/>
          </a:p>
          <a:p>
            <a:r>
              <a:rPr lang="en-US" altLang="zh-TW" dirty="0" smtClean="0"/>
              <a:t>5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88</a:t>
            </a:r>
            <a:br>
              <a:rPr lang="en-US" altLang="zh-TW" dirty="0" smtClean="0"/>
            </a:br>
            <a:r>
              <a:rPr lang="en-US" altLang="zh-TW" dirty="0" smtClean="0"/>
              <a:t>6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111</a:t>
            </a:r>
            <a:endParaRPr lang="zh-TW" altLang="en-US" dirty="0" smtClean="0"/>
          </a:p>
          <a:p>
            <a:r>
              <a:rPr lang="en-US" altLang="zh-TW" dirty="0" smtClean="0"/>
              <a:t>7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104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8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83</a:t>
            </a:r>
            <a:endParaRPr lang="zh-TW" altLang="en-US" dirty="0"/>
          </a:p>
          <a:p>
            <a:r>
              <a:rPr lang="en-US" altLang="zh-TW" dirty="0" smtClean="0"/>
              <a:t>9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195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10</a:t>
            </a:r>
            <a:r>
              <a:rPr lang="zh-TW" altLang="en-US" dirty="0" smtClean="0"/>
              <a:t>月：</a:t>
            </a:r>
            <a:r>
              <a:rPr lang="en-US" altLang="zh-TW" dirty="0" smtClean="0"/>
              <a:t>181</a:t>
            </a:r>
          </a:p>
          <a:p>
            <a:r>
              <a:rPr lang="en-US" altLang="zh-TW" dirty="0" smtClean="0"/>
              <a:t>11</a:t>
            </a:r>
            <a:r>
              <a:rPr lang="zh-TW" altLang="en-US" dirty="0"/>
              <a:t>月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120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：</a:t>
            </a:r>
            <a:r>
              <a:rPr lang="en-US" altLang="zh-TW" dirty="0" smtClean="0"/>
              <a:t>93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8809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1494</TotalTime>
  <Words>461</Words>
  <Application>Microsoft Office PowerPoint</Application>
  <PresentationFormat>寬螢幕</PresentationFormat>
  <Paragraphs>63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 Light</vt:lpstr>
      <vt:lpstr>新細明體</vt:lpstr>
      <vt:lpstr>Arial</vt:lpstr>
      <vt:lpstr>Calibri</vt:lpstr>
      <vt:lpstr>Calibri Light</vt:lpstr>
      <vt:lpstr>Cambria Math</vt:lpstr>
      <vt:lpstr>Wingdings</vt:lpstr>
      <vt:lpstr>回顧</vt:lpstr>
      <vt:lpstr>社群媒體分析實務 HW1</vt:lpstr>
      <vt:lpstr>建構個人資料分析平台</vt:lpstr>
      <vt:lpstr>作業系統與硬體資源</vt:lpstr>
      <vt:lpstr>安裝步驟與平台架構</vt:lpstr>
      <vt:lpstr>面臨困難與解決問題</vt:lpstr>
      <vt:lpstr>Twitter ES</vt:lpstr>
      <vt:lpstr>Tweets, Twitters</vt:lpstr>
      <vt:lpstr>每個月參與議題的Twitter數量長條圖 </vt:lpstr>
      <vt:lpstr> 每個月符合議題Tweets數量長條圖 </vt:lpstr>
      <vt:lpstr>有URL與無URL的Tweets的比例圓餅圖 </vt:lpstr>
      <vt:lpstr>每月各Twitter所提到CVE的箱型圖</vt:lpstr>
      <vt:lpstr>分析資安弱點分析指標帳號</vt:lpstr>
      <vt:lpstr>決策數分析三類Twitter</vt:lpstr>
      <vt:lpstr>PowerPoint 簡報</vt:lpstr>
      <vt:lpstr>PowerPoint 簡報</vt:lpstr>
      <vt:lpstr>Heatmap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29</cp:revision>
  <dcterms:created xsi:type="dcterms:W3CDTF">2016-10-23T09:12:02Z</dcterms:created>
  <dcterms:modified xsi:type="dcterms:W3CDTF">2016-11-15T17:14:13Z</dcterms:modified>
</cp:coreProperties>
</file>