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56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97" r:id="rId23"/>
    <p:sldId id="289" r:id="rId24"/>
    <p:sldId id="290" r:id="rId25"/>
    <p:sldId id="29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83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F0FA-3671-4BD6-811C-AD18AD17C24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6E85F-CC8B-4C54-B085-5CD492903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4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abs/1603.0425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abs/1603.0425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</a:rPr>
              <a:t>Efficient Estimation of Word Representations in Vector Space</a:t>
            </a:r>
            <a:endParaRPr lang="zh-CN" alt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Item2Vec: Neural Item Embedding for Collaborative Filtering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</a:rPr>
              <a:t>Efficient Estimation of Word Representations in Vector Space</a:t>
            </a:r>
            <a:endParaRPr lang="zh-CN" alt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Item2Vec: Neural Item Embedding for Collaborative Filtering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       </a:t>
            </a:r>
            <a:r>
              <a:rPr lang="en-US" altLang="zh-CN" dirty="0" smtClean="0"/>
              <a:t>lift(</a:t>
            </a:r>
            <a:r>
              <a:rPr lang="zh-CN" altLang="en-US" dirty="0" smtClean="0"/>
              <a:t>提升度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/>
              <a:t>出现而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/>
              <a:t>出现的概率。如果一个规则的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值等于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，这暗示前提和结论对应的事件相互独立；如果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值大于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，指示了两个事件之间的相互依赖程度，值越大，关联越强；如果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值小于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，表明一个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的出现对其他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的出现存在消极影响（相斥），反之亦然（其中一个出现另一个一般不会出现）。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的意义在于其即考虑了置信度也考虑了整个数据集中结论的支持度。</a:t>
            </a:r>
            <a:endParaRPr lang="en-US" altLang="zh-CN" dirty="0" smtClean="0"/>
          </a:p>
          <a:p>
            <a:r>
              <a:rPr lang="en-US" altLang="zh-CN" dirty="0" smtClean="0"/>
              <a:t>        conviction(</a:t>
            </a:r>
            <a:r>
              <a:rPr lang="zh-CN" altLang="zh-CN" dirty="0" smtClean="0"/>
              <a:t>信念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/>
              <a:t>出现而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/>
              <a:t>不出现的概率，即规则预测错误的概率。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6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3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6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3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2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E85F-CC8B-4C54-B085-5CD492903C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4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5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BB13-6911-4659-BC88-3648B9E56CD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CDED-7AAA-4421-8F83-571A51A1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手机助手推荐策略简介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en-US" sz="3100" b="1" dirty="0" smtClean="0"/>
              <a:t>安装完成、下载管理</a:t>
            </a:r>
            <a:r>
              <a:rPr lang="zh-CN" altLang="zh-CN" sz="3100" b="1" dirty="0" smtClean="0"/>
              <a:t>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991"/>
            <a:ext cx="2607656" cy="452755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16" y="1319991"/>
            <a:ext cx="2649221" cy="44351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8248" y="2606218"/>
            <a:ext cx="4015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zh-CN" altLang="en-US" sz="1200" dirty="0" smtClean="0"/>
              <a:t>安装完成：关联规则挖掘、</a:t>
            </a:r>
            <a:r>
              <a:rPr lang="en-US" altLang="zh-CN" sz="1200" dirty="0" smtClean="0"/>
              <a:t>item2vec</a:t>
            </a:r>
            <a:r>
              <a:rPr lang="zh-CN" altLang="en-US" sz="1200" dirty="0" smtClean="0"/>
              <a:t>相关下载应用</a:t>
            </a:r>
            <a:endParaRPr lang="en-US" altLang="zh-CN" sz="1200" dirty="0" smtClean="0"/>
          </a:p>
          <a:p>
            <a:r>
              <a:rPr lang="zh-CN" altLang="en-US" sz="1200" dirty="0" smtClean="0"/>
              <a:t>下载管理：</a:t>
            </a:r>
            <a:r>
              <a:rPr lang="en-US" altLang="zh-CN" sz="1200" dirty="0" err="1" smtClean="0"/>
              <a:t>dnn</a:t>
            </a:r>
            <a:r>
              <a:rPr lang="zh-CN" altLang="en-US" sz="1200" dirty="0" smtClean="0"/>
              <a:t>深度召回模型，考虑用户安装列表、下载列表、搜索词、热门等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</a:t>
            </a:r>
            <a:r>
              <a:rPr lang="zh-CN" altLang="en-US" sz="1200" dirty="0" smtClean="0"/>
              <a:t>到相似得分、用户</a:t>
            </a:r>
            <a:r>
              <a:rPr lang="zh-CN" altLang="en-US" sz="1200" dirty="0"/>
              <a:t>画像</a:t>
            </a:r>
            <a:r>
              <a:rPr lang="zh-CN" altLang="en-US" sz="1200" dirty="0" smtClean="0"/>
              <a:t>，应用信息以及应用下载、搜索、点击等信息。使用过的排序模型有</a:t>
            </a:r>
            <a:r>
              <a:rPr lang="en-US" altLang="zh-CN" sz="1200" dirty="0" err="1" smtClean="0"/>
              <a:t>wide&amp;deep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DeepFM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DIN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13" y="4164676"/>
            <a:ext cx="2523142" cy="1354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91955" y="2744338"/>
            <a:ext cx="2586182" cy="29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en-US" sz="3100" b="1" dirty="0" smtClean="0"/>
              <a:t>搜索词推荐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" y="1455382"/>
            <a:ext cx="2448000" cy="38232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79" y="1517650"/>
            <a:ext cx="2448000" cy="38227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15" y="1517650"/>
            <a:ext cx="2448000" cy="3822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94867" y="1517150"/>
            <a:ext cx="28845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zh-CN" altLang="en-US" sz="1200" dirty="0"/>
              <a:t>查询</a:t>
            </a:r>
            <a:r>
              <a:rPr lang="zh-CN" altLang="en-US" sz="1200" dirty="0" smtClean="0"/>
              <a:t>词提示：双数组</a:t>
            </a:r>
            <a:endParaRPr lang="en-US" altLang="zh-CN" sz="1200" dirty="0" smtClean="0"/>
          </a:p>
          <a:p>
            <a:r>
              <a:rPr lang="zh-CN" altLang="en-US" sz="1200" dirty="0"/>
              <a:t>查询</a:t>
            </a:r>
            <a:r>
              <a:rPr lang="zh-CN" altLang="en-US" sz="1200" dirty="0" smtClean="0"/>
              <a:t>词扩展：基于搜索行为的</a:t>
            </a:r>
            <a:r>
              <a:rPr lang="en-US" altLang="zh-CN" sz="1200" dirty="0" smtClean="0"/>
              <a:t>word2vec</a:t>
            </a:r>
          </a:p>
          <a:p>
            <a:r>
              <a:rPr lang="zh-CN" altLang="en-US" sz="1200" dirty="0"/>
              <a:t>热词强</a:t>
            </a:r>
            <a:r>
              <a:rPr lang="zh-CN" altLang="en-US" sz="1200" dirty="0" smtClean="0"/>
              <a:t>：用户二级类别偏好，热门</a:t>
            </a:r>
            <a:endParaRPr lang="en-US" altLang="zh-CN" sz="1200" dirty="0" smtClean="0"/>
          </a:p>
          <a:p>
            <a:r>
              <a:rPr lang="zh-CN" altLang="en-US" sz="1200" dirty="0"/>
              <a:t>为</a:t>
            </a:r>
            <a:r>
              <a:rPr lang="zh-CN" altLang="en-US" sz="1200" dirty="0" smtClean="0"/>
              <a:t>你精选：外拓广告</a:t>
            </a:r>
            <a:endParaRPr lang="en-US" altLang="zh-CN" sz="1200" dirty="0" smtClean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</a:t>
            </a:r>
            <a:r>
              <a:rPr lang="zh-CN" altLang="en-US" sz="1200" dirty="0" smtClean="0"/>
              <a:t>到召回得分、下载量、历史点击率、历史下载率等。使用过的排序模型有</a:t>
            </a:r>
            <a:r>
              <a:rPr lang="en-US" altLang="zh-CN" sz="1200" dirty="0" smtClean="0"/>
              <a:t>LR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wide&amp;deep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3043" y="2962722"/>
            <a:ext cx="1213970" cy="2232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05821" y="5014772"/>
            <a:ext cx="2401458" cy="421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27640" y="3245817"/>
            <a:ext cx="2077022" cy="1505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62439" y="2425091"/>
            <a:ext cx="2307983" cy="725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en-US" sz="3100" b="1" dirty="0" smtClean="0"/>
              <a:t>搜索结果页推荐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2" y="1517650"/>
            <a:ext cx="2148840" cy="38227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95" y="1517650"/>
            <a:ext cx="2148840" cy="3822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24254" y="2705725"/>
            <a:ext cx="4696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zh-CN" altLang="en-US" sz="1200" dirty="0" smtClean="0"/>
              <a:t>你可能还喜欢：搜索词到</a:t>
            </a:r>
            <a:r>
              <a:rPr lang="en-US" altLang="zh-CN" sz="1200" dirty="0" smtClean="0"/>
              <a:t>app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度、搜索词二级类别预测</a:t>
            </a:r>
            <a:endParaRPr lang="en-US" altLang="zh-CN" sz="1200" dirty="0" smtClean="0"/>
          </a:p>
          <a:p>
            <a:r>
              <a:rPr lang="zh-CN" altLang="en-US" sz="1200" dirty="0" smtClean="0"/>
              <a:t>猜你喜欢：搜索词二级类别预测、用户二级类别偏好、热门等</a:t>
            </a:r>
            <a:endParaRPr lang="en-US" altLang="zh-CN" sz="1200" dirty="0" smtClean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</a:t>
            </a:r>
            <a:r>
              <a:rPr lang="zh-CN" altLang="en-US" sz="1200" dirty="0" smtClean="0"/>
              <a:t>到用户基础信息；上下文信息；召回得分、下载量、历史点击率、历史下载率等。使用过的排序模型有</a:t>
            </a:r>
            <a:r>
              <a:rPr lang="en-US" altLang="zh-CN" sz="1200" dirty="0" err="1" smtClean="0"/>
              <a:t>FastText</a:t>
            </a:r>
            <a:r>
              <a:rPr lang="zh-CN" altLang="en-US" sz="1200" dirty="0"/>
              <a:t>、</a:t>
            </a:r>
            <a:r>
              <a:rPr lang="en-US" altLang="zh-CN" sz="1200" dirty="0" err="1" smtClean="0"/>
              <a:t>wide&amp;deep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DeepFM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7033" y="4023360"/>
            <a:ext cx="2028305" cy="110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42262" y="2917767"/>
            <a:ext cx="2088573" cy="242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协同过滤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基于内存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4499"/>
            <a:ext cx="5562600" cy="409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54" y="1575031"/>
            <a:ext cx="3492905" cy="93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54" y="2546503"/>
            <a:ext cx="3844186" cy="7567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708" y="3821594"/>
            <a:ext cx="3857625" cy="962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620" y="5023587"/>
            <a:ext cx="4495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8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协同过滤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基于模型</a:t>
            </a:r>
            <a:r>
              <a:rPr lang="en-US" altLang="zh-CN" sz="2800" dirty="0" smtClean="0"/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SVD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36" y="2408006"/>
            <a:ext cx="2876550" cy="70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995612"/>
            <a:ext cx="766762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84" y="3862387"/>
            <a:ext cx="1457325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511" y="4238969"/>
            <a:ext cx="3886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——Item2vec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40" y="1262849"/>
            <a:ext cx="4444019" cy="2779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25930"/>
          <a:stretch/>
        </p:blipFill>
        <p:spPr>
          <a:xfrm>
            <a:off x="7700097" y="2587503"/>
            <a:ext cx="2200275" cy="515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647" y="3346567"/>
            <a:ext cx="1990725" cy="695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33" y="4113074"/>
            <a:ext cx="3887932" cy="19157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409" y="4261593"/>
            <a:ext cx="2743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——DNN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89" y="1152837"/>
            <a:ext cx="6410325" cy="5126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762" y="2296969"/>
            <a:ext cx="3914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6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关联规则挖掘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52" y="1178290"/>
            <a:ext cx="920115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27" y="2510488"/>
            <a:ext cx="9067800" cy="94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32381"/>
          <a:stretch/>
        </p:blipFill>
        <p:spPr>
          <a:xfrm>
            <a:off x="921327" y="3435715"/>
            <a:ext cx="4800600" cy="7257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37" y="3453463"/>
            <a:ext cx="4219575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27" y="4214161"/>
            <a:ext cx="9324975" cy="2447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7" y="2492740"/>
            <a:ext cx="9067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搜索意图</a:t>
            </a:r>
            <a:r>
              <a:rPr lang="zh-CN" altLang="en-US" sz="2800" dirty="0" smtClean="0"/>
              <a:t>识别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浅层神经网络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534969"/>
            <a:ext cx="4210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召回算法</a:t>
            </a:r>
            <a:r>
              <a:rPr lang="en-US" altLang="zh-CN" sz="2800" dirty="0" smtClean="0"/>
              <a:t>——TGI</a:t>
            </a:r>
            <a:r>
              <a:rPr lang="zh-CN" altLang="en-US" sz="2800" dirty="0" smtClean="0"/>
              <a:t>指数即</a:t>
            </a:r>
            <a:r>
              <a:rPr lang="en-US" altLang="zh-CN" sz="2800" dirty="0"/>
              <a:t>Target Group Index</a:t>
            </a:r>
            <a:r>
              <a:rPr lang="zh-CN" altLang="en-US" sz="2800" dirty="0"/>
              <a:t>（目标群体指数）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8" y="2257425"/>
            <a:ext cx="8908852" cy="2085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050" y="1800225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TGI,</a:t>
            </a:r>
            <a:r>
              <a:rPr lang="zh-CN" altLang="en-US" sz="1400" dirty="0" smtClean="0"/>
              <a:t>即</a:t>
            </a:r>
            <a:r>
              <a:rPr lang="en-US" altLang="zh-CN" sz="1400" dirty="0"/>
              <a:t>Target Group Index</a:t>
            </a:r>
            <a:r>
              <a:rPr lang="zh-CN" altLang="en-US" sz="1400" dirty="0"/>
              <a:t>（目标群体指数）</a:t>
            </a:r>
          </a:p>
        </p:txBody>
      </p:sp>
    </p:spTree>
    <p:extLst>
      <p:ext uri="{BB962C8B-B14F-4D97-AF65-F5344CB8AC3E}">
        <p14:creationId xmlns:p14="http://schemas.microsoft.com/office/powerpoint/2010/main" val="41956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0565" y="0"/>
            <a:ext cx="7536660" cy="2073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4400" b="1" dirty="0">
                <a:latin typeface="+mj-lt"/>
                <a:ea typeface="+mj-ea"/>
                <a:cs typeface="+mj-cs"/>
              </a:rPr>
              <a:t>推荐系统</a:t>
            </a:r>
            <a:r>
              <a:rPr lang="zh-CN" altLang="zh-CN" sz="4400" b="1" dirty="0" smtClean="0">
                <a:latin typeface="+mj-lt"/>
                <a:ea typeface="+mj-ea"/>
                <a:cs typeface="+mj-cs"/>
              </a:rPr>
              <a:t>数据流图</a:t>
            </a:r>
            <a:endParaRPr lang="zh-CN" altLang="zh-CN" sz="4400" b="1" dirty="0">
              <a:latin typeface="+mj-lt"/>
              <a:ea typeface="+mj-ea"/>
              <a:cs typeface="+mj-cs"/>
            </a:endParaRPr>
          </a:p>
          <a:p>
            <a:pPr algn="just">
              <a:spcAft>
                <a:spcPts val="0"/>
              </a:spcAft>
            </a:pPr>
            <a:r>
              <a:rPr lang="en-US" altLang="zh-CN" sz="9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9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/>
          <a:srcRect r="638" b="1207"/>
          <a:stretch/>
        </p:blipFill>
        <p:spPr bwMode="auto">
          <a:xfrm>
            <a:off x="2582255" y="1654543"/>
            <a:ext cx="7123720" cy="4717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4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</a:t>
            </a:r>
            <a:r>
              <a:rPr lang="zh-CN" altLang="en-US" sz="4000" b="1" dirty="0" smtClean="0"/>
              <a:t>算法 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feature_clunm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731435" y="1101209"/>
            <a:ext cx="5211683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Arial Unicode MS"/>
              </a:rPr>
              <a:t>categorical_column_with_identity</a:t>
            </a:r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categorical_column_with_vocabulary_list</a:t>
            </a:r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categorical_column_with_vocabulary_file</a:t>
            </a:r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categorical_column_with_hash_bucket</a:t>
            </a:r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indicator_column </a:t>
            </a:r>
          </a:p>
          <a:p>
            <a:r>
              <a:rPr lang="en-US" altLang="zh-CN" sz="1600" dirty="0" err="1">
                <a:latin typeface="Arial Unicode MS"/>
              </a:rPr>
              <a:t>crossed_column</a:t>
            </a:r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embedding_column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numeric_column</a:t>
            </a:r>
            <a:endParaRPr lang="en-US" altLang="zh-CN" sz="1600" dirty="0">
              <a:latin typeface="Arial Unicode MS"/>
            </a:endParaRPr>
          </a:p>
          <a:p>
            <a:r>
              <a:rPr lang="en-US" altLang="zh-CN" sz="1600" dirty="0" err="1">
                <a:latin typeface="Arial Unicode MS"/>
              </a:rPr>
              <a:t>bucketized_column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sequence_categorical_column_with_hash_bucket </a:t>
            </a:r>
          </a:p>
          <a:p>
            <a:r>
              <a:rPr lang="zh-CN" altLang="zh-CN" sz="1600" dirty="0">
                <a:latin typeface="Arial Unicode MS"/>
              </a:rPr>
              <a:t>sequence_categorical_column_with_identity </a:t>
            </a:r>
          </a:p>
          <a:p>
            <a:r>
              <a:rPr lang="zh-CN" altLang="zh-CN" sz="1600" dirty="0">
                <a:latin typeface="Arial Unicode MS"/>
              </a:rPr>
              <a:t>sequence_categorical_column_with_vocabulary_file </a:t>
            </a:r>
          </a:p>
          <a:p>
            <a:r>
              <a:rPr lang="zh-CN" altLang="zh-CN" sz="1600" dirty="0">
                <a:latin typeface="Arial Unicode MS"/>
              </a:rPr>
              <a:t>sequence_categorical_column_with_vocabulary_list </a:t>
            </a: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sequence_numeric_column </a:t>
            </a:r>
          </a:p>
          <a:p>
            <a:r>
              <a:rPr lang="en-US" altLang="zh-CN" sz="1600" dirty="0" err="1">
                <a:latin typeface="Arial Unicode MS"/>
              </a:rPr>
              <a:t>shared_embeddings</a:t>
            </a:r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weighted_categorical_column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1927" y="1239286"/>
            <a:ext cx="78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feature_spec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tf.feature_column.make_parse_example_spec</a:t>
            </a:r>
            <a:r>
              <a:rPr lang="en-US" altLang="zh-CN" sz="1600" dirty="0"/>
              <a:t>(columns)</a:t>
            </a:r>
          </a:p>
          <a:p>
            <a:r>
              <a:rPr lang="en-US" altLang="zh-CN" sz="1600" dirty="0" err="1"/>
              <a:t>example_input_fn</a:t>
            </a:r>
            <a:r>
              <a:rPr lang="en-US" altLang="zh-CN" sz="1600" dirty="0"/>
              <a:t> =</a:t>
            </a:r>
            <a:r>
              <a:rPr lang="en-US" altLang="zh-CN" sz="1600" dirty="0" err="1" smtClean="0"/>
              <a:t>build_parsing_serving_input_receiver_fn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feature_spec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err="1"/>
              <a:t>model.export_savedmodel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export_dir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example_input_fn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721927" y="2701647"/>
            <a:ext cx="71609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"feature_a": parsing_ops.VarLenFeature(tf.string),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"feature_b": parsing_ops.FixedLenFeature([1], dtype=tf.float32),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"feature_c": parsing_ops.FixedLenFeature([1], dtype=tf.float32)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21927" y="1162228"/>
            <a:ext cx="0" cy="470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2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排序算法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tensorflow</a:t>
            </a:r>
            <a:r>
              <a:rPr lang="en-US" altLang="zh-CN" sz="2800" dirty="0"/>
              <a:t> Estimators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02" y="738047"/>
            <a:ext cx="5406691" cy="29491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100" y="4225208"/>
            <a:ext cx="5450859" cy="2084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1925"/>
            <a:ext cx="6543675" cy="2886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1286687"/>
            <a:ext cx="6302952" cy="27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排序算法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tensorflow</a:t>
            </a:r>
            <a:r>
              <a:rPr lang="en-US" altLang="zh-CN" sz="2800" dirty="0"/>
              <a:t> Estimators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52" y="959356"/>
            <a:ext cx="6858000" cy="2828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" y="3957206"/>
            <a:ext cx="5298973" cy="1195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047" y="3714750"/>
            <a:ext cx="6477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排序算法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Wide&amp;Deep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14" y="1276350"/>
            <a:ext cx="8353425" cy="2533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15909"/>
          <a:stretch/>
        </p:blipFill>
        <p:spPr>
          <a:xfrm>
            <a:off x="6569651" y="4162424"/>
            <a:ext cx="3409950" cy="35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4714873"/>
            <a:ext cx="3286125" cy="514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012" y="4052885"/>
            <a:ext cx="3552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排序算法</a:t>
            </a:r>
            <a:r>
              <a:rPr lang="en-US" altLang="zh-CN" sz="2800" dirty="0" smtClean="0"/>
              <a:t>——</a:t>
            </a:r>
            <a:r>
              <a:rPr lang="en-US" altLang="zh-CN" sz="2800" dirty="0" err="1"/>
              <a:t>DeepFM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1204912"/>
            <a:ext cx="5160234" cy="31670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1242"/>
          <a:stretch/>
        </p:blipFill>
        <p:spPr>
          <a:xfrm>
            <a:off x="3771899" y="5138881"/>
            <a:ext cx="3028951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529" y="4612553"/>
            <a:ext cx="21431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27" y="123681"/>
            <a:ext cx="10515600" cy="1325563"/>
          </a:xfrm>
        </p:spPr>
        <p:txBody>
          <a:bodyPr/>
          <a:lstStyle/>
          <a:p>
            <a:r>
              <a:rPr lang="zh-CN" altLang="en-US" sz="4000" b="1" dirty="0" smtClean="0"/>
              <a:t>排序算法</a:t>
            </a:r>
            <a:r>
              <a:rPr lang="en-US" altLang="zh-CN" sz="2800" dirty="0" smtClean="0"/>
              <a:t>——</a:t>
            </a:r>
            <a:r>
              <a:rPr lang="en-US" altLang="zh-CN" sz="2800" dirty="0"/>
              <a:t>DIN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257300"/>
            <a:ext cx="7372350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5743719"/>
            <a:ext cx="472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推荐系统</a:t>
            </a:r>
            <a:r>
              <a:rPr lang="zh-CN" altLang="zh-CN" b="1" dirty="0" smtClean="0"/>
              <a:t>架构</a:t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233872"/>
            <a:ext cx="7105650" cy="50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推荐召回模型</a:t>
            </a:r>
            <a:r>
              <a:rPr lang="zh-CN" altLang="en-US" b="1" dirty="0" smtClean="0"/>
              <a:t>、排序</a:t>
            </a:r>
            <a:r>
              <a:rPr lang="zh-CN" altLang="en-US" b="1" dirty="0" smtClean="0"/>
              <a:t>算法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80916" y="1947177"/>
            <a:ext cx="3632726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dirty="0" smtClean="0"/>
              <a:t>召回模型</a:t>
            </a:r>
            <a:endParaRPr lang="en-US" altLang="zh-CN" sz="2400" dirty="0" smtClean="0"/>
          </a:p>
          <a:p>
            <a:r>
              <a:rPr lang="zh-CN" altLang="en-US" sz="2000" dirty="0" smtClean="0"/>
              <a:t>基于</a:t>
            </a:r>
            <a:r>
              <a:rPr lang="en-US" altLang="zh-CN" sz="2000" dirty="0" err="1"/>
              <a:t>ItemBase</a:t>
            </a:r>
            <a:r>
              <a:rPr lang="zh-CN" altLang="en-US" sz="2000" dirty="0"/>
              <a:t>的协同过滤</a:t>
            </a:r>
            <a:endParaRPr lang="en-US" altLang="zh-CN" sz="2000" dirty="0"/>
          </a:p>
          <a:p>
            <a:r>
              <a:rPr lang="en-US" altLang="zh-CN" sz="2000" dirty="0" smtClean="0"/>
              <a:t>Item2vec</a:t>
            </a:r>
            <a:endParaRPr lang="en-US" altLang="zh-CN" sz="2000" dirty="0"/>
          </a:p>
          <a:p>
            <a:r>
              <a:rPr lang="en-US" altLang="zh-CN" sz="2000" dirty="0" smtClean="0"/>
              <a:t>DNN</a:t>
            </a:r>
            <a:r>
              <a:rPr lang="zh-CN" altLang="en-US" sz="2000" dirty="0" smtClean="0"/>
              <a:t>深度匹配模型</a:t>
            </a:r>
            <a:endParaRPr lang="en-US" altLang="zh-CN" sz="2000" dirty="0"/>
          </a:p>
          <a:p>
            <a:r>
              <a:rPr lang="zh-CN" altLang="en-US" sz="2000" dirty="0" smtClean="0"/>
              <a:t>基于</a:t>
            </a:r>
            <a:r>
              <a:rPr lang="zh-CN" altLang="en-US" sz="2000" dirty="0"/>
              <a:t>搜索意图识别的类别扩展</a:t>
            </a:r>
            <a:endParaRPr lang="en-US" altLang="zh-CN" sz="2000" dirty="0"/>
          </a:p>
          <a:p>
            <a:r>
              <a:rPr lang="en-US" altLang="zh-CN" sz="2000" dirty="0" smtClean="0"/>
              <a:t>Hot</a:t>
            </a:r>
            <a:r>
              <a:rPr lang="zh-CN" altLang="en-US" sz="2000" dirty="0"/>
              <a:t>推荐（新用户）</a:t>
            </a:r>
            <a:endParaRPr lang="en-US" altLang="zh-CN" sz="2000" dirty="0"/>
          </a:p>
          <a:p>
            <a:r>
              <a:rPr lang="zh-CN" altLang="en-US" sz="2000" dirty="0" smtClean="0"/>
              <a:t>基于</a:t>
            </a:r>
            <a:r>
              <a:rPr lang="zh-CN" altLang="en-US" sz="2000" dirty="0"/>
              <a:t>人群的</a:t>
            </a:r>
            <a:r>
              <a:rPr lang="en-US" altLang="zh-CN" sz="2000" dirty="0"/>
              <a:t>TGI</a:t>
            </a:r>
            <a:r>
              <a:rPr lang="zh-CN" altLang="en-US" sz="2000" dirty="0"/>
              <a:t>指数（新用户）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9397" y="2143384"/>
            <a:ext cx="335840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/>
              <a:t>排序</a:t>
            </a:r>
            <a:r>
              <a:rPr lang="zh-CN" altLang="en-US" sz="2400" dirty="0"/>
              <a:t>算法</a:t>
            </a:r>
            <a:endParaRPr lang="en-US" altLang="zh-CN" sz="2400" dirty="0" smtClean="0"/>
          </a:p>
          <a:p>
            <a:pPr algn="ctr"/>
            <a:r>
              <a:rPr lang="en-US" altLang="zh-CN" sz="2000" dirty="0" smtClean="0"/>
              <a:t>LR                        </a:t>
            </a:r>
          </a:p>
          <a:p>
            <a:pPr algn="ctr"/>
            <a:r>
              <a:rPr lang="en-US" altLang="zh-CN" sz="2000" dirty="0" err="1" smtClean="0"/>
              <a:t>XGBoost</a:t>
            </a:r>
            <a:endParaRPr lang="en-US" altLang="zh-CN" sz="2000" dirty="0"/>
          </a:p>
          <a:p>
            <a:pPr algn="ctr"/>
            <a:r>
              <a:rPr lang="en-US" altLang="zh-CN" sz="2000" dirty="0" err="1" smtClean="0"/>
              <a:t>Wide&amp;Deep</a:t>
            </a:r>
            <a:endParaRPr lang="en-US" altLang="zh-CN" sz="2000" dirty="0"/>
          </a:p>
          <a:p>
            <a:pPr algn="ctr"/>
            <a:r>
              <a:rPr lang="en-US" altLang="zh-CN" sz="2000" dirty="0" err="1" smtClean="0"/>
              <a:t>DeepFM</a:t>
            </a:r>
            <a:endParaRPr lang="en-US" altLang="zh-CN" sz="2000" dirty="0"/>
          </a:p>
          <a:p>
            <a:pPr algn="ctr"/>
            <a:r>
              <a:rPr lang="en-US" altLang="zh-CN" sz="2000" dirty="0" err="1" smtClean="0"/>
              <a:t>XDeepFM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DIN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3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各场景推荐</a:t>
            </a:r>
            <a:r>
              <a:rPr lang="zh-CN" altLang="zh-CN" b="1" dirty="0" smtClean="0"/>
              <a:t>策略</a:t>
            </a:r>
            <a:r>
              <a:rPr lang="en-US" altLang="zh-CN" b="1" dirty="0" smtClean="0"/>
              <a:t>-</a:t>
            </a:r>
            <a:r>
              <a:rPr lang="zh-CN" altLang="zh-CN" sz="2800" b="1" dirty="0"/>
              <a:t>新用户引导</a:t>
            </a:r>
            <a:r>
              <a:rPr lang="zh-CN" altLang="zh-CN" sz="2800" b="1" dirty="0" smtClean="0"/>
              <a:t>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068" y="1689101"/>
            <a:ext cx="2447899" cy="435133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16508" y="1685926"/>
            <a:ext cx="2152650" cy="38227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602509" y="1689101"/>
            <a:ext cx="2148840" cy="3819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1068" y="5671107"/>
            <a:ext cx="6853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推荐策略：</a:t>
            </a:r>
            <a:r>
              <a:rPr lang="zh-CN" altLang="en-US" sz="1400" dirty="0" smtClean="0"/>
              <a:t>用户选择年龄、性别后按照年龄、性别和地域召回购物、旅游、新闻、工具、游戏四类应用，然后用点击率预估模型排序。排序考虑到用户的年龄、性别、地域、网络环境、渠道、手机型号品牌，应用的名称、标签、简介、评论以及历史点击、下载、搜索、安装等信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87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zh-CN" sz="2800" b="1" dirty="0"/>
              <a:t>首页今日热点、</a:t>
            </a:r>
            <a:r>
              <a:rPr lang="en-US" altLang="zh-CN" sz="2800" b="1" dirty="0"/>
              <a:t>topic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list</a:t>
            </a:r>
            <a:r>
              <a:rPr lang="zh-CN" altLang="zh-CN" sz="2800" b="1" dirty="0" smtClean="0"/>
              <a:t>推荐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9" y="1981383"/>
            <a:ext cx="2447627" cy="435133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57" y="1981383"/>
            <a:ext cx="2448000" cy="43524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62" y="1981381"/>
            <a:ext cx="2448000" cy="4352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69927" y="1981381"/>
            <a:ext cx="31810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今日热点召回策略：</a:t>
            </a:r>
            <a:endParaRPr lang="en-US" altLang="zh-CN" sz="1400" b="1" dirty="0" smtClean="0"/>
          </a:p>
          <a:p>
            <a:r>
              <a:rPr lang="en-US" altLang="zh-CN" sz="1200" dirty="0"/>
              <a:t>      </a:t>
            </a:r>
            <a:r>
              <a:rPr lang="zh-CN" altLang="en-US" sz="1200" dirty="0"/>
              <a:t>外拓</a:t>
            </a:r>
            <a:r>
              <a:rPr lang="zh-CN" altLang="en-US" sz="1200" dirty="0" smtClean="0"/>
              <a:t>广告</a:t>
            </a:r>
            <a:r>
              <a:rPr lang="zh-CN" altLang="en-US" sz="1200" dirty="0"/>
              <a:t>和联运游戏</a:t>
            </a:r>
            <a:endParaRPr lang="en-US" altLang="zh-CN" sz="1200" dirty="0"/>
          </a:p>
          <a:p>
            <a:r>
              <a:rPr lang="en-US" altLang="zh-CN" sz="1400" b="1" dirty="0" smtClean="0"/>
              <a:t>Topic</a:t>
            </a:r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</a:t>
            </a:r>
            <a:r>
              <a:rPr lang="zh-CN" altLang="en-US" sz="1200" dirty="0" smtClean="0"/>
              <a:t>根据</a:t>
            </a:r>
            <a:r>
              <a:rPr lang="zh-CN" altLang="en-US" sz="1200" dirty="0"/>
              <a:t>用户的二级类别偏好和年龄、性别等信息召回</a:t>
            </a:r>
            <a:r>
              <a:rPr lang="en-US" altLang="zh-CN" sz="1200" dirty="0" err="1" smtClean="0"/>
              <a:t>topic;topic</a:t>
            </a:r>
            <a:r>
              <a:rPr lang="zh-CN" altLang="en-US" sz="1200" dirty="0" smtClean="0"/>
              <a:t>内部应用安装热度筛选</a:t>
            </a:r>
            <a:endParaRPr lang="en-US" altLang="zh-CN" sz="1200" dirty="0"/>
          </a:p>
          <a:p>
            <a:r>
              <a:rPr lang="en-US" altLang="zh-CN" sz="1400" b="1" dirty="0" smtClean="0"/>
              <a:t>List</a:t>
            </a:r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</a:t>
            </a:r>
            <a:r>
              <a:rPr lang="zh-CN" altLang="en-US" sz="1200" dirty="0"/>
              <a:t>协同过滤、</a:t>
            </a:r>
            <a:r>
              <a:rPr lang="en-US" altLang="zh-CN" sz="1200" dirty="0" err="1"/>
              <a:t>dnn</a:t>
            </a:r>
            <a:r>
              <a:rPr lang="zh-CN" altLang="en-US" sz="1200" dirty="0"/>
              <a:t>深度匹配、关联挖掘、</a:t>
            </a:r>
            <a:r>
              <a:rPr lang="en-US" altLang="zh-CN" sz="1200" dirty="0"/>
              <a:t>item2vec</a:t>
            </a:r>
            <a:r>
              <a:rPr lang="zh-CN" altLang="en-US" sz="1200" dirty="0"/>
              <a:t>相似应用、热门应用</a:t>
            </a:r>
            <a:endParaRPr lang="en-US" altLang="zh-CN" sz="1200" dirty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考虑到用户的年龄、性别、地域、网络环境、渠道、手机型号品牌，应用的名称、标签、简介、评论以及历史点击、下载、搜索、安装等</a:t>
            </a:r>
            <a:r>
              <a:rPr lang="zh-CN" altLang="en-US" sz="1200" dirty="0" smtClean="0"/>
              <a:t>信息。使用过的排序模型有</a:t>
            </a:r>
            <a:r>
              <a:rPr lang="en-US" altLang="zh-CN" sz="1200" dirty="0" err="1" smtClean="0"/>
              <a:t>XGBoost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wide&amp;deep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DeepFM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XDeepFM</a:t>
            </a:r>
            <a:endParaRPr lang="en-US" altLang="zh-CN" sz="1200" dirty="0" smtClean="0"/>
          </a:p>
          <a:p>
            <a:r>
              <a:rPr lang="zh-CN" altLang="en-US" sz="1200" dirty="0" smtClean="0"/>
              <a:t>、</a:t>
            </a:r>
            <a:r>
              <a:rPr lang="en-US" altLang="zh-CN" sz="1200" dirty="0" smtClean="0"/>
              <a:t>DIN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FIBINET_DIN</a:t>
            </a:r>
            <a:r>
              <a:rPr lang="zh-CN" altLang="en-US" sz="1200" dirty="0" smtClean="0"/>
              <a:t>等</a:t>
            </a:r>
            <a:endParaRPr lang="zh-CN" altLang="en-US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9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zh-CN" sz="3100" b="1" dirty="0"/>
              <a:t>软件页和游戏页</a:t>
            </a:r>
            <a:r>
              <a:rPr lang="en-US" altLang="zh-CN" sz="3100" b="1" dirty="0"/>
              <a:t>topic</a:t>
            </a:r>
            <a:r>
              <a:rPr lang="zh-CN" altLang="zh-CN" sz="3100" b="1" dirty="0"/>
              <a:t>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1204724"/>
            <a:ext cx="2068348" cy="297858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38" y="1204724"/>
            <a:ext cx="2055856" cy="313319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13" y="1204724"/>
            <a:ext cx="1785860" cy="297858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79" y="3554972"/>
            <a:ext cx="1868337" cy="3080371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35" y="3552772"/>
            <a:ext cx="1937701" cy="3082571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29" y="3552772"/>
            <a:ext cx="2135857" cy="308257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42694" y="1090350"/>
            <a:ext cx="27932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Topic</a:t>
            </a:r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</a:t>
            </a:r>
            <a:r>
              <a:rPr lang="zh-CN" altLang="en-US" sz="1200" dirty="0"/>
              <a:t>用户类别</a:t>
            </a:r>
            <a:r>
              <a:rPr lang="en-US" altLang="zh-CN" sz="1200" dirty="0"/>
              <a:t>topic</a:t>
            </a:r>
            <a:r>
              <a:rPr lang="zh-CN" altLang="en-US" sz="1200" dirty="0"/>
              <a:t>偏好、</a:t>
            </a:r>
            <a:r>
              <a:rPr lang="zh-CN" altLang="en-US" sz="1200" dirty="0" smtClean="0"/>
              <a:t>协同过滤、</a:t>
            </a:r>
            <a:r>
              <a:rPr lang="en-US" altLang="zh-CN" sz="1200" dirty="0" err="1" smtClean="0"/>
              <a:t>dnn</a:t>
            </a:r>
            <a:r>
              <a:rPr lang="zh-CN" altLang="en-US" sz="1200" dirty="0" smtClean="0"/>
              <a:t>深度匹配、关联挖掘、</a:t>
            </a:r>
            <a:r>
              <a:rPr lang="en-US" altLang="zh-CN" sz="1200" dirty="0" smtClean="0"/>
              <a:t>item2vec</a:t>
            </a:r>
            <a:r>
              <a:rPr lang="zh-CN" altLang="en-US" sz="1200" dirty="0" smtClean="0"/>
              <a:t>相似应用、热门应用</a:t>
            </a:r>
            <a:endParaRPr lang="en-US" altLang="zh-CN" sz="1200" dirty="0" smtClean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考虑到用户的年龄、性别、地域、网络环境、渠道、手机型号品牌，应用的名称、标签、简介、评论以及历史</a:t>
            </a:r>
            <a:r>
              <a:rPr lang="zh-CN" altLang="en-US" sz="1200" dirty="0" smtClean="0"/>
              <a:t>点击量、下载量、搜索量、安装量等信息。使用过的排序模型有</a:t>
            </a:r>
            <a:r>
              <a:rPr lang="en-US" altLang="zh-CN" sz="1200" dirty="0" err="1" smtClean="0"/>
              <a:t>XGBoost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wide&amp;deep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en-US" sz="3100" b="1" dirty="0"/>
              <a:t>下载</a:t>
            </a:r>
            <a:r>
              <a:rPr lang="zh-CN" altLang="zh-CN" sz="3100" b="1" dirty="0" smtClean="0"/>
              <a:t>弹</a:t>
            </a:r>
            <a:r>
              <a:rPr lang="zh-CN" altLang="zh-CN" sz="3100" b="1" dirty="0"/>
              <a:t>窗推荐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14" name="内容占位符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61" y="1559618"/>
            <a:ext cx="2447627" cy="43513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91676" y="2856677"/>
            <a:ext cx="31014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en-US" altLang="zh-CN" sz="1200" dirty="0" err="1" smtClean="0"/>
              <a:t>dnn</a:t>
            </a:r>
            <a:r>
              <a:rPr lang="zh-CN" altLang="en-US" sz="1200" dirty="0" smtClean="0"/>
              <a:t>深度匹配、</a:t>
            </a:r>
            <a:r>
              <a:rPr lang="en-US" altLang="zh-CN" sz="1200" dirty="0" smtClean="0"/>
              <a:t>item2vec</a:t>
            </a:r>
            <a:r>
              <a:rPr lang="zh-CN" altLang="en-US" sz="1200" dirty="0" smtClean="0"/>
              <a:t>相似应用</a:t>
            </a:r>
            <a:endParaRPr lang="en-US" altLang="zh-CN" sz="1200" dirty="0" smtClean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考虑到</a:t>
            </a:r>
            <a:r>
              <a:rPr lang="zh-CN" altLang="en-US" sz="1200" dirty="0" smtClean="0"/>
              <a:t>用户</a:t>
            </a:r>
            <a:r>
              <a:rPr lang="zh-CN" altLang="en-US" sz="1200" dirty="0"/>
              <a:t>画像</a:t>
            </a:r>
            <a:r>
              <a:rPr lang="zh-CN" altLang="en-US" sz="1200" dirty="0" smtClean="0"/>
              <a:t>，应用信息以及应用下载、搜索、点击等信息。使用过的排序模型有</a:t>
            </a:r>
            <a:r>
              <a:rPr lang="en-US" altLang="zh-CN" sz="1200" dirty="0" err="1" smtClean="0"/>
              <a:t>wide&amp;deep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178222" y="4797582"/>
            <a:ext cx="2250903" cy="838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各场景推荐策略</a:t>
            </a:r>
            <a:r>
              <a:rPr lang="en-US" altLang="zh-CN" b="1" dirty="0" smtClean="0"/>
              <a:t>-</a:t>
            </a:r>
            <a:r>
              <a:rPr lang="zh-CN" altLang="en-US" sz="3100" b="1" dirty="0"/>
              <a:t>详情页</a:t>
            </a:r>
            <a:r>
              <a:rPr lang="zh-CN" altLang="zh-CN" sz="3100" b="1" dirty="0" smtClean="0"/>
              <a:t>推荐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04" y="1486564"/>
            <a:ext cx="2801620" cy="47630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8629" y="2523090"/>
            <a:ext cx="4007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召回策略：</a:t>
            </a:r>
            <a:endParaRPr lang="en-US" altLang="zh-CN" sz="1400" b="1" dirty="0" smtClean="0"/>
          </a:p>
          <a:p>
            <a:r>
              <a:rPr lang="zh-CN" altLang="en-US" sz="1200" dirty="0" smtClean="0"/>
              <a:t>       相似应用：</a:t>
            </a:r>
            <a:r>
              <a:rPr lang="en-US" altLang="zh-CN" sz="1200" dirty="0" smtClean="0"/>
              <a:t>item2vec</a:t>
            </a:r>
            <a:r>
              <a:rPr lang="zh-CN" altLang="en-US" sz="1200" dirty="0" smtClean="0"/>
              <a:t>模型使用用户浏览行为</a:t>
            </a:r>
            <a:endParaRPr lang="en-US" altLang="zh-CN" sz="1200" dirty="0" smtClean="0"/>
          </a:p>
          <a:p>
            <a:r>
              <a:rPr lang="zh-CN" altLang="en-US" sz="1200" dirty="0" smtClean="0"/>
              <a:t>       下了还下：</a:t>
            </a:r>
            <a:r>
              <a:rPr lang="en-US" altLang="zh-CN" sz="1200" dirty="0" smtClean="0"/>
              <a:t>item2vec</a:t>
            </a:r>
            <a:r>
              <a:rPr lang="zh-CN" altLang="en-US" sz="1200" dirty="0" smtClean="0"/>
              <a:t>模型使用用户下载行为</a:t>
            </a:r>
            <a:endParaRPr lang="en-US" altLang="zh-CN" sz="1200" dirty="0" smtClean="0"/>
          </a:p>
          <a:p>
            <a:r>
              <a:rPr lang="zh-CN" altLang="en-US" sz="1200" dirty="0" smtClean="0"/>
              <a:t>       热门类别推荐：当前应用下的二级类别热门应用</a:t>
            </a:r>
            <a:endParaRPr lang="en-US" altLang="zh-CN" sz="1200" dirty="0" smtClean="0"/>
          </a:p>
          <a:p>
            <a:r>
              <a:rPr lang="zh-CN" altLang="en-US" sz="1400" b="1" dirty="0" smtClean="0"/>
              <a:t>排序</a:t>
            </a:r>
            <a:r>
              <a:rPr lang="en-US" altLang="zh-CN" sz="1400" b="1" dirty="0" smtClean="0"/>
              <a:t>:</a:t>
            </a:r>
            <a:endParaRPr lang="en-US" altLang="zh-CN" sz="1400" b="1" dirty="0"/>
          </a:p>
          <a:p>
            <a:r>
              <a:rPr lang="zh-CN" altLang="en-US" sz="1200" dirty="0" smtClean="0"/>
              <a:t>       排序</a:t>
            </a:r>
            <a:r>
              <a:rPr lang="zh-CN" altLang="en-US" sz="1200" dirty="0"/>
              <a:t>考虑</a:t>
            </a:r>
            <a:r>
              <a:rPr lang="zh-CN" altLang="en-US" sz="1200" dirty="0" smtClean="0"/>
              <a:t>到相似得分、用户</a:t>
            </a:r>
            <a:r>
              <a:rPr lang="zh-CN" altLang="en-US" sz="1200" dirty="0"/>
              <a:t>画像</a:t>
            </a:r>
            <a:r>
              <a:rPr lang="zh-CN" altLang="en-US" sz="1200" dirty="0" smtClean="0"/>
              <a:t>，应用信息以及应用下载、搜索、点击等信息。使用过的排序模型有</a:t>
            </a:r>
            <a:r>
              <a:rPr lang="en-US" altLang="zh-CN" sz="1200" dirty="0" err="1" smtClean="0"/>
              <a:t>wide&amp;deep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1058</Words>
  <Application>Microsoft Office PowerPoint</Application>
  <PresentationFormat>宽屏</PresentationFormat>
  <Paragraphs>121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 Unicode MS</vt:lpstr>
      <vt:lpstr>等线</vt:lpstr>
      <vt:lpstr>等线 Light</vt:lpstr>
      <vt:lpstr>微软雅黑</vt:lpstr>
      <vt:lpstr>Arial</vt:lpstr>
      <vt:lpstr>Times New Roman</vt:lpstr>
      <vt:lpstr>Office 主题​​</vt:lpstr>
      <vt:lpstr>手机助手推荐策略简介</vt:lpstr>
      <vt:lpstr>PowerPoint 演示文稿</vt:lpstr>
      <vt:lpstr>推荐系统架构 </vt:lpstr>
      <vt:lpstr>推荐召回模型、排序算法</vt:lpstr>
      <vt:lpstr>各场景推荐策略-新用户引导推荐 </vt:lpstr>
      <vt:lpstr>各场景推荐策略-首页今日热点、topic、list推荐</vt:lpstr>
      <vt:lpstr>各场景推荐策略-软件页和游戏页topic推荐 </vt:lpstr>
      <vt:lpstr>各场景推荐策略-下载弹窗推荐  </vt:lpstr>
      <vt:lpstr>各场景推荐策略-详情页推荐  </vt:lpstr>
      <vt:lpstr>各场景推荐策略-安装完成、下载管理推荐  </vt:lpstr>
      <vt:lpstr>各场景推荐策略-搜索词推荐  </vt:lpstr>
      <vt:lpstr>各场景推荐策略-搜索结果页推荐  </vt:lpstr>
      <vt:lpstr>召回算法——协同过滤(基于内存)</vt:lpstr>
      <vt:lpstr>召回算法——协同过滤(基于模型) SVD</vt:lpstr>
      <vt:lpstr>召回算法——Item2vec</vt:lpstr>
      <vt:lpstr>召回算法——DNN</vt:lpstr>
      <vt:lpstr>召回算法——关联规则挖掘</vt:lpstr>
      <vt:lpstr>召回算法——搜索意图识别(浅层神经网络)</vt:lpstr>
      <vt:lpstr>召回算法——TGI指数即Target Group Index（目标群体指数）</vt:lpstr>
      <vt:lpstr>排序算法 ——tensorflow feature_clunm</vt:lpstr>
      <vt:lpstr>排序算法——tensorflow Estimators</vt:lpstr>
      <vt:lpstr>排序算法——tensorflow Estimators</vt:lpstr>
      <vt:lpstr>排序算法——Wide&amp;Deep</vt:lpstr>
      <vt:lpstr>排序算法——DeepFM</vt:lpstr>
      <vt:lpstr>排序算法——DIN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田海德</dc:creator>
  <cp:lastModifiedBy>田海德</cp:lastModifiedBy>
  <cp:revision>201</cp:revision>
  <dcterms:created xsi:type="dcterms:W3CDTF">2019-12-05T11:01:03Z</dcterms:created>
  <dcterms:modified xsi:type="dcterms:W3CDTF">2019-12-16T09:03:46Z</dcterms:modified>
</cp:coreProperties>
</file>