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60" r:id="rId5"/>
    <p:sldId id="262" r:id="rId6"/>
    <p:sldId id="263" r:id="rId7"/>
    <p:sldId id="264"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566" autoAdjust="0"/>
  </p:normalViewPr>
  <p:slideViewPr>
    <p:cSldViewPr snapToGrid="0">
      <p:cViewPr varScale="1">
        <p:scale>
          <a:sx n="156" d="100"/>
          <a:sy n="156" d="100"/>
        </p:scale>
        <p:origin x="456"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19EDC1-B86C-464A-A7AB-7B516088B42A}" type="datetimeFigureOut">
              <a:rPr lang="en-US" smtClean="0"/>
              <a:t>12/12/2021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FD26A8-C803-44D2-8766-104779B9EAAF}" type="slidenum">
              <a:rPr lang="en-US" smtClean="0"/>
              <a:t>‹#›</a:t>
            </a:fld>
            <a:endParaRPr lang="en-US"/>
          </a:p>
        </p:txBody>
      </p:sp>
    </p:spTree>
    <p:extLst>
      <p:ext uri="{BB962C8B-B14F-4D97-AF65-F5344CB8AC3E}">
        <p14:creationId xmlns:p14="http://schemas.microsoft.com/office/powerpoint/2010/main" val="1357703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logic of the axis setting is that these two attributes are effective to evaluate a customer.</a:t>
            </a:r>
          </a:p>
          <a:p>
            <a:endParaRPr lang="en-US" dirty="0"/>
          </a:p>
          <a:p>
            <a:endParaRPr lang="en-US" dirty="0"/>
          </a:p>
        </p:txBody>
      </p:sp>
      <p:sp>
        <p:nvSpPr>
          <p:cNvPr id="4" name="Slide Number Placeholder 3"/>
          <p:cNvSpPr>
            <a:spLocks noGrp="1"/>
          </p:cNvSpPr>
          <p:nvPr>
            <p:ph type="sldNum" sz="quarter" idx="5"/>
          </p:nvPr>
        </p:nvSpPr>
        <p:spPr/>
        <p:txBody>
          <a:bodyPr/>
          <a:lstStyle/>
          <a:p>
            <a:fld id="{B4FD26A8-C803-44D2-8766-104779B9EAAF}" type="slidenum">
              <a:rPr lang="en-US" smtClean="0"/>
              <a:t>3</a:t>
            </a:fld>
            <a:endParaRPr lang="en-US"/>
          </a:p>
        </p:txBody>
      </p:sp>
    </p:spTree>
    <p:extLst>
      <p:ext uri="{BB962C8B-B14F-4D97-AF65-F5344CB8AC3E}">
        <p14:creationId xmlns:p14="http://schemas.microsoft.com/office/powerpoint/2010/main" val="2188760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B4FD26A8-C803-44D2-8766-104779B9EAAF}" type="slidenum">
              <a:rPr lang="en-US" smtClean="0"/>
              <a:t>4</a:t>
            </a:fld>
            <a:endParaRPr lang="en-US"/>
          </a:p>
        </p:txBody>
      </p:sp>
    </p:spTree>
    <p:extLst>
      <p:ext uri="{BB962C8B-B14F-4D97-AF65-F5344CB8AC3E}">
        <p14:creationId xmlns:p14="http://schemas.microsoft.com/office/powerpoint/2010/main" val="3199535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logic of the axis setting is that these two attributes are effective to evaluate a customer.</a:t>
            </a:r>
          </a:p>
          <a:p>
            <a:endParaRPr lang="en-US" dirty="0"/>
          </a:p>
          <a:p>
            <a:endParaRPr lang="en-US" dirty="0"/>
          </a:p>
        </p:txBody>
      </p:sp>
      <p:sp>
        <p:nvSpPr>
          <p:cNvPr id="4" name="Slide Number Placeholder 3"/>
          <p:cNvSpPr>
            <a:spLocks noGrp="1"/>
          </p:cNvSpPr>
          <p:nvPr>
            <p:ph type="sldNum" sz="quarter" idx="5"/>
          </p:nvPr>
        </p:nvSpPr>
        <p:spPr/>
        <p:txBody>
          <a:bodyPr/>
          <a:lstStyle/>
          <a:p>
            <a:fld id="{B4FD26A8-C803-44D2-8766-104779B9EAAF}" type="slidenum">
              <a:rPr lang="en-US" smtClean="0"/>
              <a:t>5</a:t>
            </a:fld>
            <a:endParaRPr lang="en-US"/>
          </a:p>
        </p:txBody>
      </p:sp>
    </p:spTree>
    <p:extLst>
      <p:ext uri="{BB962C8B-B14F-4D97-AF65-F5344CB8AC3E}">
        <p14:creationId xmlns:p14="http://schemas.microsoft.com/office/powerpoint/2010/main" val="32442085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most of products in our data set have very low transaction frequency and connections between products seem to be very weak.</a:t>
            </a:r>
          </a:p>
          <a:p>
            <a:endParaRPr lang="en-US" dirty="0"/>
          </a:p>
        </p:txBody>
      </p:sp>
      <p:sp>
        <p:nvSpPr>
          <p:cNvPr id="4" name="Slide Number Placeholder 3"/>
          <p:cNvSpPr>
            <a:spLocks noGrp="1"/>
          </p:cNvSpPr>
          <p:nvPr>
            <p:ph type="sldNum" sz="quarter" idx="5"/>
          </p:nvPr>
        </p:nvSpPr>
        <p:spPr/>
        <p:txBody>
          <a:bodyPr/>
          <a:lstStyle/>
          <a:p>
            <a:fld id="{B4FD26A8-C803-44D2-8766-104779B9EAAF}" type="slidenum">
              <a:rPr lang="en-US" smtClean="0"/>
              <a:t>6</a:t>
            </a:fld>
            <a:endParaRPr lang="en-US"/>
          </a:p>
        </p:txBody>
      </p:sp>
    </p:spTree>
    <p:extLst>
      <p:ext uri="{BB962C8B-B14F-4D97-AF65-F5344CB8AC3E}">
        <p14:creationId xmlns:p14="http://schemas.microsoft.com/office/powerpoint/2010/main" val="3078329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frequent item sets</a:t>
            </a:r>
          </a:p>
        </p:txBody>
      </p:sp>
      <p:sp>
        <p:nvSpPr>
          <p:cNvPr id="4" name="Slide Number Placeholder 3"/>
          <p:cNvSpPr>
            <a:spLocks noGrp="1"/>
          </p:cNvSpPr>
          <p:nvPr>
            <p:ph type="sldNum" sz="quarter" idx="5"/>
          </p:nvPr>
        </p:nvSpPr>
        <p:spPr/>
        <p:txBody>
          <a:bodyPr/>
          <a:lstStyle/>
          <a:p>
            <a:fld id="{B4FD26A8-C803-44D2-8766-104779B9EAAF}" type="slidenum">
              <a:rPr lang="en-US" smtClean="0"/>
              <a:t>7</a:t>
            </a:fld>
            <a:endParaRPr lang="en-US"/>
          </a:p>
        </p:txBody>
      </p:sp>
    </p:spTree>
    <p:extLst>
      <p:ext uri="{BB962C8B-B14F-4D97-AF65-F5344CB8AC3E}">
        <p14:creationId xmlns:p14="http://schemas.microsoft.com/office/powerpoint/2010/main" val="8919962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most of products in our data set have very low transaction frequency and connections between products seem to be very weak.</a:t>
            </a:r>
          </a:p>
          <a:p>
            <a:endParaRPr lang="en-US" dirty="0"/>
          </a:p>
        </p:txBody>
      </p:sp>
      <p:sp>
        <p:nvSpPr>
          <p:cNvPr id="4" name="Slide Number Placeholder 3"/>
          <p:cNvSpPr>
            <a:spLocks noGrp="1"/>
          </p:cNvSpPr>
          <p:nvPr>
            <p:ph type="sldNum" sz="quarter" idx="5"/>
          </p:nvPr>
        </p:nvSpPr>
        <p:spPr/>
        <p:txBody>
          <a:bodyPr/>
          <a:lstStyle/>
          <a:p>
            <a:fld id="{B4FD26A8-C803-44D2-8766-104779B9EAAF}" type="slidenum">
              <a:rPr lang="en-US" smtClean="0"/>
              <a:t>8</a:t>
            </a:fld>
            <a:endParaRPr lang="en-US"/>
          </a:p>
        </p:txBody>
      </p:sp>
    </p:spTree>
    <p:extLst>
      <p:ext uri="{BB962C8B-B14F-4D97-AF65-F5344CB8AC3E}">
        <p14:creationId xmlns:p14="http://schemas.microsoft.com/office/powerpoint/2010/main" val="28726817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01CEA-1E34-4A79-BAF6-65CA09A51D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758DFC-4EBA-45BB-84DF-C34F8E2467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6828621-ECB3-4AEF-9B61-9B71A4D935B0}"/>
              </a:ext>
            </a:extLst>
          </p:cNvPr>
          <p:cNvSpPr>
            <a:spLocks noGrp="1"/>
          </p:cNvSpPr>
          <p:nvPr>
            <p:ph type="dt" sz="half" idx="10"/>
          </p:nvPr>
        </p:nvSpPr>
        <p:spPr/>
        <p:txBody>
          <a:bodyPr/>
          <a:lstStyle/>
          <a:p>
            <a:fld id="{5BDBD337-728D-4799-9620-D9FFDCC8338D}" type="datetimeFigureOut">
              <a:rPr lang="en-US" smtClean="0"/>
              <a:t>12/12/2021</a:t>
            </a:fld>
            <a:endParaRPr lang="en-US"/>
          </a:p>
        </p:txBody>
      </p:sp>
      <p:sp>
        <p:nvSpPr>
          <p:cNvPr id="5" name="Footer Placeholder 4">
            <a:extLst>
              <a:ext uri="{FF2B5EF4-FFF2-40B4-BE49-F238E27FC236}">
                <a16:creationId xmlns:a16="http://schemas.microsoft.com/office/drawing/2014/main" id="{10E1BCBA-80B1-4834-BDA3-8040AAD23F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E3A8D4-04BD-4CC3-B914-9CC9F0185928}"/>
              </a:ext>
            </a:extLst>
          </p:cNvPr>
          <p:cNvSpPr>
            <a:spLocks noGrp="1"/>
          </p:cNvSpPr>
          <p:nvPr>
            <p:ph type="sldNum" sz="quarter" idx="12"/>
          </p:nvPr>
        </p:nvSpPr>
        <p:spPr/>
        <p:txBody>
          <a:bodyPr/>
          <a:lstStyle/>
          <a:p>
            <a:fld id="{973F14A2-93B1-4EAB-89FC-900BC70133C4}" type="slidenum">
              <a:rPr lang="en-US" smtClean="0"/>
              <a:t>‹#›</a:t>
            </a:fld>
            <a:endParaRPr lang="en-US"/>
          </a:p>
        </p:txBody>
      </p:sp>
    </p:spTree>
    <p:extLst>
      <p:ext uri="{BB962C8B-B14F-4D97-AF65-F5344CB8AC3E}">
        <p14:creationId xmlns:p14="http://schemas.microsoft.com/office/powerpoint/2010/main" val="3250713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475AC-1FFE-455D-9E2E-949BD4132FE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338CDB9-BB42-40A8-BF99-ACD3CAE20D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3247AD-5F27-4D25-8B3F-0FF04ABD79B4}"/>
              </a:ext>
            </a:extLst>
          </p:cNvPr>
          <p:cNvSpPr>
            <a:spLocks noGrp="1"/>
          </p:cNvSpPr>
          <p:nvPr>
            <p:ph type="dt" sz="half" idx="10"/>
          </p:nvPr>
        </p:nvSpPr>
        <p:spPr/>
        <p:txBody>
          <a:bodyPr/>
          <a:lstStyle/>
          <a:p>
            <a:fld id="{5BDBD337-728D-4799-9620-D9FFDCC8338D}" type="datetimeFigureOut">
              <a:rPr lang="en-US" smtClean="0"/>
              <a:t>12/12/2021</a:t>
            </a:fld>
            <a:endParaRPr lang="en-US"/>
          </a:p>
        </p:txBody>
      </p:sp>
      <p:sp>
        <p:nvSpPr>
          <p:cNvPr id="5" name="Footer Placeholder 4">
            <a:extLst>
              <a:ext uri="{FF2B5EF4-FFF2-40B4-BE49-F238E27FC236}">
                <a16:creationId xmlns:a16="http://schemas.microsoft.com/office/drawing/2014/main" id="{7D0E6728-6F7A-41B5-A72B-2A30F861D9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CD955E-1132-4D0E-8D00-F346432C391C}"/>
              </a:ext>
            </a:extLst>
          </p:cNvPr>
          <p:cNvSpPr>
            <a:spLocks noGrp="1"/>
          </p:cNvSpPr>
          <p:nvPr>
            <p:ph type="sldNum" sz="quarter" idx="12"/>
          </p:nvPr>
        </p:nvSpPr>
        <p:spPr/>
        <p:txBody>
          <a:bodyPr/>
          <a:lstStyle/>
          <a:p>
            <a:fld id="{973F14A2-93B1-4EAB-89FC-900BC70133C4}" type="slidenum">
              <a:rPr lang="en-US" smtClean="0"/>
              <a:t>‹#›</a:t>
            </a:fld>
            <a:endParaRPr lang="en-US"/>
          </a:p>
        </p:txBody>
      </p:sp>
    </p:spTree>
    <p:extLst>
      <p:ext uri="{BB962C8B-B14F-4D97-AF65-F5344CB8AC3E}">
        <p14:creationId xmlns:p14="http://schemas.microsoft.com/office/powerpoint/2010/main" val="3697411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B8C103-DF4E-4543-9582-D03F7987741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F90CE83-1244-4159-8EFD-726B4F00D2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C87C42-2089-4480-A823-7A18678CD546}"/>
              </a:ext>
            </a:extLst>
          </p:cNvPr>
          <p:cNvSpPr>
            <a:spLocks noGrp="1"/>
          </p:cNvSpPr>
          <p:nvPr>
            <p:ph type="dt" sz="half" idx="10"/>
          </p:nvPr>
        </p:nvSpPr>
        <p:spPr/>
        <p:txBody>
          <a:bodyPr/>
          <a:lstStyle/>
          <a:p>
            <a:fld id="{5BDBD337-728D-4799-9620-D9FFDCC8338D}" type="datetimeFigureOut">
              <a:rPr lang="en-US" smtClean="0"/>
              <a:t>12/12/2021</a:t>
            </a:fld>
            <a:endParaRPr lang="en-US"/>
          </a:p>
        </p:txBody>
      </p:sp>
      <p:sp>
        <p:nvSpPr>
          <p:cNvPr id="5" name="Footer Placeholder 4">
            <a:extLst>
              <a:ext uri="{FF2B5EF4-FFF2-40B4-BE49-F238E27FC236}">
                <a16:creationId xmlns:a16="http://schemas.microsoft.com/office/drawing/2014/main" id="{0202A40B-3B12-47E2-8E07-17958343B2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4EBD8A-EE60-44BA-B4B5-72AA27431420}"/>
              </a:ext>
            </a:extLst>
          </p:cNvPr>
          <p:cNvSpPr>
            <a:spLocks noGrp="1"/>
          </p:cNvSpPr>
          <p:nvPr>
            <p:ph type="sldNum" sz="quarter" idx="12"/>
          </p:nvPr>
        </p:nvSpPr>
        <p:spPr/>
        <p:txBody>
          <a:bodyPr/>
          <a:lstStyle/>
          <a:p>
            <a:fld id="{973F14A2-93B1-4EAB-89FC-900BC70133C4}" type="slidenum">
              <a:rPr lang="en-US" smtClean="0"/>
              <a:t>‹#›</a:t>
            </a:fld>
            <a:endParaRPr lang="en-US"/>
          </a:p>
        </p:txBody>
      </p:sp>
    </p:spTree>
    <p:extLst>
      <p:ext uri="{BB962C8B-B14F-4D97-AF65-F5344CB8AC3E}">
        <p14:creationId xmlns:p14="http://schemas.microsoft.com/office/powerpoint/2010/main" val="2365648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CB5FC-95A6-4EC7-B16D-B125844D0F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6BF1B8-2D5B-474C-9098-32BD1C5AC9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8A3C71-D3A4-4284-9C4E-9B5EA1836074}"/>
              </a:ext>
            </a:extLst>
          </p:cNvPr>
          <p:cNvSpPr>
            <a:spLocks noGrp="1"/>
          </p:cNvSpPr>
          <p:nvPr>
            <p:ph type="dt" sz="half" idx="10"/>
          </p:nvPr>
        </p:nvSpPr>
        <p:spPr/>
        <p:txBody>
          <a:bodyPr/>
          <a:lstStyle/>
          <a:p>
            <a:fld id="{5BDBD337-728D-4799-9620-D9FFDCC8338D}" type="datetimeFigureOut">
              <a:rPr lang="en-US" smtClean="0"/>
              <a:t>12/12/2021</a:t>
            </a:fld>
            <a:endParaRPr lang="en-US"/>
          </a:p>
        </p:txBody>
      </p:sp>
      <p:sp>
        <p:nvSpPr>
          <p:cNvPr id="5" name="Footer Placeholder 4">
            <a:extLst>
              <a:ext uri="{FF2B5EF4-FFF2-40B4-BE49-F238E27FC236}">
                <a16:creationId xmlns:a16="http://schemas.microsoft.com/office/drawing/2014/main" id="{C76C47E0-3DA8-4F97-A45C-54983272D5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DE3-27FE-449F-BA21-0E3154759C55}"/>
              </a:ext>
            </a:extLst>
          </p:cNvPr>
          <p:cNvSpPr>
            <a:spLocks noGrp="1"/>
          </p:cNvSpPr>
          <p:nvPr>
            <p:ph type="sldNum" sz="quarter" idx="12"/>
          </p:nvPr>
        </p:nvSpPr>
        <p:spPr/>
        <p:txBody>
          <a:bodyPr/>
          <a:lstStyle/>
          <a:p>
            <a:fld id="{973F14A2-93B1-4EAB-89FC-900BC70133C4}" type="slidenum">
              <a:rPr lang="en-US" smtClean="0"/>
              <a:t>‹#›</a:t>
            </a:fld>
            <a:endParaRPr lang="en-US"/>
          </a:p>
        </p:txBody>
      </p:sp>
    </p:spTree>
    <p:extLst>
      <p:ext uri="{BB962C8B-B14F-4D97-AF65-F5344CB8AC3E}">
        <p14:creationId xmlns:p14="http://schemas.microsoft.com/office/powerpoint/2010/main" val="1452874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67C3E-E4F9-4232-9A16-6EE255206B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63FE14C-1B86-430A-8F7A-216210C664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612C92-DEB6-4DCD-BDE3-8AB139FD6E02}"/>
              </a:ext>
            </a:extLst>
          </p:cNvPr>
          <p:cNvSpPr>
            <a:spLocks noGrp="1"/>
          </p:cNvSpPr>
          <p:nvPr>
            <p:ph type="dt" sz="half" idx="10"/>
          </p:nvPr>
        </p:nvSpPr>
        <p:spPr/>
        <p:txBody>
          <a:bodyPr/>
          <a:lstStyle/>
          <a:p>
            <a:fld id="{5BDBD337-728D-4799-9620-D9FFDCC8338D}" type="datetimeFigureOut">
              <a:rPr lang="en-US" smtClean="0"/>
              <a:t>12/12/2021</a:t>
            </a:fld>
            <a:endParaRPr lang="en-US"/>
          </a:p>
        </p:txBody>
      </p:sp>
      <p:sp>
        <p:nvSpPr>
          <p:cNvPr id="5" name="Footer Placeholder 4">
            <a:extLst>
              <a:ext uri="{FF2B5EF4-FFF2-40B4-BE49-F238E27FC236}">
                <a16:creationId xmlns:a16="http://schemas.microsoft.com/office/drawing/2014/main" id="{E8E286DF-84D7-46F5-8D26-CCF904A1E5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5EED6F-02D8-49F5-92D7-227B966D7498}"/>
              </a:ext>
            </a:extLst>
          </p:cNvPr>
          <p:cNvSpPr>
            <a:spLocks noGrp="1"/>
          </p:cNvSpPr>
          <p:nvPr>
            <p:ph type="sldNum" sz="quarter" idx="12"/>
          </p:nvPr>
        </p:nvSpPr>
        <p:spPr/>
        <p:txBody>
          <a:bodyPr/>
          <a:lstStyle/>
          <a:p>
            <a:fld id="{973F14A2-93B1-4EAB-89FC-900BC70133C4}" type="slidenum">
              <a:rPr lang="en-US" smtClean="0"/>
              <a:t>‹#›</a:t>
            </a:fld>
            <a:endParaRPr lang="en-US"/>
          </a:p>
        </p:txBody>
      </p:sp>
    </p:spTree>
    <p:extLst>
      <p:ext uri="{BB962C8B-B14F-4D97-AF65-F5344CB8AC3E}">
        <p14:creationId xmlns:p14="http://schemas.microsoft.com/office/powerpoint/2010/main" val="1284552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A06BF-FAAD-471D-9BDB-1477334294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F68724-5822-49B5-A613-1D1E630B7A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8D59429-3517-493A-A85F-32A36D6B2B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0C37C5-1EBA-4400-9DF1-92D1CD25A4A0}"/>
              </a:ext>
            </a:extLst>
          </p:cNvPr>
          <p:cNvSpPr>
            <a:spLocks noGrp="1"/>
          </p:cNvSpPr>
          <p:nvPr>
            <p:ph type="dt" sz="half" idx="10"/>
          </p:nvPr>
        </p:nvSpPr>
        <p:spPr/>
        <p:txBody>
          <a:bodyPr/>
          <a:lstStyle/>
          <a:p>
            <a:fld id="{5BDBD337-728D-4799-9620-D9FFDCC8338D}" type="datetimeFigureOut">
              <a:rPr lang="en-US" smtClean="0"/>
              <a:t>12/12/2021</a:t>
            </a:fld>
            <a:endParaRPr lang="en-US"/>
          </a:p>
        </p:txBody>
      </p:sp>
      <p:sp>
        <p:nvSpPr>
          <p:cNvPr id="6" name="Footer Placeholder 5">
            <a:extLst>
              <a:ext uri="{FF2B5EF4-FFF2-40B4-BE49-F238E27FC236}">
                <a16:creationId xmlns:a16="http://schemas.microsoft.com/office/drawing/2014/main" id="{92408F87-393E-4EB2-ADB9-F9E7613082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4E12E6-58BD-41B6-A27F-E145D7DEC05F}"/>
              </a:ext>
            </a:extLst>
          </p:cNvPr>
          <p:cNvSpPr>
            <a:spLocks noGrp="1"/>
          </p:cNvSpPr>
          <p:nvPr>
            <p:ph type="sldNum" sz="quarter" idx="12"/>
          </p:nvPr>
        </p:nvSpPr>
        <p:spPr/>
        <p:txBody>
          <a:bodyPr/>
          <a:lstStyle/>
          <a:p>
            <a:fld id="{973F14A2-93B1-4EAB-89FC-900BC70133C4}" type="slidenum">
              <a:rPr lang="en-US" smtClean="0"/>
              <a:t>‹#›</a:t>
            </a:fld>
            <a:endParaRPr lang="en-US"/>
          </a:p>
        </p:txBody>
      </p:sp>
    </p:spTree>
    <p:extLst>
      <p:ext uri="{BB962C8B-B14F-4D97-AF65-F5344CB8AC3E}">
        <p14:creationId xmlns:p14="http://schemas.microsoft.com/office/powerpoint/2010/main" val="601631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EFC95-135A-4F35-983F-84EC4F9AFF4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AE53A26-9CAA-427D-842F-A1BCEBA3A1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7807C5-B958-4925-96B8-01D2AF27AB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CD7B406-86DF-4731-8D01-2F47361FBD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1A6E96-48EE-4154-9BF0-D27D1058DF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B6C4A4F-FA74-4970-A040-F565D685C6ED}"/>
              </a:ext>
            </a:extLst>
          </p:cNvPr>
          <p:cNvSpPr>
            <a:spLocks noGrp="1"/>
          </p:cNvSpPr>
          <p:nvPr>
            <p:ph type="dt" sz="half" idx="10"/>
          </p:nvPr>
        </p:nvSpPr>
        <p:spPr/>
        <p:txBody>
          <a:bodyPr/>
          <a:lstStyle/>
          <a:p>
            <a:fld id="{5BDBD337-728D-4799-9620-D9FFDCC8338D}" type="datetimeFigureOut">
              <a:rPr lang="en-US" smtClean="0"/>
              <a:t>12/12/2021</a:t>
            </a:fld>
            <a:endParaRPr lang="en-US"/>
          </a:p>
        </p:txBody>
      </p:sp>
      <p:sp>
        <p:nvSpPr>
          <p:cNvPr id="8" name="Footer Placeholder 7">
            <a:extLst>
              <a:ext uri="{FF2B5EF4-FFF2-40B4-BE49-F238E27FC236}">
                <a16:creationId xmlns:a16="http://schemas.microsoft.com/office/drawing/2014/main" id="{AFF00F1A-ECDD-4B96-A3A6-5D53A8A35F0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2476B5F-2C32-4DC0-B612-701873DC72D8}"/>
              </a:ext>
            </a:extLst>
          </p:cNvPr>
          <p:cNvSpPr>
            <a:spLocks noGrp="1"/>
          </p:cNvSpPr>
          <p:nvPr>
            <p:ph type="sldNum" sz="quarter" idx="12"/>
          </p:nvPr>
        </p:nvSpPr>
        <p:spPr/>
        <p:txBody>
          <a:bodyPr/>
          <a:lstStyle/>
          <a:p>
            <a:fld id="{973F14A2-93B1-4EAB-89FC-900BC70133C4}" type="slidenum">
              <a:rPr lang="en-US" smtClean="0"/>
              <a:t>‹#›</a:t>
            </a:fld>
            <a:endParaRPr lang="en-US"/>
          </a:p>
        </p:txBody>
      </p:sp>
    </p:spTree>
    <p:extLst>
      <p:ext uri="{BB962C8B-B14F-4D97-AF65-F5344CB8AC3E}">
        <p14:creationId xmlns:p14="http://schemas.microsoft.com/office/powerpoint/2010/main" val="262413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D256B-9F83-4ACF-A609-8860397FC8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750D141-C5C4-4EDF-ABB6-2E8B30D75EAC}"/>
              </a:ext>
            </a:extLst>
          </p:cNvPr>
          <p:cNvSpPr>
            <a:spLocks noGrp="1"/>
          </p:cNvSpPr>
          <p:nvPr>
            <p:ph type="dt" sz="half" idx="10"/>
          </p:nvPr>
        </p:nvSpPr>
        <p:spPr/>
        <p:txBody>
          <a:bodyPr/>
          <a:lstStyle/>
          <a:p>
            <a:fld id="{5BDBD337-728D-4799-9620-D9FFDCC8338D}" type="datetimeFigureOut">
              <a:rPr lang="en-US" smtClean="0"/>
              <a:t>12/12/2021</a:t>
            </a:fld>
            <a:endParaRPr lang="en-US"/>
          </a:p>
        </p:txBody>
      </p:sp>
      <p:sp>
        <p:nvSpPr>
          <p:cNvPr id="4" name="Footer Placeholder 3">
            <a:extLst>
              <a:ext uri="{FF2B5EF4-FFF2-40B4-BE49-F238E27FC236}">
                <a16:creationId xmlns:a16="http://schemas.microsoft.com/office/drawing/2014/main" id="{54AB7CDF-7005-4848-99A1-8B871D6B854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149D54-F6DD-4341-8FFD-1213E940358F}"/>
              </a:ext>
            </a:extLst>
          </p:cNvPr>
          <p:cNvSpPr>
            <a:spLocks noGrp="1"/>
          </p:cNvSpPr>
          <p:nvPr>
            <p:ph type="sldNum" sz="quarter" idx="12"/>
          </p:nvPr>
        </p:nvSpPr>
        <p:spPr/>
        <p:txBody>
          <a:bodyPr/>
          <a:lstStyle/>
          <a:p>
            <a:fld id="{973F14A2-93B1-4EAB-89FC-900BC70133C4}" type="slidenum">
              <a:rPr lang="en-US" smtClean="0"/>
              <a:t>‹#›</a:t>
            </a:fld>
            <a:endParaRPr lang="en-US"/>
          </a:p>
        </p:txBody>
      </p:sp>
    </p:spTree>
    <p:extLst>
      <p:ext uri="{BB962C8B-B14F-4D97-AF65-F5344CB8AC3E}">
        <p14:creationId xmlns:p14="http://schemas.microsoft.com/office/powerpoint/2010/main" val="1615393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C56DD4-94CC-4713-8928-0D7100851BC5}"/>
              </a:ext>
            </a:extLst>
          </p:cNvPr>
          <p:cNvSpPr>
            <a:spLocks noGrp="1"/>
          </p:cNvSpPr>
          <p:nvPr>
            <p:ph type="dt" sz="half" idx="10"/>
          </p:nvPr>
        </p:nvSpPr>
        <p:spPr/>
        <p:txBody>
          <a:bodyPr/>
          <a:lstStyle/>
          <a:p>
            <a:fld id="{5BDBD337-728D-4799-9620-D9FFDCC8338D}" type="datetimeFigureOut">
              <a:rPr lang="en-US" smtClean="0"/>
              <a:t>12/12/2021</a:t>
            </a:fld>
            <a:endParaRPr lang="en-US"/>
          </a:p>
        </p:txBody>
      </p:sp>
      <p:sp>
        <p:nvSpPr>
          <p:cNvPr id="3" name="Footer Placeholder 2">
            <a:extLst>
              <a:ext uri="{FF2B5EF4-FFF2-40B4-BE49-F238E27FC236}">
                <a16:creationId xmlns:a16="http://schemas.microsoft.com/office/drawing/2014/main" id="{9749F07F-C73B-42BF-B44F-618DAB6C626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A68DA10-2CB6-482F-ADA4-F66C880AF86E}"/>
              </a:ext>
            </a:extLst>
          </p:cNvPr>
          <p:cNvSpPr>
            <a:spLocks noGrp="1"/>
          </p:cNvSpPr>
          <p:nvPr>
            <p:ph type="sldNum" sz="quarter" idx="12"/>
          </p:nvPr>
        </p:nvSpPr>
        <p:spPr/>
        <p:txBody>
          <a:bodyPr/>
          <a:lstStyle/>
          <a:p>
            <a:fld id="{973F14A2-93B1-4EAB-89FC-900BC70133C4}" type="slidenum">
              <a:rPr lang="en-US" smtClean="0"/>
              <a:t>‹#›</a:t>
            </a:fld>
            <a:endParaRPr lang="en-US"/>
          </a:p>
        </p:txBody>
      </p:sp>
    </p:spTree>
    <p:extLst>
      <p:ext uri="{BB962C8B-B14F-4D97-AF65-F5344CB8AC3E}">
        <p14:creationId xmlns:p14="http://schemas.microsoft.com/office/powerpoint/2010/main" val="1776684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0EEE9-0AED-46E2-8F1C-0A74233C0C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D40C6E6-E1E3-41B4-8E50-AC55C75FF4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2F658C-1309-4FB9-84EC-7A2DABE72B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336D8A-3DC4-4E00-9349-2FAEBD446290}"/>
              </a:ext>
            </a:extLst>
          </p:cNvPr>
          <p:cNvSpPr>
            <a:spLocks noGrp="1"/>
          </p:cNvSpPr>
          <p:nvPr>
            <p:ph type="dt" sz="half" idx="10"/>
          </p:nvPr>
        </p:nvSpPr>
        <p:spPr/>
        <p:txBody>
          <a:bodyPr/>
          <a:lstStyle/>
          <a:p>
            <a:fld id="{5BDBD337-728D-4799-9620-D9FFDCC8338D}" type="datetimeFigureOut">
              <a:rPr lang="en-US" smtClean="0"/>
              <a:t>12/12/2021</a:t>
            </a:fld>
            <a:endParaRPr lang="en-US"/>
          </a:p>
        </p:txBody>
      </p:sp>
      <p:sp>
        <p:nvSpPr>
          <p:cNvPr id="6" name="Footer Placeholder 5">
            <a:extLst>
              <a:ext uri="{FF2B5EF4-FFF2-40B4-BE49-F238E27FC236}">
                <a16:creationId xmlns:a16="http://schemas.microsoft.com/office/drawing/2014/main" id="{07F24764-9006-4673-8716-1F73D7949B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4DCD36-92D7-4980-9D99-39CFDF918B38}"/>
              </a:ext>
            </a:extLst>
          </p:cNvPr>
          <p:cNvSpPr>
            <a:spLocks noGrp="1"/>
          </p:cNvSpPr>
          <p:nvPr>
            <p:ph type="sldNum" sz="quarter" idx="12"/>
          </p:nvPr>
        </p:nvSpPr>
        <p:spPr/>
        <p:txBody>
          <a:bodyPr/>
          <a:lstStyle/>
          <a:p>
            <a:fld id="{973F14A2-93B1-4EAB-89FC-900BC70133C4}" type="slidenum">
              <a:rPr lang="en-US" smtClean="0"/>
              <a:t>‹#›</a:t>
            </a:fld>
            <a:endParaRPr lang="en-US"/>
          </a:p>
        </p:txBody>
      </p:sp>
    </p:spTree>
    <p:extLst>
      <p:ext uri="{BB962C8B-B14F-4D97-AF65-F5344CB8AC3E}">
        <p14:creationId xmlns:p14="http://schemas.microsoft.com/office/powerpoint/2010/main" val="1735363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3F4A5-E114-478A-A8E0-C104D61615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DD5EF5-99B5-4F17-850B-C0FDAF4DBB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A550F8D-02F6-4309-89F1-D297DE5238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6AC444-B5D5-44E0-A3A9-EC2798964FB6}"/>
              </a:ext>
            </a:extLst>
          </p:cNvPr>
          <p:cNvSpPr>
            <a:spLocks noGrp="1"/>
          </p:cNvSpPr>
          <p:nvPr>
            <p:ph type="dt" sz="half" idx="10"/>
          </p:nvPr>
        </p:nvSpPr>
        <p:spPr/>
        <p:txBody>
          <a:bodyPr/>
          <a:lstStyle/>
          <a:p>
            <a:fld id="{5BDBD337-728D-4799-9620-D9FFDCC8338D}" type="datetimeFigureOut">
              <a:rPr lang="en-US" smtClean="0"/>
              <a:t>12/12/2021</a:t>
            </a:fld>
            <a:endParaRPr lang="en-US"/>
          </a:p>
        </p:txBody>
      </p:sp>
      <p:sp>
        <p:nvSpPr>
          <p:cNvPr id="6" name="Footer Placeholder 5">
            <a:extLst>
              <a:ext uri="{FF2B5EF4-FFF2-40B4-BE49-F238E27FC236}">
                <a16:creationId xmlns:a16="http://schemas.microsoft.com/office/drawing/2014/main" id="{81553A1F-1E39-4ABA-AC13-0612FBBBFD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FF60FB-7A1F-4171-A67B-4F12867C1427}"/>
              </a:ext>
            </a:extLst>
          </p:cNvPr>
          <p:cNvSpPr>
            <a:spLocks noGrp="1"/>
          </p:cNvSpPr>
          <p:nvPr>
            <p:ph type="sldNum" sz="quarter" idx="12"/>
          </p:nvPr>
        </p:nvSpPr>
        <p:spPr/>
        <p:txBody>
          <a:bodyPr/>
          <a:lstStyle/>
          <a:p>
            <a:fld id="{973F14A2-93B1-4EAB-89FC-900BC70133C4}" type="slidenum">
              <a:rPr lang="en-US" smtClean="0"/>
              <a:t>‹#›</a:t>
            </a:fld>
            <a:endParaRPr lang="en-US"/>
          </a:p>
        </p:txBody>
      </p:sp>
    </p:spTree>
    <p:extLst>
      <p:ext uri="{BB962C8B-B14F-4D97-AF65-F5344CB8AC3E}">
        <p14:creationId xmlns:p14="http://schemas.microsoft.com/office/powerpoint/2010/main" val="152107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09CE5C-8926-4813-B605-D41F4B88C2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8CAD38A-40EA-4BFB-8DC8-A508582E11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710A06-4C2F-4C57-90D5-DD63615044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DBD337-728D-4799-9620-D9FFDCC8338D}" type="datetimeFigureOut">
              <a:rPr lang="en-US" smtClean="0"/>
              <a:t>12/12/2021</a:t>
            </a:fld>
            <a:endParaRPr lang="en-US"/>
          </a:p>
        </p:txBody>
      </p:sp>
      <p:sp>
        <p:nvSpPr>
          <p:cNvPr id="5" name="Footer Placeholder 4">
            <a:extLst>
              <a:ext uri="{FF2B5EF4-FFF2-40B4-BE49-F238E27FC236}">
                <a16:creationId xmlns:a16="http://schemas.microsoft.com/office/drawing/2014/main" id="{1EC67E07-65B9-4377-B4AB-0E1F6B89F0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06EFC0E-B2A8-40A7-BB66-98E2161DC2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3F14A2-93B1-4EAB-89FC-900BC70133C4}" type="slidenum">
              <a:rPr lang="en-US" smtClean="0"/>
              <a:t>‹#›</a:t>
            </a:fld>
            <a:endParaRPr lang="en-US"/>
          </a:p>
        </p:txBody>
      </p:sp>
    </p:spTree>
    <p:extLst>
      <p:ext uri="{BB962C8B-B14F-4D97-AF65-F5344CB8AC3E}">
        <p14:creationId xmlns:p14="http://schemas.microsoft.com/office/powerpoint/2010/main" val="13638381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Arc 15">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5C800C9-416E-4048-804A-778F9E9E496C}"/>
              </a:ext>
            </a:extLst>
          </p:cNvPr>
          <p:cNvSpPr>
            <a:spLocks noGrp="1"/>
          </p:cNvSpPr>
          <p:nvPr>
            <p:ph type="ctrTitle"/>
          </p:nvPr>
        </p:nvSpPr>
        <p:spPr>
          <a:xfrm>
            <a:off x="4038600" y="1939159"/>
            <a:ext cx="7644627" cy="2751086"/>
          </a:xfrm>
        </p:spPr>
        <p:txBody>
          <a:bodyPr>
            <a:normAutofit/>
          </a:bodyPr>
          <a:lstStyle/>
          <a:p>
            <a:pPr algn="r"/>
            <a:r>
              <a:rPr lang="en-US" sz="4700"/>
              <a:t>Data Mining Algorithms Implementation:</a:t>
            </a:r>
            <a:br>
              <a:rPr lang="en-US" sz="4700"/>
            </a:br>
            <a:r>
              <a:rPr lang="en-US" sz="4700"/>
              <a:t>An  Online  Retail Data  Set Case</a:t>
            </a:r>
          </a:p>
        </p:txBody>
      </p:sp>
      <p:sp>
        <p:nvSpPr>
          <p:cNvPr id="3" name="Subtitle 2">
            <a:extLst>
              <a:ext uri="{FF2B5EF4-FFF2-40B4-BE49-F238E27FC236}">
                <a16:creationId xmlns:a16="http://schemas.microsoft.com/office/drawing/2014/main" id="{16FFB0C4-12D5-4D79-B8CF-DEE06DAFEB96}"/>
              </a:ext>
            </a:extLst>
          </p:cNvPr>
          <p:cNvSpPr>
            <a:spLocks noGrp="1"/>
          </p:cNvSpPr>
          <p:nvPr>
            <p:ph type="subTitle" idx="1"/>
          </p:nvPr>
        </p:nvSpPr>
        <p:spPr>
          <a:xfrm>
            <a:off x="4038600" y="4782320"/>
            <a:ext cx="7644627" cy="1329443"/>
          </a:xfrm>
        </p:spPr>
        <p:txBody>
          <a:bodyPr>
            <a:normAutofit/>
          </a:bodyPr>
          <a:lstStyle/>
          <a:p>
            <a:pPr algn="r"/>
            <a:endParaRPr lang="en-US"/>
          </a:p>
          <a:p>
            <a:pPr algn="r"/>
            <a:r>
              <a:rPr lang="en-US" dirty="0" err="1"/>
              <a:t>Huayi</a:t>
            </a:r>
            <a:r>
              <a:rPr lang="en-US" dirty="0"/>
              <a:t> Chen, Yu Shi, Xunqing Wen, </a:t>
            </a:r>
            <a:r>
              <a:rPr lang="en-US" dirty="0" err="1"/>
              <a:t>Tianhao</a:t>
            </a:r>
            <a:r>
              <a:rPr lang="en-US" dirty="0"/>
              <a:t> Wu, Xing Zhou</a:t>
            </a:r>
            <a:endParaRPr lang="en-US"/>
          </a:p>
        </p:txBody>
      </p:sp>
    </p:spTree>
    <p:extLst>
      <p:ext uri="{BB962C8B-B14F-4D97-AF65-F5344CB8AC3E}">
        <p14:creationId xmlns:p14="http://schemas.microsoft.com/office/powerpoint/2010/main" val="4252226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700"/>
                                        <p:tgtEl>
                                          <p:spTgt spid="3">
                                            <p:txEl>
                                              <p:pRg st="1" end="1"/>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520AF8-AA10-4201-8B1E-B578175988B3}"/>
              </a:ext>
            </a:extLst>
          </p:cNvPr>
          <p:cNvSpPr>
            <a:spLocks noGrp="1"/>
          </p:cNvSpPr>
          <p:nvPr>
            <p:ph type="title"/>
          </p:nvPr>
        </p:nvSpPr>
        <p:spPr>
          <a:xfrm>
            <a:off x="686834" y="1153572"/>
            <a:ext cx="3200400" cy="4461163"/>
          </a:xfrm>
        </p:spPr>
        <p:txBody>
          <a:bodyPr>
            <a:normAutofit/>
          </a:bodyPr>
          <a:lstStyle/>
          <a:p>
            <a:r>
              <a:rPr lang="en-US">
                <a:solidFill>
                  <a:srgbClr val="FFFFFF"/>
                </a:solidFill>
              </a:rPr>
              <a:t>Introduction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737E41D-20BA-45F5-96C6-6AE36FF36EB2}"/>
              </a:ext>
            </a:extLst>
          </p:cNvPr>
          <p:cNvSpPr>
            <a:spLocks noGrp="1"/>
          </p:cNvSpPr>
          <p:nvPr>
            <p:ph idx="1"/>
          </p:nvPr>
        </p:nvSpPr>
        <p:spPr>
          <a:xfrm>
            <a:off x="4447308" y="591344"/>
            <a:ext cx="6906491" cy="5585619"/>
          </a:xfrm>
        </p:spPr>
        <p:txBody>
          <a:bodyPr anchor="ctr">
            <a:normAutofit/>
          </a:bodyPr>
          <a:lstStyle/>
          <a:p>
            <a:r>
              <a:rPr lang="en-US" dirty="0"/>
              <a:t>Several data mining algorithms are introduced in the introduction to data mining course. We want to apply these classical algorithms to real life data to see what meaningful information can be extracted.</a:t>
            </a:r>
          </a:p>
          <a:p>
            <a:endParaRPr lang="en-US" dirty="0"/>
          </a:p>
          <a:p>
            <a:r>
              <a:rPr lang="en-US" dirty="0"/>
              <a:t>Clustering</a:t>
            </a:r>
          </a:p>
          <a:p>
            <a:endParaRPr lang="en-US" dirty="0"/>
          </a:p>
          <a:p>
            <a:r>
              <a:rPr lang="en-US" dirty="0"/>
              <a:t>Frequent Pattern  Mining</a:t>
            </a:r>
          </a:p>
          <a:p>
            <a:endParaRPr lang="en-US" dirty="0"/>
          </a:p>
          <a:p>
            <a:r>
              <a:rPr lang="en-US" dirty="0"/>
              <a:t>Frequent Sequence  Mining</a:t>
            </a:r>
          </a:p>
        </p:txBody>
      </p:sp>
    </p:spTree>
    <p:extLst>
      <p:ext uri="{BB962C8B-B14F-4D97-AF65-F5344CB8AC3E}">
        <p14:creationId xmlns:p14="http://schemas.microsoft.com/office/powerpoint/2010/main" val="3685683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98D469-52CF-461D-9F35-A22D271E7FF9}"/>
              </a:ext>
            </a:extLst>
          </p:cNvPr>
          <p:cNvSpPr>
            <a:spLocks noGrp="1"/>
          </p:cNvSpPr>
          <p:nvPr>
            <p:ph type="title"/>
          </p:nvPr>
        </p:nvSpPr>
        <p:spPr>
          <a:xfrm>
            <a:off x="594360" y="640263"/>
            <a:ext cx="3822192" cy="1344975"/>
          </a:xfrm>
        </p:spPr>
        <p:txBody>
          <a:bodyPr vert="horz" lIns="91440" tIns="45720" rIns="91440" bIns="45720" rtlCol="0">
            <a:normAutofit/>
          </a:bodyPr>
          <a:lstStyle/>
          <a:p>
            <a:r>
              <a:rPr lang="en-US" sz="3600" kern="1200">
                <a:solidFill>
                  <a:schemeClr val="bg1"/>
                </a:solidFill>
                <a:latin typeface="+mj-lt"/>
                <a:ea typeface="+mj-ea"/>
                <a:cs typeface="+mj-cs"/>
              </a:rPr>
              <a:t>Clustering</a:t>
            </a:r>
          </a:p>
        </p:txBody>
      </p:sp>
      <p:cxnSp>
        <p:nvCxnSpPr>
          <p:cNvPr id="25" name="Straight Connector 24">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20" name="Content Placeholder 19">
            <a:extLst>
              <a:ext uri="{FF2B5EF4-FFF2-40B4-BE49-F238E27FC236}">
                <a16:creationId xmlns:a16="http://schemas.microsoft.com/office/drawing/2014/main" id="{F4E85108-7225-4229-B6C4-86AAD817A3B1}"/>
              </a:ext>
            </a:extLst>
          </p:cNvPr>
          <p:cNvSpPr>
            <a:spLocks noGrp="1"/>
          </p:cNvSpPr>
          <p:nvPr>
            <p:ph idx="1"/>
          </p:nvPr>
        </p:nvSpPr>
        <p:spPr>
          <a:xfrm>
            <a:off x="593610" y="2121763"/>
            <a:ext cx="3822192" cy="4015150"/>
          </a:xfrm>
        </p:spPr>
        <p:txBody>
          <a:bodyPr>
            <a:noAutofit/>
          </a:bodyPr>
          <a:lstStyle/>
          <a:p>
            <a:r>
              <a:rPr lang="en-US" sz="2500" b="1"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rPr>
              <a:t>We use a 2D coordinate system here to locate customers and calculate distances. The X-axis represents the total number of transactions that a customer has, while the Y-axis represents the total sales revenues that a customer contributes.</a:t>
            </a:r>
            <a:endParaRPr lang="en-US" sz="2500" b="1" dirty="0">
              <a:solidFill>
                <a:schemeClr val="bg1"/>
              </a:solidFill>
            </a:endParaRPr>
          </a:p>
        </p:txBody>
      </p:sp>
      <p:pic>
        <p:nvPicPr>
          <p:cNvPr id="11" name="Content Placeholder 10" descr="Chart&#10;&#10;Description automatically generated">
            <a:extLst>
              <a:ext uri="{FF2B5EF4-FFF2-40B4-BE49-F238E27FC236}">
                <a16:creationId xmlns:a16="http://schemas.microsoft.com/office/drawing/2014/main" id="{3858F680-73D6-4B25-A948-1F916DD33E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0716" y="1083676"/>
            <a:ext cx="6596652" cy="4535199"/>
          </a:xfrm>
          <a:prstGeom prst="rect">
            <a:avLst/>
          </a:prstGeom>
        </p:spPr>
      </p:pic>
    </p:spTree>
    <p:extLst>
      <p:ext uri="{BB962C8B-B14F-4D97-AF65-F5344CB8AC3E}">
        <p14:creationId xmlns:p14="http://schemas.microsoft.com/office/powerpoint/2010/main" val="3643450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98D469-52CF-461D-9F35-A22D271E7FF9}"/>
              </a:ext>
            </a:extLst>
          </p:cNvPr>
          <p:cNvSpPr>
            <a:spLocks noGrp="1"/>
          </p:cNvSpPr>
          <p:nvPr>
            <p:ph type="title"/>
          </p:nvPr>
        </p:nvSpPr>
        <p:spPr>
          <a:xfrm>
            <a:off x="594360" y="640263"/>
            <a:ext cx="3822192" cy="1344975"/>
          </a:xfrm>
        </p:spPr>
        <p:txBody>
          <a:bodyPr vert="horz" lIns="91440" tIns="45720" rIns="91440" bIns="45720" rtlCol="0">
            <a:normAutofit/>
          </a:bodyPr>
          <a:lstStyle/>
          <a:p>
            <a:r>
              <a:rPr lang="en-US" sz="3600" kern="1200">
                <a:solidFill>
                  <a:schemeClr val="bg1"/>
                </a:solidFill>
                <a:latin typeface="+mj-lt"/>
                <a:ea typeface="+mj-ea"/>
                <a:cs typeface="+mj-cs"/>
              </a:rPr>
              <a:t>Clustering</a:t>
            </a:r>
          </a:p>
        </p:txBody>
      </p:sp>
      <p:cxnSp>
        <p:nvCxnSpPr>
          <p:cNvPr id="25" name="Straight Connector 24">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20" name="Content Placeholder 19">
            <a:extLst>
              <a:ext uri="{FF2B5EF4-FFF2-40B4-BE49-F238E27FC236}">
                <a16:creationId xmlns:a16="http://schemas.microsoft.com/office/drawing/2014/main" id="{F4E85108-7225-4229-B6C4-86AAD817A3B1}"/>
              </a:ext>
            </a:extLst>
          </p:cNvPr>
          <p:cNvSpPr>
            <a:spLocks noGrp="1"/>
          </p:cNvSpPr>
          <p:nvPr>
            <p:ph idx="1"/>
          </p:nvPr>
        </p:nvSpPr>
        <p:spPr>
          <a:xfrm>
            <a:off x="593610" y="2121763"/>
            <a:ext cx="3822192" cy="4015150"/>
          </a:xfrm>
        </p:spPr>
        <p:txBody>
          <a:bodyP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500" b="1" dirty="0">
                <a:solidFill>
                  <a:schemeClr val="bg1"/>
                </a:solidFill>
              </a:rPr>
              <a:t>The logic of the axis setting is that these two attributes are effective to evaluate a customer. By differ customers into different clusters, we can treat them in different company resources allocation.</a:t>
            </a:r>
          </a:p>
        </p:txBody>
      </p:sp>
      <p:pic>
        <p:nvPicPr>
          <p:cNvPr id="11" name="Content Placeholder 10" descr="Chart&#10;&#10;Description automatically generated">
            <a:extLst>
              <a:ext uri="{FF2B5EF4-FFF2-40B4-BE49-F238E27FC236}">
                <a16:creationId xmlns:a16="http://schemas.microsoft.com/office/drawing/2014/main" id="{3858F680-73D6-4B25-A948-1F916DD33E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0716" y="1083676"/>
            <a:ext cx="6596652" cy="4535199"/>
          </a:xfrm>
          <a:prstGeom prst="rect">
            <a:avLst/>
          </a:prstGeom>
        </p:spPr>
      </p:pic>
    </p:spTree>
    <p:extLst>
      <p:ext uri="{BB962C8B-B14F-4D97-AF65-F5344CB8AC3E}">
        <p14:creationId xmlns:p14="http://schemas.microsoft.com/office/powerpoint/2010/main" val="4262666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98D469-52CF-461D-9F35-A22D271E7FF9}"/>
              </a:ext>
            </a:extLst>
          </p:cNvPr>
          <p:cNvSpPr>
            <a:spLocks noGrp="1"/>
          </p:cNvSpPr>
          <p:nvPr>
            <p:ph type="title"/>
          </p:nvPr>
        </p:nvSpPr>
        <p:spPr>
          <a:xfrm>
            <a:off x="594360" y="640263"/>
            <a:ext cx="3822192" cy="1344975"/>
          </a:xfrm>
        </p:spPr>
        <p:txBody>
          <a:bodyPr vert="horz" lIns="91440" tIns="45720" rIns="91440" bIns="45720" rtlCol="0">
            <a:normAutofit/>
          </a:bodyPr>
          <a:lstStyle/>
          <a:p>
            <a:r>
              <a:rPr lang="en-US" sz="3300">
                <a:solidFill>
                  <a:schemeClr val="bg1"/>
                </a:solidFill>
              </a:rPr>
              <a:t>Fp tree</a:t>
            </a:r>
            <a:br>
              <a:rPr lang="en-US" sz="3300">
                <a:solidFill>
                  <a:schemeClr val="bg1"/>
                </a:solidFill>
              </a:rPr>
            </a:br>
            <a:r>
              <a:rPr lang="en-US" sz="3300">
                <a:solidFill>
                  <a:schemeClr val="bg1"/>
                </a:solidFill>
              </a:rPr>
              <a:t>Fp-growth algorithm</a:t>
            </a:r>
            <a:endParaRPr lang="en-US" sz="3300" kern="1200">
              <a:solidFill>
                <a:schemeClr val="bg1"/>
              </a:solidFill>
              <a:latin typeface="+mj-lt"/>
              <a:ea typeface="+mj-ea"/>
              <a:cs typeface="+mj-cs"/>
            </a:endParaRPr>
          </a:p>
        </p:txBody>
      </p:sp>
      <p:cxnSp>
        <p:nvCxnSpPr>
          <p:cNvPr id="50" name="Straight Connector 49">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45" name="Content Placeholder 44">
            <a:extLst>
              <a:ext uri="{FF2B5EF4-FFF2-40B4-BE49-F238E27FC236}">
                <a16:creationId xmlns:a16="http://schemas.microsoft.com/office/drawing/2014/main" id="{E8F1CCAC-741E-4F3C-9F98-A788A0A8721D}"/>
              </a:ext>
            </a:extLst>
          </p:cNvPr>
          <p:cNvSpPr>
            <a:spLocks noGrp="1"/>
          </p:cNvSpPr>
          <p:nvPr>
            <p:ph idx="1"/>
          </p:nvPr>
        </p:nvSpPr>
        <p:spPr>
          <a:xfrm>
            <a:off x="593610" y="2121763"/>
            <a:ext cx="3822192" cy="3773010"/>
          </a:xfrm>
        </p:spPr>
        <p:txBody>
          <a:bodyPr>
            <a:normAutofit/>
          </a:bodyPr>
          <a:lstStyle/>
          <a:p>
            <a:r>
              <a:rPr lang="en-US" sz="2000" dirty="0">
                <a:solidFill>
                  <a:schemeClr val="bg1"/>
                </a:solidFill>
              </a:rPr>
              <a:t>We also import fp-growth algorithm in our project. </a:t>
            </a:r>
          </a:p>
          <a:p>
            <a:endParaRPr lang="en-US" sz="2000" dirty="0">
              <a:solidFill>
                <a:schemeClr val="bg1"/>
              </a:solidFill>
            </a:endParaRPr>
          </a:p>
          <a:p>
            <a:r>
              <a:rPr lang="en-US" sz="2000" dirty="0">
                <a:solidFill>
                  <a:schemeClr val="bg1"/>
                </a:solidFill>
              </a:rPr>
              <a:t>Here is the coding flow.</a:t>
            </a:r>
          </a:p>
        </p:txBody>
      </p:sp>
      <p:pic>
        <p:nvPicPr>
          <p:cNvPr id="6" name="Content Placeholder 5" descr="Diagram&#10;&#10;Description automatically generated">
            <a:extLst>
              <a:ext uri="{FF2B5EF4-FFF2-40B4-BE49-F238E27FC236}">
                <a16:creationId xmlns:a16="http://schemas.microsoft.com/office/drawing/2014/main" id="{64A0D1CE-7D7B-4B7B-AE74-294A769112E1}"/>
              </a:ext>
            </a:extLst>
          </p:cNvPr>
          <p:cNvPicPr>
            <a:picLocks noChangeAspect="1"/>
          </p:cNvPicPr>
          <p:nvPr/>
        </p:nvPicPr>
        <p:blipFill rotWithShape="1">
          <a:blip r:embed="rId3">
            <a:extLst>
              <a:ext uri="{28A0092B-C50C-407E-A947-70E740481C1C}">
                <a14:useLocalDpi xmlns:a14="http://schemas.microsoft.com/office/drawing/2010/main" val="0"/>
              </a:ext>
            </a:extLst>
          </a:blip>
          <a:srcRect b="9040"/>
          <a:stretch/>
        </p:blipFill>
        <p:spPr>
          <a:xfrm>
            <a:off x="5110716" y="902268"/>
            <a:ext cx="6596652" cy="4455257"/>
          </a:xfrm>
          <a:prstGeom prst="rect">
            <a:avLst/>
          </a:prstGeom>
        </p:spPr>
      </p:pic>
    </p:spTree>
    <p:extLst>
      <p:ext uri="{BB962C8B-B14F-4D97-AF65-F5344CB8AC3E}">
        <p14:creationId xmlns:p14="http://schemas.microsoft.com/office/powerpoint/2010/main" val="2976671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98D469-52CF-461D-9F35-A22D271E7FF9}"/>
              </a:ext>
            </a:extLst>
          </p:cNvPr>
          <p:cNvSpPr>
            <a:spLocks noGrp="1"/>
          </p:cNvSpPr>
          <p:nvPr>
            <p:ph type="title"/>
          </p:nvPr>
        </p:nvSpPr>
        <p:spPr>
          <a:xfrm>
            <a:off x="594360" y="640263"/>
            <a:ext cx="3822192" cy="1344975"/>
          </a:xfrm>
        </p:spPr>
        <p:txBody>
          <a:bodyPr vert="horz" lIns="91440" tIns="45720" rIns="91440" bIns="45720" rtlCol="0">
            <a:normAutofit/>
          </a:bodyPr>
          <a:lstStyle/>
          <a:p>
            <a:r>
              <a:rPr lang="en-US" sz="3300">
                <a:solidFill>
                  <a:schemeClr val="bg1"/>
                </a:solidFill>
              </a:rPr>
              <a:t>Fp tree</a:t>
            </a:r>
            <a:br>
              <a:rPr lang="en-US" sz="3300">
                <a:solidFill>
                  <a:schemeClr val="bg1"/>
                </a:solidFill>
              </a:rPr>
            </a:br>
            <a:r>
              <a:rPr lang="en-US" sz="3300">
                <a:solidFill>
                  <a:schemeClr val="bg1"/>
                </a:solidFill>
              </a:rPr>
              <a:t>Fp-growth algorithm</a:t>
            </a:r>
            <a:endParaRPr lang="en-US" sz="3300" kern="1200">
              <a:solidFill>
                <a:schemeClr val="bg1"/>
              </a:solidFill>
              <a:latin typeface="+mj-lt"/>
              <a:ea typeface="+mj-ea"/>
              <a:cs typeface="+mj-cs"/>
            </a:endParaRPr>
          </a:p>
        </p:txBody>
      </p:sp>
      <p:cxnSp>
        <p:nvCxnSpPr>
          <p:cNvPr id="59" name="Straight Connector 58">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54" name="Content Placeholder 53">
            <a:extLst>
              <a:ext uri="{FF2B5EF4-FFF2-40B4-BE49-F238E27FC236}">
                <a16:creationId xmlns:a16="http://schemas.microsoft.com/office/drawing/2014/main" id="{C6AB93E4-5E3F-496C-B4FA-3B4BB6051A9E}"/>
              </a:ext>
            </a:extLst>
          </p:cNvPr>
          <p:cNvSpPr>
            <a:spLocks noGrp="1"/>
          </p:cNvSpPr>
          <p:nvPr>
            <p:ph idx="1"/>
          </p:nvPr>
        </p:nvSpPr>
        <p:spPr>
          <a:xfrm>
            <a:off x="593610" y="2121763"/>
            <a:ext cx="3822192" cy="3773010"/>
          </a:xfrm>
        </p:spPr>
        <p:txBody>
          <a:bodyPr>
            <a:normAutofit/>
          </a:bodyPr>
          <a:lstStyle/>
          <a:p>
            <a:r>
              <a:rPr lang="en-US" sz="2000" dirty="0">
                <a:solidFill>
                  <a:schemeClr val="bg1"/>
                </a:solidFill>
              </a:rPr>
              <a:t>Overall frequent patterns</a:t>
            </a:r>
          </a:p>
          <a:p>
            <a:r>
              <a:rPr lang="en-US" sz="2000" dirty="0">
                <a:solidFill>
                  <a:schemeClr val="bg1"/>
                </a:solidFill>
              </a:rPr>
              <a:t>The minimal support was originally set as 0.05, then nothing was found. Then we decreased the minimal support to 0.03 and finally to 0.01, in the end we could find something.</a:t>
            </a:r>
          </a:p>
          <a:p>
            <a:r>
              <a:rPr lang="en-US" sz="2000" dirty="0">
                <a:solidFill>
                  <a:schemeClr val="bg1"/>
                </a:solidFill>
              </a:rPr>
              <a:t>By this result, most of products in our data set have very low transaction frequency and connections between products seem to be very weak.</a:t>
            </a:r>
          </a:p>
        </p:txBody>
      </p:sp>
      <p:pic>
        <p:nvPicPr>
          <p:cNvPr id="4" name="Content Placeholder 3" descr="Table&#10;&#10;Description automatically generated">
            <a:extLst>
              <a:ext uri="{FF2B5EF4-FFF2-40B4-BE49-F238E27FC236}">
                <a16:creationId xmlns:a16="http://schemas.microsoft.com/office/drawing/2014/main" id="{0AF758EB-6A32-4D16-A491-F62F7D30DA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0716" y="2196862"/>
            <a:ext cx="6596652" cy="2308827"/>
          </a:xfrm>
          <a:prstGeom prst="rect">
            <a:avLst/>
          </a:prstGeom>
        </p:spPr>
      </p:pic>
    </p:spTree>
    <p:extLst>
      <p:ext uri="{BB962C8B-B14F-4D97-AF65-F5344CB8AC3E}">
        <p14:creationId xmlns:p14="http://schemas.microsoft.com/office/powerpoint/2010/main" val="2314497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 name="Rectangle 72">
            <a:extLst>
              <a:ext uri="{FF2B5EF4-FFF2-40B4-BE49-F238E27FC236}">
                <a16:creationId xmlns:a16="http://schemas.microsoft.com/office/drawing/2014/main" id="{68A4132F-DEC6-4332-A00C-A11AD4519B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Shape 74">
            <a:extLst>
              <a:ext uri="{FF2B5EF4-FFF2-40B4-BE49-F238E27FC236}">
                <a16:creationId xmlns:a16="http://schemas.microsoft.com/office/drawing/2014/main" id="{64965EAE-E41A-435F-B993-07E824B6C9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0"/>
            <a:ext cx="7539895"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Shape 76">
            <a:extLst>
              <a:ext uri="{FF2B5EF4-FFF2-40B4-BE49-F238E27FC236}">
                <a16:creationId xmlns:a16="http://schemas.microsoft.com/office/drawing/2014/main" id="{152F8994-E6D4-4311-9548-C3607BC436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7092985"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898D469-52CF-461D-9F35-A22D271E7FF9}"/>
              </a:ext>
            </a:extLst>
          </p:cNvPr>
          <p:cNvSpPr>
            <a:spLocks noGrp="1"/>
          </p:cNvSpPr>
          <p:nvPr>
            <p:ph type="title"/>
          </p:nvPr>
        </p:nvSpPr>
        <p:spPr>
          <a:xfrm>
            <a:off x="838199" y="365125"/>
            <a:ext cx="5529943" cy="1325563"/>
          </a:xfrm>
        </p:spPr>
        <p:txBody>
          <a:bodyPr vert="horz" lIns="91440" tIns="45720" rIns="91440" bIns="45720" rtlCol="0">
            <a:normAutofit/>
          </a:bodyPr>
          <a:lstStyle/>
          <a:p>
            <a:r>
              <a:rPr lang="en-US"/>
              <a:t>Fp tree</a:t>
            </a:r>
            <a:br>
              <a:rPr lang="en-US"/>
            </a:br>
            <a:r>
              <a:rPr lang="en-US"/>
              <a:t>Fp-growth algorithm</a:t>
            </a:r>
            <a:endParaRPr lang="en-US" kern="1200">
              <a:latin typeface="+mj-lt"/>
              <a:ea typeface="+mj-ea"/>
              <a:cs typeface="+mj-cs"/>
            </a:endParaRPr>
          </a:p>
        </p:txBody>
      </p:sp>
      <p:sp>
        <p:nvSpPr>
          <p:cNvPr id="70" name="Content Placeholder 69">
            <a:extLst>
              <a:ext uri="{FF2B5EF4-FFF2-40B4-BE49-F238E27FC236}">
                <a16:creationId xmlns:a16="http://schemas.microsoft.com/office/drawing/2014/main" id="{07A2295E-5E15-4A84-8104-3A96CBDEB74C}"/>
              </a:ext>
            </a:extLst>
          </p:cNvPr>
          <p:cNvSpPr>
            <a:spLocks noGrp="1"/>
          </p:cNvSpPr>
          <p:nvPr>
            <p:ph idx="1"/>
          </p:nvPr>
        </p:nvSpPr>
        <p:spPr>
          <a:xfrm>
            <a:off x="672371" y="2776977"/>
            <a:ext cx="4142091" cy="3399518"/>
          </a:xfrm>
        </p:spPr>
        <p:txBody>
          <a:bodyPr>
            <a:normAutofit/>
          </a:bodyPr>
          <a:lstStyle/>
          <a:p>
            <a:r>
              <a:rPr lang="en-US" sz="2000" dirty="0"/>
              <a:t>However, once we defined Nov to Jan as holiday season and only run fp-growth algorithm on this period of data, we find there are more frequent item sets and the confidences of interesting rule are relatively high. </a:t>
            </a:r>
          </a:p>
        </p:txBody>
      </p:sp>
      <p:pic>
        <p:nvPicPr>
          <p:cNvPr id="5" name="Content Placeholder 4" descr="Table&#10;&#10;Description automatically generated">
            <a:extLst>
              <a:ext uri="{FF2B5EF4-FFF2-40B4-BE49-F238E27FC236}">
                <a16:creationId xmlns:a16="http://schemas.microsoft.com/office/drawing/2014/main" id="{BC94459B-9D44-4291-ABCA-1C7BCF3FA3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6543" y="365125"/>
            <a:ext cx="3163085" cy="2411852"/>
          </a:xfrm>
          <a:prstGeom prst="rect">
            <a:avLst/>
          </a:prstGeom>
        </p:spPr>
      </p:pic>
      <p:pic>
        <p:nvPicPr>
          <p:cNvPr id="7" name="Content Placeholder 6" descr="Table&#10;&#10;Description automatically generated">
            <a:extLst>
              <a:ext uri="{FF2B5EF4-FFF2-40B4-BE49-F238E27FC236}">
                <a16:creationId xmlns:a16="http://schemas.microsoft.com/office/drawing/2014/main" id="{66A76F33-FCC5-41AF-A8A5-8F837B04D4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21585" y="2994128"/>
            <a:ext cx="2798044" cy="3170589"/>
          </a:xfrm>
          <a:prstGeom prst="rect">
            <a:avLst/>
          </a:prstGeom>
        </p:spPr>
      </p:pic>
      <p:sp>
        <p:nvSpPr>
          <p:cNvPr id="8" name="Rectangle 7">
            <a:extLst>
              <a:ext uri="{FF2B5EF4-FFF2-40B4-BE49-F238E27FC236}">
                <a16:creationId xmlns:a16="http://schemas.microsoft.com/office/drawing/2014/main" id="{33312C30-67BA-4EF9-9AE0-D4874D726DD3}"/>
              </a:ext>
            </a:extLst>
          </p:cNvPr>
          <p:cNvSpPr/>
          <p:nvPr/>
        </p:nvSpPr>
        <p:spPr>
          <a:xfrm>
            <a:off x="8721585" y="365125"/>
            <a:ext cx="581975" cy="16878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7865DB74-9797-44EB-B0D9-CD9448C7EB88}"/>
              </a:ext>
            </a:extLst>
          </p:cNvPr>
          <p:cNvSpPr/>
          <p:nvPr/>
        </p:nvSpPr>
        <p:spPr>
          <a:xfrm>
            <a:off x="8721584" y="1606295"/>
            <a:ext cx="581975" cy="16878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BE73049-AFB1-41E7-B561-179B3A48C213}"/>
              </a:ext>
            </a:extLst>
          </p:cNvPr>
          <p:cNvSpPr/>
          <p:nvPr/>
        </p:nvSpPr>
        <p:spPr>
          <a:xfrm>
            <a:off x="9128049" y="2966813"/>
            <a:ext cx="623505" cy="16878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E8D6C24-D454-4321-9364-14DE938CE807}"/>
              </a:ext>
            </a:extLst>
          </p:cNvPr>
          <p:cNvSpPr/>
          <p:nvPr/>
        </p:nvSpPr>
        <p:spPr>
          <a:xfrm>
            <a:off x="8887687" y="4733095"/>
            <a:ext cx="623505" cy="16878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9241815"/>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8D469-52CF-461D-9F35-A22D271E7FF9}"/>
              </a:ext>
            </a:extLst>
          </p:cNvPr>
          <p:cNvSpPr>
            <a:spLocks noGrp="1"/>
          </p:cNvSpPr>
          <p:nvPr>
            <p:ph type="title"/>
          </p:nvPr>
        </p:nvSpPr>
        <p:spPr>
          <a:xfrm>
            <a:off x="804672" y="723578"/>
            <a:ext cx="3387106" cy="1645501"/>
          </a:xfrm>
        </p:spPr>
        <p:txBody>
          <a:bodyPr vert="horz" lIns="91440" tIns="45720" rIns="91440" bIns="45720" rtlCol="0">
            <a:normAutofit/>
          </a:bodyPr>
          <a:lstStyle/>
          <a:p>
            <a:r>
              <a:rPr lang="en-US" sz="3700"/>
              <a:t>Frequent Sequence  Mining</a:t>
            </a:r>
            <a:endParaRPr lang="en-US" sz="3700" kern="1200">
              <a:latin typeface="+mj-lt"/>
              <a:ea typeface="+mj-ea"/>
              <a:cs typeface="+mj-cs"/>
            </a:endParaRPr>
          </a:p>
        </p:txBody>
      </p:sp>
      <p:sp>
        <p:nvSpPr>
          <p:cNvPr id="63" name="Content Placeholder 62">
            <a:extLst>
              <a:ext uri="{FF2B5EF4-FFF2-40B4-BE49-F238E27FC236}">
                <a16:creationId xmlns:a16="http://schemas.microsoft.com/office/drawing/2014/main" id="{216CA9BD-6FAA-41CC-AD7B-C7D67D5EF4A6}"/>
              </a:ext>
            </a:extLst>
          </p:cNvPr>
          <p:cNvSpPr>
            <a:spLocks noGrp="1"/>
          </p:cNvSpPr>
          <p:nvPr>
            <p:ph idx="1"/>
          </p:nvPr>
        </p:nvSpPr>
        <p:spPr>
          <a:xfrm>
            <a:off x="804672" y="2341505"/>
            <a:ext cx="3387105" cy="4267950"/>
          </a:xfrm>
        </p:spPr>
        <p:txBody>
          <a:bodyPr>
            <a:normAutofit/>
          </a:bodyPr>
          <a:lstStyle/>
          <a:p>
            <a:r>
              <a:rPr lang="en-US" sz="1800" dirty="0"/>
              <a:t>In this section, we are trying to apply AprioriAll algorithm into our selected real life data set. In the beginning, we set minsup = 5%, but nothing meets the minsup. Then we changed this dynamic minsup into a fix number 5, which is a super small number compared to the total number of transactions. The result is obvious, we found 30 frequent items in L1, 79 frequent 2-itemset in L2, 8 frequent 3-itemset in L3 and only one 4-itemset are found in L4.</a:t>
            </a:r>
          </a:p>
        </p:txBody>
      </p:sp>
      <p:sp>
        <p:nvSpPr>
          <p:cNvPr id="66" name="Rectangle 65">
            <a:extLst>
              <a:ext uri="{FF2B5EF4-FFF2-40B4-BE49-F238E27FC236}">
                <a16:creationId xmlns:a16="http://schemas.microsoft.com/office/drawing/2014/main" id="{EBB6D9F6-3E47-45AD-8461-718A3C87E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8409" y="0"/>
            <a:ext cx="7653591" cy="6858000"/>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8" name="Rectangle 67">
            <a:extLst>
              <a:ext uri="{FF2B5EF4-FFF2-40B4-BE49-F238E27FC236}">
                <a16:creationId xmlns:a16="http://schemas.microsoft.com/office/drawing/2014/main" id="{A3B16A00-A549-4B07-B8C2-4B3A966D9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0141" y="321732"/>
            <a:ext cx="4111054" cy="3674848"/>
          </a:xfrm>
          <a:prstGeom prst="rect">
            <a:avLst/>
          </a:prstGeom>
          <a:solidFill>
            <a:srgbClr val="FFFFFF"/>
          </a:solidFill>
          <a:ln w="158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Table&#10;&#10;Description automatically generated">
            <a:extLst>
              <a:ext uri="{FF2B5EF4-FFF2-40B4-BE49-F238E27FC236}">
                <a16:creationId xmlns:a16="http://schemas.microsoft.com/office/drawing/2014/main" id="{A4543D5A-BD94-4FEE-945B-FF2801F99F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6412" y="474133"/>
            <a:ext cx="3222000" cy="3361582"/>
          </a:xfrm>
          <a:prstGeom prst="rect">
            <a:avLst/>
          </a:prstGeom>
        </p:spPr>
      </p:pic>
      <p:sp>
        <p:nvSpPr>
          <p:cNvPr id="70" name="Rectangle 69">
            <a:extLst>
              <a:ext uri="{FF2B5EF4-FFF2-40B4-BE49-F238E27FC236}">
                <a16:creationId xmlns:a16="http://schemas.microsoft.com/office/drawing/2014/main" id="{33B86BAE-87B4-4192-ABB2-627FFC965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8156" y="321732"/>
            <a:ext cx="2766017" cy="3026832"/>
          </a:xfrm>
          <a:prstGeom prst="rect">
            <a:avLst/>
          </a:prstGeom>
          <a:solidFill>
            <a:srgbClr val="FFFFFF"/>
          </a:solidFill>
          <a:ln w="158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descr="Table&#10;&#10;Description automatically generated">
            <a:extLst>
              <a:ext uri="{FF2B5EF4-FFF2-40B4-BE49-F238E27FC236}">
                <a16:creationId xmlns:a16="http://schemas.microsoft.com/office/drawing/2014/main" id="{151C6472-110F-49A5-9A2F-7A6A4E8E76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44730" y="474133"/>
            <a:ext cx="1308320" cy="2717800"/>
          </a:xfrm>
          <a:prstGeom prst="rect">
            <a:avLst/>
          </a:prstGeom>
        </p:spPr>
      </p:pic>
      <p:sp>
        <p:nvSpPr>
          <p:cNvPr id="72" name="Rectangle 71">
            <a:extLst>
              <a:ext uri="{FF2B5EF4-FFF2-40B4-BE49-F238E27FC236}">
                <a16:creationId xmlns:a16="http://schemas.microsoft.com/office/drawing/2014/main" id="{22BB4F03-4463-45CC-89A7-8E03412ED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0141" y="4155753"/>
            <a:ext cx="4111054" cy="2380509"/>
          </a:xfrm>
          <a:prstGeom prst="rect">
            <a:avLst/>
          </a:prstGeom>
          <a:solidFill>
            <a:srgbClr val="FFFFFF"/>
          </a:solidFill>
          <a:ln w="158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Picture 10" descr="Graphical user interface, text, application&#10;&#10;Description automatically generated">
            <a:extLst>
              <a:ext uri="{FF2B5EF4-FFF2-40B4-BE49-F238E27FC236}">
                <a16:creationId xmlns:a16="http://schemas.microsoft.com/office/drawing/2014/main" id="{B3FF4840-0DA3-4543-AF31-1327006CD06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09463" y="4602282"/>
            <a:ext cx="3775899" cy="1497614"/>
          </a:xfrm>
          <a:prstGeom prst="rect">
            <a:avLst/>
          </a:prstGeom>
        </p:spPr>
      </p:pic>
      <p:sp>
        <p:nvSpPr>
          <p:cNvPr id="74" name="Rectangle 73">
            <a:extLst>
              <a:ext uri="{FF2B5EF4-FFF2-40B4-BE49-F238E27FC236}">
                <a16:creationId xmlns:a16="http://schemas.microsoft.com/office/drawing/2014/main" id="{80E1AEAE-1F52-4C29-925C-27738417E9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8156" y="3509431"/>
            <a:ext cx="2766017" cy="3026832"/>
          </a:xfrm>
          <a:prstGeom prst="rect">
            <a:avLst/>
          </a:prstGeom>
          <a:solidFill>
            <a:srgbClr val="FFFFFF"/>
          </a:solidFill>
          <a:ln w="158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descr="Table&#10;&#10;Description automatically generated">
            <a:extLst>
              <a:ext uri="{FF2B5EF4-FFF2-40B4-BE49-F238E27FC236}">
                <a16:creationId xmlns:a16="http://schemas.microsoft.com/office/drawing/2014/main" id="{A887D95E-7D4E-495D-9BF0-2ED97067C4A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25218" y="3670295"/>
            <a:ext cx="1547345" cy="2713571"/>
          </a:xfrm>
          <a:prstGeom prst="rect">
            <a:avLst/>
          </a:prstGeom>
        </p:spPr>
      </p:pic>
      <p:sp>
        <p:nvSpPr>
          <p:cNvPr id="13" name="TextBox 12">
            <a:extLst>
              <a:ext uri="{FF2B5EF4-FFF2-40B4-BE49-F238E27FC236}">
                <a16:creationId xmlns:a16="http://schemas.microsoft.com/office/drawing/2014/main" id="{DD6E3191-53F9-41D9-9FDC-7C6E46A06C82}"/>
              </a:ext>
            </a:extLst>
          </p:cNvPr>
          <p:cNvSpPr txBox="1"/>
          <p:nvPr/>
        </p:nvSpPr>
        <p:spPr>
          <a:xfrm>
            <a:off x="5009462" y="261157"/>
            <a:ext cx="3895197" cy="369332"/>
          </a:xfrm>
          <a:prstGeom prst="rect">
            <a:avLst/>
          </a:prstGeom>
          <a:noFill/>
        </p:spPr>
        <p:txBody>
          <a:bodyPr wrap="square" rtlCol="0">
            <a:spAutoFit/>
          </a:bodyPr>
          <a:lstStyle/>
          <a:p>
            <a:r>
              <a:rPr lang="en-US" dirty="0">
                <a:solidFill>
                  <a:schemeClr val="bg1"/>
                </a:solidFill>
              </a:rPr>
              <a:t>First 7 out of 30 in L1 with frequency</a:t>
            </a:r>
          </a:p>
        </p:txBody>
      </p:sp>
      <p:sp>
        <p:nvSpPr>
          <p:cNvPr id="23" name="TextBox 22">
            <a:extLst>
              <a:ext uri="{FF2B5EF4-FFF2-40B4-BE49-F238E27FC236}">
                <a16:creationId xmlns:a16="http://schemas.microsoft.com/office/drawing/2014/main" id="{3B82BDE8-3C06-4130-9317-EF3807AE9FC3}"/>
              </a:ext>
            </a:extLst>
          </p:cNvPr>
          <p:cNvSpPr txBox="1"/>
          <p:nvPr/>
        </p:nvSpPr>
        <p:spPr>
          <a:xfrm>
            <a:off x="9479323" y="214991"/>
            <a:ext cx="2786158" cy="369332"/>
          </a:xfrm>
          <a:prstGeom prst="rect">
            <a:avLst/>
          </a:prstGeom>
          <a:noFill/>
        </p:spPr>
        <p:txBody>
          <a:bodyPr wrap="square" rtlCol="0">
            <a:spAutoFit/>
          </a:bodyPr>
          <a:lstStyle/>
          <a:p>
            <a:r>
              <a:rPr lang="en-US" dirty="0">
                <a:solidFill>
                  <a:schemeClr val="bg1"/>
                </a:solidFill>
              </a:rPr>
              <a:t>First 8 out of 79 in L2</a:t>
            </a:r>
          </a:p>
        </p:txBody>
      </p:sp>
    </p:spTree>
    <p:extLst>
      <p:ext uri="{BB962C8B-B14F-4D97-AF65-F5344CB8AC3E}">
        <p14:creationId xmlns:p14="http://schemas.microsoft.com/office/powerpoint/2010/main" val="1496534296"/>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TotalTime>
  <Words>481</Words>
  <Application>Microsoft Office PowerPoint</Application>
  <PresentationFormat>Widescreen</PresentationFormat>
  <Paragraphs>40</Paragraphs>
  <Slides>8</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Data Mining Algorithms Implementation: An  Online  Retail Data  Set Case</vt:lpstr>
      <vt:lpstr>Introduction</vt:lpstr>
      <vt:lpstr>Clustering</vt:lpstr>
      <vt:lpstr>Clustering</vt:lpstr>
      <vt:lpstr>Fp tree Fp-growth algorithm</vt:lpstr>
      <vt:lpstr>Fp tree Fp-growth algorithm</vt:lpstr>
      <vt:lpstr>Fp tree Fp-growth algorithm</vt:lpstr>
      <vt:lpstr>Frequent Sequence  Mining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Algorithms Implementation: An  Online  Retail Data  Set Case</dc:title>
  <dc:creator>Xunqing Wen</dc:creator>
  <cp:lastModifiedBy>Xunqing Wen</cp:lastModifiedBy>
  <cp:revision>4</cp:revision>
  <dcterms:created xsi:type="dcterms:W3CDTF">2021-12-12T20:42:28Z</dcterms:created>
  <dcterms:modified xsi:type="dcterms:W3CDTF">2021-12-12T22:07:26Z</dcterms:modified>
</cp:coreProperties>
</file>