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69" r:id="rId6"/>
    <p:sldId id="268" r:id="rId7"/>
    <p:sldId id="270" r:id="rId8"/>
    <p:sldId id="271" r:id="rId9"/>
    <p:sldId id="273" r:id="rId10"/>
    <p:sldId id="258" r:id="rId11"/>
    <p:sldId id="259" r:id="rId12"/>
    <p:sldId id="275" r:id="rId13"/>
    <p:sldId id="274" r:id="rId14"/>
    <p:sldId id="276" r:id="rId15"/>
    <p:sldId id="263" r:id="rId16"/>
    <p:sldId id="287" r:id="rId17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1" Type="http://schemas.openxmlformats.org/officeDocument/2006/relationships/tags" Target="tags/tag126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QG </a:t>
            </a:r>
            <a:r>
              <a:rPr lang="zh-CN" altLang="en-US"/>
              <a:t>移动组 张艺隽 </a:t>
            </a:r>
            <a:r>
              <a:rPr lang="en-US" altLang="zh-CN"/>
              <a:t>2019/3/21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F95BDD-448A-4A7F-97E3-F54AEF3626D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charset="0"/>
                <a:ea typeface="微软雅黑" panose="020B050302020402020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C7A335-6364-4078-A2A6-DE9F80B088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2.png"/><Relationship Id="rId2" Type="http://schemas.openxmlformats.org/officeDocument/2006/relationships/tags" Target="../tags/tag18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7" Type="http://schemas.openxmlformats.org/officeDocument/2006/relationships/tags" Target="../tags/tag41.xml"/><Relationship Id="rId16" Type="http://schemas.openxmlformats.org/officeDocument/2006/relationships/tags" Target="../tags/tag40.xml"/><Relationship Id="rId15" Type="http://schemas.openxmlformats.org/officeDocument/2006/relationships/tags" Target="../tags/tag39.xml"/><Relationship Id="rId14" Type="http://schemas.openxmlformats.org/officeDocument/2006/relationships/tags" Target="../tags/tag38.xml"/><Relationship Id="rId13" Type="http://schemas.openxmlformats.org/officeDocument/2006/relationships/tags" Target="../tags/tag37.xml"/><Relationship Id="rId12" Type="http://schemas.openxmlformats.org/officeDocument/2006/relationships/tags" Target="../tags/tag36.xml"/><Relationship Id="rId11" Type="http://schemas.openxmlformats.org/officeDocument/2006/relationships/tags" Target="../tags/tag35.xml"/><Relationship Id="rId10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image" Target="../media/image2.png"/><Relationship Id="rId2" Type="http://schemas.openxmlformats.org/officeDocument/2006/relationships/tags" Target="../tags/tag4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image" Target="../media/image3.png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image" Target="../media/image2.png"/><Relationship Id="rId2" Type="http://schemas.openxmlformats.org/officeDocument/2006/relationships/tags" Target="../tags/tag64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image" Target="../media/image3.png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image" Target="../media/image2.png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image" Target="../media/image3.png"/><Relationship Id="rId5" Type="http://schemas.openxmlformats.org/officeDocument/2006/relationships/tags" Target="../tags/tag88.xml"/><Relationship Id="rId4" Type="http://schemas.openxmlformats.org/officeDocument/2006/relationships/tags" Target="../tags/tag87.xml"/><Relationship Id="rId3" Type="http://schemas.openxmlformats.org/officeDocument/2006/relationships/image" Target="../media/image2.png"/><Relationship Id="rId2" Type="http://schemas.openxmlformats.org/officeDocument/2006/relationships/tags" Target="../tags/tag86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image" Target="../media/image1.png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3552371" y="1823125"/>
            <a:ext cx="5087258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3552371" y="1805851"/>
            <a:ext cx="1131462" cy="1131462"/>
            <a:chOff x="4492171" y="2097770"/>
            <a:chExt cx="950686" cy="950686"/>
          </a:xfrm>
        </p:grpSpPr>
        <p:cxnSp>
          <p:nvCxnSpPr>
            <p:cNvPr id="11" name="直接连接符 10"/>
            <p:cNvCxnSpPr/>
            <p:nvPr>
              <p:custDataLst>
                <p:tags r:id="rId7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>
              <p:custDataLst>
                <p:tags r:id="rId8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/>
          <p:cNvGrpSpPr/>
          <p:nvPr>
            <p:custDataLst>
              <p:tags r:id="rId9"/>
            </p:custDataLst>
          </p:nvPr>
        </p:nvGrpSpPr>
        <p:grpSpPr>
          <a:xfrm flipH="1" flipV="1">
            <a:off x="7508167" y="3601827"/>
            <a:ext cx="1131462" cy="1131462"/>
            <a:chOff x="4492171" y="2097770"/>
            <a:chExt cx="950686" cy="950686"/>
          </a:xfrm>
        </p:grpSpPr>
        <p:cxnSp>
          <p:nvCxnSpPr>
            <p:cNvPr id="14" name="直接连接符 13"/>
            <p:cNvCxnSpPr/>
            <p:nvPr>
              <p:custDataLst>
                <p:tags r:id="rId10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>
              <p:custDataLst>
                <p:tags r:id="rId11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2"/>
            </p:custDataLst>
          </p:nvPr>
        </p:nvSpPr>
        <p:spPr>
          <a:xfrm>
            <a:off x="3552370" y="2181542"/>
            <a:ext cx="5087259" cy="864449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3"/>
            </p:custDataLst>
          </p:nvPr>
        </p:nvSpPr>
        <p:spPr>
          <a:xfrm>
            <a:off x="3552370" y="3710505"/>
            <a:ext cx="5087259" cy="64724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17" name="矩形 16"/>
          <p:cNvSpPr/>
          <p:nvPr>
            <p:custDataLst>
              <p:tags r:id="rId17"/>
            </p:custDataLst>
          </p:nvPr>
        </p:nvSpPr>
        <p:spPr>
          <a:xfrm>
            <a:off x="4032606" y="3201127"/>
            <a:ext cx="41280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>
            <p:ph type="body" sz="quarter" idx="13" hasCustomPrompt="1"/>
            <p:custDataLst>
              <p:tags r:id="rId18"/>
            </p:custDataLst>
          </p:nvPr>
        </p:nvSpPr>
        <p:spPr>
          <a:xfrm>
            <a:off x="4032606" y="3206305"/>
            <a:ext cx="1879962" cy="35897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4" name="文本占位符 23"/>
          <p:cNvSpPr>
            <a:spLocks noGrp="1"/>
          </p:cNvSpPr>
          <p:nvPr>
            <p:ph type="body" sz="quarter" idx="14" hasCustomPrompt="1"/>
            <p:custDataLst>
              <p:tags r:id="rId19"/>
            </p:custDataLst>
          </p:nvPr>
        </p:nvSpPr>
        <p:spPr>
          <a:xfrm>
            <a:off x="5928326" y="3206305"/>
            <a:ext cx="2232331" cy="35897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3552370" y="2086951"/>
            <a:ext cx="5087260" cy="104184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6"/>
            </p:custDataLst>
          </p:nvPr>
        </p:nvSpPr>
        <p:spPr>
          <a:xfrm>
            <a:off x="3552370" y="3636235"/>
            <a:ext cx="5087259" cy="76336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>
            <p:custDataLst>
              <p:tags r:id="rId10"/>
            </p:custDataLst>
          </p:nvPr>
        </p:nvSpPr>
        <p:spPr>
          <a:xfrm>
            <a:off x="3552371" y="1823125"/>
            <a:ext cx="5087258" cy="2892890"/>
          </a:xfrm>
          <a:prstGeom prst="rect">
            <a:avLst/>
          </a:prstGeom>
          <a:noFill/>
          <a:ln w="38100">
            <a:solidFill>
              <a:schemeClr val="accent2">
                <a:alpha val="3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8" name="组合 7"/>
          <p:cNvGrpSpPr/>
          <p:nvPr>
            <p:custDataLst>
              <p:tags r:id="rId11"/>
            </p:custDataLst>
          </p:nvPr>
        </p:nvGrpSpPr>
        <p:grpSpPr>
          <a:xfrm>
            <a:off x="3552371" y="1805851"/>
            <a:ext cx="1131462" cy="1131462"/>
            <a:chOff x="4492171" y="2097770"/>
            <a:chExt cx="950686" cy="950686"/>
          </a:xfrm>
        </p:grpSpPr>
        <p:cxnSp>
          <p:nvCxnSpPr>
            <p:cNvPr id="9" name="直接连接符 8"/>
            <p:cNvCxnSpPr/>
            <p:nvPr>
              <p:custDataLst>
                <p:tags r:id="rId12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>
              <p:custDataLst>
                <p:tags r:id="rId13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/>
          <p:cNvGrpSpPr/>
          <p:nvPr>
            <p:custDataLst>
              <p:tags r:id="rId14"/>
            </p:custDataLst>
          </p:nvPr>
        </p:nvGrpSpPr>
        <p:grpSpPr>
          <a:xfrm flipH="1" flipV="1">
            <a:off x="7508167" y="3601827"/>
            <a:ext cx="1131462" cy="1131462"/>
            <a:chOff x="4492171" y="2097770"/>
            <a:chExt cx="950686" cy="950686"/>
          </a:xfrm>
        </p:grpSpPr>
        <p:cxnSp>
          <p:nvCxnSpPr>
            <p:cNvPr id="12" name="直接连接符 11"/>
            <p:cNvCxnSpPr/>
            <p:nvPr>
              <p:custDataLst>
                <p:tags r:id="rId15"/>
              </p:custDataLst>
            </p:nvPr>
          </p:nvCxnSpPr>
          <p:spPr>
            <a:xfrm>
              <a:off x="4492171" y="2112284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16"/>
              </p:custDataLst>
            </p:nvPr>
          </p:nvCxnSpPr>
          <p:spPr>
            <a:xfrm rot="16200000">
              <a:off x="4016828" y="2573113"/>
              <a:ext cx="950686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14"/>
          <p:cNvSpPr/>
          <p:nvPr>
            <p:custDataLst>
              <p:tags r:id="rId17"/>
            </p:custDataLst>
          </p:nvPr>
        </p:nvSpPr>
        <p:spPr>
          <a:xfrm>
            <a:off x="4032606" y="3211194"/>
            <a:ext cx="412805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736437"/>
            <a:ext cx="5157787" cy="740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736437"/>
            <a:ext cx="5183188" cy="7409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9"/>
            </p:custDataLst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076872" y="365125"/>
            <a:ext cx="1276927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199" y="365125"/>
            <a:ext cx="903547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078357" y="4744357"/>
            <a:ext cx="990600" cy="323668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1123043" y="4744357"/>
            <a:ext cx="990600" cy="323668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672484" y="-686416"/>
            <a:ext cx="1092200" cy="24650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10413384" y="-686416"/>
            <a:ext cx="1092200" cy="2465032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350645" y="1666240"/>
            <a:ext cx="9490710" cy="1470660"/>
          </a:xfrm>
        </p:spPr>
        <p:txBody>
          <a:bodyPr anchor="b">
            <a:noAutofit/>
          </a:bodyPr>
          <a:lstStyle>
            <a:lvl1pPr algn="ctr">
              <a:defRPr sz="66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1810657" y="1810657"/>
            <a:ext cx="6858000" cy="32366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5400000" flipH="1">
            <a:off x="7144657" y="1810657"/>
            <a:ext cx="6858000" cy="3236686"/>
          </a:xfrm>
          <a:prstGeom prst="rect">
            <a:avLst/>
          </a:prstGeom>
        </p:spPr>
      </p:pic>
      <p:sp>
        <p:nvSpPr>
          <p:cNvPr id="9" name="文本占位符 8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350645" y="3314700"/>
            <a:ext cx="9490710" cy="1666875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8" Type="http://schemas.openxmlformats.org/officeDocument/2006/relationships/theme" Target="../theme/theme2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8562CE8F-003D-4DA8-8252-C120BA2939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492C4AD-A7F1-494C-9B6F-5A5F776317E3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3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3.xml"/><Relationship Id="rId1" Type="http://schemas.openxmlformats.org/officeDocument/2006/relationships/tags" Target="../tags/tag1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8.xml"/><Relationship Id="rId3" Type="http://schemas.openxmlformats.org/officeDocument/2006/relationships/tags" Target="../tags/tag116.xml"/><Relationship Id="rId2" Type="http://schemas.openxmlformats.org/officeDocument/2006/relationships/image" Target="../media/image4.png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8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19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8.xml"/><Relationship Id="rId2" Type="http://schemas.openxmlformats.org/officeDocument/2006/relationships/tags" Target="../tags/tag12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Java</a:t>
            </a:r>
            <a:endParaRPr lang="en-US" altLang="zh-CN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en-US" altLang="zh-CN"/>
              <a:t>omprehend Java #Thread and #Socket.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/>
              <a:t>QG </a:t>
            </a:r>
            <a:r>
              <a:rPr lang="zh-CN" altLang="en-US" dirty="0"/>
              <a:t>移动组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 altLang="zh-CN" dirty="0"/>
              <a:t>2020/4/10</a:t>
            </a:r>
            <a:endParaRPr lang="en-US" altLang="zh-CN" dirty="0"/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8980" y="1725930"/>
            <a:ext cx="3133725" cy="18764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39390" y="1706880"/>
            <a:ext cx="2964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一切顺利的话</a:t>
            </a:r>
            <a:r>
              <a:rPr lang="en-US" altLang="zh-CN"/>
              <a:t>...</a:t>
            </a:r>
            <a:r>
              <a:rPr lang="zh-CN" altLang="en-US"/>
              <a:t>你将看到一个下载完成的字样。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13685" y="1719580"/>
            <a:ext cx="67589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这时候你可以看到当前文件夹多了一个文件。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而文件名，就是你刚刚给起的</a:t>
            </a:r>
            <a:r>
              <a:rPr lang="en-US" altLang="zh-CN"/>
              <a:t>demo.pptx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打开看看吧！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5270" y="3740785"/>
            <a:ext cx="7153275" cy="1800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964815" y="702945"/>
            <a:ext cx="626300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一切顺利的话</a:t>
            </a:r>
            <a:r>
              <a:rPr lang="en-US" altLang="zh-CN"/>
              <a:t>...</a:t>
            </a:r>
            <a:r>
              <a:rPr lang="zh-CN" altLang="en-US"/>
              <a:t>你就能够领取我们给你的小组作业了</a:t>
            </a:r>
            <a:r>
              <a:rPr lang="en-US" altLang="zh-CN"/>
              <a:t>...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如果你运气不是很好，比如说下载后文件打不开，等等。。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你可以删掉原来的文件重试一遍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因为很可能你的网络不好导致文件下载不完整。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如果真的很不幸</a:t>
            </a:r>
            <a:r>
              <a:rPr lang="en-US" altLang="zh-CN"/>
              <a:t>...</a:t>
            </a:r>
            <a:r>
              <a:rPr lang="zh-CN" altLang="en-US"/>
              <a:t>那就找师兄师姐拿</a:t>
            </a:r>
            <a:r>
              <a:rPr lang="en-US" altLang="zh-CN"/>
              <a:t>ppt</a:t>
            </a:r>
            <a:r>
              <a:rPr lang="zh-CN" altLang="en-US"/>
              <a:t>吧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59025" y="1739265"/>
            <a:ext cx="62630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到这里，就都结束了！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最后给你们完成作业的一点小建议。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最好学完</a:t>
            </a:r>
            <a:r>
              <a:rPr lang="en-US" altLang="zh-CN"/>
              <a:t>i/o</a:t>
            </a:r>
            <a:r>
              <a:rPr lang="zh-CN" altLang="en-US"/>
              <a:t>流操作，</a:t>
            </a:r>
            <a:r>
              <a:rPr lang="en-US" altLang="zh-CN"/>
              <a:t>socket,</a:t>
            </a:r>
            <a:r>
              <a:rPr lang="zh-CN" altLang="en-US"/>
              <a:t>以及多线程后再开始写作业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在用</a:t>
            </a:r>
            <a:r>
              <a:rPr lang="en-US" altLang="zh-CN"/>
              <a:t>socket</a:t>
            </a:r>
            <a:r>
              <a:rPr lang="zh-CN" altLang="en-US"/>
              <a:t>获得它的</a:t>
            </a:r>
            <a:r>
              <a:rPr lang="en-US" altLang="zh-CN"/>
              <a:t>outputstream</a:t>
            </a:r>
            <a:r>
              <a:rPr lang="zh-CN" altLang="en-US"/>
              <a:t>或者是</a:t>
            </a:r>
            <a:r>
              <a:rPr lang="en-US" altLang="zh-CN"/>
              <a:t>inputstream</a:t>
            </a:r>
            <a:r>
              <a:rPr lang="zh-CN" altLang="en-US"/>
              <a:t>对象，如果直接调用这两个对象的</a:t>
            </a:r>
            <a:r>
              <a:rPr lang="en-US" altLang="zh-CN"/>
              <a:t>close</a:t>
            </a:r>
            <a:r>
              <a:rPr lang="zh-CN" altLang="en-US"/>
              <a:t>方法，会导致</a:t>
            </a:r>
            <a:r>
              <a:rPr lang="en-US" altLang="zh-CN"/>
              <a:t>socket</a:t>
            </a:r>
            <a:r>
              <a:rPr lang="zh-CN" altLang="en-US"/>
              <a:t>也跟着关闭，如果你在操作的过程需要先关闭</a:t>
            </a:r>
            <a:r>
              <a:rPr lang="en-US" altLang="zh-CN"/>
              <a:t>outputstream</a:t>
            </a:r>
            <a:r>
              <a:rPr lang="zh-CN" altLang="en-US"/>
              <a:t>后继续对它的</a:t>
            </a:r>
            <a:r>
              <a:rPr lang="en-US" altLang="zh-CN"/>
              <a:t>inputstream</a:t>
            </a:r>
            <a:r>
              <a:rPr lang="zh-CN" altLang="en-US"/>
              <a:t>操作，你可能会遇到</a:t>
            </a:r>
            <a:r>
              <a:rPr lang="en-US" altLang="zh-CN"/>
              <a:t>Socket closed</a:t>
            </a:r>
            <a:r>
              <a:rPr lang="zh-CN" altLang="en-US"/>
              <a:t>的错误。尝试使用</a:t>
            </a:r>
            <a:r>
              <a:rPr lang="en-US" altLang="zh-CN"/>
              <a:t>socket.shutdownOutputStream</a:t>
            </a:r>
            <a:r>
              <a:rPr lang="zh-CN" altLang="en-US"/>
              <a:t>去关闭</a:t>
            </a:r>
            <a:r>
              <a:rPr lang="en-US" altLang="zh-CN"/>
              <a:t>outputstream</a:t>
            </a:r>
            <a:r>
              <a:rPr lang="zh-CN" altLang="en-US"/>
              <a:t>而不是使用</a:t>
            </a:r>
            <a:r>
              <a:rPr lang="en-US" altLang="zh-CN"/>
              <a:t>outputStream</a:t>
            </a:r>
            <a:r>
              <a:rPr lang="zh-CN" altLang="en-US"/>
              <a:t>对象的</a:t>
            </a:r>
            <a:r>
              <a:rPr lang="en-US" altLang="zh-CN"/>
              <a:t>close</a:t>
            </a:r>
            <a:r>
              <a:rPr lang="zh-CN" altLang="en-US"/>
              <a:t>方法去关闭。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文本框 32"/>
          <p:cNvSpPr txBox="1"/>
          <p:nvPr>
            <p:custDataLst>
              <p:tags r:id="rId1"/>
            </p:custDataLst>
          </p:nvPr>
        </p:nvSpPr>
        <p:spPr>
          <a:xfrm>
            <a:off x="956945" y="901066"/>
            <a:ext cx="6630536" cy="891792"/>
          </a:xfrm>
          <a:prstGeom prst="rect">
            <a:avLst/>
          </a:prstGeom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前言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979930" y="2139950"/>
            <a:ext cx="7319010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这次小组作业的获取方法，我们整点花里呼哨的。你们拿到的文件中，除了作业获取方法的文件夹以外，还有两个</a:t>
            </a:r>
            <a:r>
              <a:rPr lang="en-US" altLang="zh-CN" sz="2800"/>
              <a:t>.class</a:t>
            </a:r>
            <a:r>
              <a:rPr lang="zh-CN" altLang="en-US" sz="2800"/>
              <a:t>文件，这</a:t>
            </a:r>
            <a:r>
              <a:rPr lang="en-US" altLang="zh-CN" sz="2800"/>
              <a:t>2</a:t>
            </a:r>
            <a:r>
              <a:rPr lang="zh-CN" altLang="en-US" sz="2800"/>
              <a:t>个</a:t>
            </a:r>
            <a:r>
              <a:rPr lang="en-US" altLang="zh-CN" sz="2800"/>
              <a:t>.class</a:t>
            </a:r>
            <a:r>
              <a:rPr lang="zh-CN" altLang="en-US" sz="2800"/>
              <a:t>文件其实就是你们这次小组作业的一个客户端小</a:t>
            </a:r>
            <a:r>
              <a:rPr lang="en-US" altLang="zh-CN" sz="2800"/>
              <a:t>Demo</a:t>
            </a:r>
            <a:r>
              <a:rPr lang="zh-CN" altLang="en-US" sz="2800"/>
              <a:t>，我们将通过这个小</a:t>
            </a:r>
            <a:r>
              <a:rPr lang="en-US" altLang="zh-CN" sz="2800"/>
              <a:t>Demo</a:t>
            </a:r>
            <a:r>
              <a:rPr lang="zh-CN" altLang="en-US" sz="2800"/>
              <a:t>来获取我们的小组培训</a:t>
            </a:r>
            <a:r>
              <a:rPr lang="en-US" altLang="zh-CN" sz="2800"/>
              <a:t>pptx</a:t>
            </a:r>
            <a:r>
              <a:rPr lang="zh-CN" altLang="en-US" sz="2800"/>
              <a:t>以及作业。（如果按照下面的步骤操作还是失败，就直接向对应的师兄师姐拿</a:t>
            </a:r>
            <a:r>
              <a:rPr lang="en-US" altLang="zh-CN" sz="2800"/>
              <a:t>ppt</a:t>
            </a:r>
            <a:r>
              <a:rPr lang="zh-CN" altLang="en-US" sz="2800"/>
              <a:t>）</a:t>
            </a:r>
            <a:endParaRPr lang="en-US" altLang="zh-CN" sz="280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018030" y="1454785"/>
            <a:ext cx="73190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操作成功并且成功获得</a:t>
            </a:r>
            <a:r>
              <a:rPr lang="en-US" altLang="zh-CN" sz="2800"/>
              <a:t>pptx</a:t>
            </a:r>
            <a:r>
              <a:rPr lang="zh-CN" altLang="en-US" sz="2800"/>
              <a:t>以后，我觉得你们大概能猜到小组作业是什么。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149475" y="2647315"/>
            <a:ext cx="71875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在开始之前，我希望你们的电脑已经配好了</a:t>
            </a:r>
            <a:r>
              <a:rPr lang="en-US" altLang="zh-CN" sz="2800"/>
              <a:t>jdk</a:t>
            </a:r>
            <a:r>
              <a:rPr lang="zh-CN" altLang="en-US" sz="2800"/>
              <a:t>的环境。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2212975" y="3890645"/>
            <a:ext cx="726757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相信你们在初学</a:t>
            </a:r>
            <a:r>
              <a:rPr lang="en-US" altLang="zh-CN" sz="2800"/>
              <a:t>java</a:t>
            </a:r>
            <a:r>
              <a:rPr lang="zh-CN" altLang="en-US" sz="2800"/>
              <a:t>的时候，一定用过</a:t>
            </a:r>
            <a:r>
              <a:rPr lang="en-US" altLang="zh-CN" sz="2800"/>
              <a:t>javac</a:t>
            </a:r>
            <a:r>
              <a:rPr lang="zh-CN" altLang="en-US" sz="2800"/>
              <a:t>命令去编译</a:t>
            </a:r>
            <a:r>
              <a:rPr lang="en-US" altLang="zh-CN" sz="2800"/>
              <a:t>.java</a:t>
            </a:r>
            <a:r>
              <a:rPr lang="zh-CN" altLang="en-US" sz="2800"/>
              <a:t>文件，用</a:t>
            </a:r>
            <a:r>
              <a:rPr lang="en-US" altLang="zh-CN" sz="2800"/>
              <a:t>java</a:t>
            </a:r>
            <a:r>
              <a:rPr lang="zh-CN" altLang="en-US" sz="2800"/>
              <a:t>命令去运行</a:t>
            </a:r>
            <a:r>
              <a:rPr lang="en-US" altLang="zh-CN" sz="2800"/>
              <a:t>.class</a:t>
            </a:r>
            <a:r>
              <a:rPr lang="zh-CN" altLang="en-US" sz="2800"/>
              <a:t>文件，这次，我们需要用</a:t>
            </a:r>
            <a:r>
              <a:rPr lang="en-US" altLang="zh-CN" sz="2800"/>
              <a:t>java</a:t>
            </a:r>
            <a:r>
              <a:rPr lang="zh-CN" altLang="en-US" sz="2800"/>
              <a:t>命令运行</a:t>
            </a:r>
            <a:r>
              <a:rPr lang="en-US" altLang="zh-CN" sz="2800"/>
              <a:t>.class</a:t>
            </a:r>
            <a:r>
              <a:rPr lang="zh-CN" altLang="en-US" sz="2800"/>
              <a:t>文件。</a:t>
            </a:r>
            <a:endParaRPr lang="zh-CN" altLang="en-US" sz="2800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03720" y="252730"/>
            <a:ext cx="3962400" cy="63531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639570" y="1579245"/>
            <a:ext cx="3521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首先，</a:t>
            </a:r>
            <a:r>
              <a:rPr lang="zh-CN" altLang="en-US" sz="2800"/>
              <a:t>打开命令行</a:t>
            </a:r>
            <a:endParaRPr lang="zh-CN" altLang="en-US" sz="2800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2719070"/>
            <a:ext cx="9639300" cy="3524250"/>
          </a:xfrm>
          <a:prstGeom prst="rect">
            <a:avLst/>
          </a:prstGeom>
        </p:spPr>
      </p:pic>
      <p:cxnSp>
        <p:nvCxnSpPr>
          <p:cNvPr id="5" name="直接箭头连接符 4"/>
          <p:cNvCxnSpPr/>
          <p:nvPr/>
        </p:nvCxnSpPr>
        <p:spPr>
          <a:xfrm flipH="1" flipV="1">
            <a:off x="2228850" y="3109595"/>
            <a:ext cx="95631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368425" y="894080"/>
            <a:ext cx="95465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先看一下</a:t>
            </a:r>
            <a:r>
              <a:rPr lang="en-US" altLang="zh-CN"/>
              <a:t>Client.class</a:t>
            </a:r>
            <a:r>
              <a:rPr lang="zh-CN" altLang="en-US"/>
              <a:t>文件和</a:t>
            </a:r>
            <a:r>
              <a:rPr lang="en-US" altLang="zh-CN"/>
              <a:t>Util.class</a:t>
            </a:r>
            <a:r>
              <a:rPr lang="zh-CN" altLang="en-US"/>
              <a:t>文件的路径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下图中说明这两个文件在</a:t>
            </a:r>
            <a:r>
              <a:rPr lang="en-US" altLang="zh-CN"/>
              <a:t>D:/homework</a:t>
            </a:r>
            <a:r>
              <a:rPr lang="zh-CN" altLang="en-US"/>
              <a:t>路径下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0" y="995680"/>
            <a:ext cx="7077075" cy="48672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6250" y="1340485"/>
            <a:ext cx="3585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第一条命令</a:t>
            </a:r>
            <a:r>
              <a:rPr lang="en-US" altLang="zh-CN"/>
              <a:t>d:</a:t>
            </a:r>
            <a:r>
              <a:rPr lang="zh-CN" altLang="en-US"/>
              <a:t>是从</a:t>
            </a:r>
            <a:r>
              <a:rPr lang="en-US" altLang="zh-CN"/>
              <a:t>c</a:t>
            </a:r>
            <a:r>
              <a:rPr lang="zh-CN" altLang="en-US"/>
              <a:t>盘切换到</a:t>
            </a:r>
            <a:r>
              <a:rPr lang="en-US" altLang="zh-CN"/>
              <a:t>d</a:t>
            </a:r>
            <a:r>
              <a:rPr lang="zh-CN" altLang="en-US"/>
              <a:t>盘，如果你两个</a:t>
            </a:r>
            <a:r>
              <a:rPr lang="en-US" altLang="zh-CN"/>
              <a:t>.class</a:t>
            </a:r>
            <a:r>
              <a:rPr lang="zh-CN" altLang="en-US"/>
              <a:t>文件在</a:t>
            </a:r>
            <a:r>
              <a:rPr lang="en-US" altLang="zh-CN"/>
              <a:t>c</a:t>
            </a:r>
            <a:r>
              <a:rPr lang="zh-CN" altLang="en-US"/>
              <a:t>盘，则不用切换，如果在</a:t>
            </a:r>
            <a:r>
              <a:rPr lang="en-US" altLang="zh-CN"/>
              <a:t>e</a:t>
            </a:r>
            <a:r>
              <a:rPr lang="zh-CN" altLang="en-US"/>
              <a:t>盘，结束</a:t>
            </a:r>
            <a:r>
              <a:rPr lang="en-US" altLang="zh-CN"/>
              <a:t>e:</a:t>
            </a:r>
            <a:r>
              <a:rPr lang="zh-CN" altLang="en-US"/>
              <a:t>，以此类推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7375" y="2886075"/>
            <a:ext cx="361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第二条命令</a:t>
            </a:r>
            <a:r>
              <a:rPr lang="en-US" altLang="zh-CN"/>
              <a:t>cd d:\homework</a:t>
            </a:r>
            <a:r>
              <a:rPr lang="zh-CN" altLang="en-US"/>
              <a:t>是进入</a:t>
            </a:r>
            <a:r>
              <a:rPr lang="en-US" altLang="zh-CN"/>
              <a:t>d</a:t>
            </a:r>
            <a:r>
              <a:rPr lang="zh-CN" altLang="en-US"/>
              <a:t>盘下的</a:t>
            </a:r>
            <a:r>
              <a:rPr lang="en-US" altLang="zh-CN"/>
              <a:t>homework</a:t>
            </a:r>
            <a:r>
              <a:rPr lang="zh-CN" altLang="en-US"/>
              <a:t>目录。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51510" y="4145280"/>
            <a:ext cx="33623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红色箭头指向的位置就是当前所处的文件夹，我们现在处于</a:t>
            </a:r>
            <a:r>
              <a:rPr lang="en-US" altLang="zh-CN"/>
              <a:t>d:\homework</a:t>
            </a:r>
            <a:r>
              <a:rPr lang="zh-CN" altLang="en-US"/>
              <a:t>，也就是两个</a:t>
            </a:r>
            <a:r>
              <a:rPr lang="en-US" altLang="zh-CN"/>
              <a:t>class</a:t>
            </a:r>
            <a:r>
              <a:rPr lang="zh-CN" altLang="en-US"/>
              <a:t>文件所处的位置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8860" y="1285240"/>
            <a:ext cx="5506085" cy="35369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957705" y="376555"/>
            <a:ext cx="400050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接下来，用</a:t>
            </a:r>
            <a:r>
              <a:rPr lang="en-US" altLang="zh-CN"/>
              <a:t>java Client</a:t>
            </a:r>
            <a:r>
              <a:rPr lang="zh-CN" altLang="en-US"/>
              <a:t>运行客户端，程序提示你输入想要下载的文件的绝对路径。</a:t>
            </a:r>
            <a:endParaRPr lang="zh-CN" altLang="en-US"/>
          </a:p>
          <a:p>
            <a:r>
              <a:rPr lang="zh-CN" altLang="en-US"/>
              <a:t>输入：</a:t>
            </a:r>
            <a:r>
              <a:rPr lang="en-US" altLang="zh-CN"/>
              <a:t>/root/qg/xiaozupeixun.pptx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这里解释一下，上次我们说了，服务器就是一台电脑，一台给别人提供服务的电脑。现在我已经把服务端程序写好并部署到服务器上了，也就是服务端的程序运行在了另外一台电脑上。这个服务端的程序实现的是根据客户端发来的文件路径，找到服务器上的该文件，并把这个文件返回。那么</a:t>
            </a:r>
            <a:r>
              <a:rPr lang="en-US" altLang="zh-CN"/>
              <a:t>/root/qg/xiaozupeixun.pptx</a:t>
            </a:r>
            <a:r>
              <a:rPr lang="zh-CN" altLang="en-US"/>
              <a:t>其实就是小组培训</a:t>
            </a:r>
            <a:r>
              <a:rPr lang="en-US" altLang="zh-CN"/>
              <a:t>ppt</a:t>
            </a:r>
            <a:r>
              <a:rPr lang="zh-CN" altLang="en-US"/>
              <a:t>在我这台服务器上的路径。和</a:t>
            </a:r>
            <a:r>
              <a:rPr lang="en-US" altLang="zh-CN"/>
              <a:t>windows10</a:t>
            </a:r>
            <a:r>
              <a:rPr lang="zh-CN" altLang="en-US"/>
              <a:t>系统不一样的是，因为服务器装了</a:t>
            </a:r>
            <a:r>
              <a:rPr lang="en-US" altLang="zh-CN"/>
              <a:t>linux</a:t>
            </a:r>
            <a:r>
              <a:rPr lang="zh-CN" altLang="en-US"/>
              <a:t>操作系统，它并没有</a:t>
            </a:r>
            <a:r>
              <a:rPr lang="en-US" altLang="zh-CN"/>
              <a:t>c</a:t>
            </a:r>
            <a:r>
              <a:rPr lang="zh-CN" altLang="en-US"/>
              <a:t>盘</a:t>
            </a:r>
            <a:r>
              <a:rPr lang="en-US" altLang="zh-CN"/>
              <a:t>d</a:t>
            </a:r>
            <a:r>
              <a:rPr lang="zh-CN" altLang="en-US"/>
              <a:t>盘这些，所以你看到的路径和平时在自己电脑上看到的路径不一样。如果服务器装的是</a:t>
            </a:r>
            <a:r>
              <a:rPr lang="en-US" altLang="zh-CN"/>
              <a:t>windows</a:t>
            </a:r>
            <a:r>
              <a:rPr lang="zh-CN" altLang="en-US"/>
              <a:t>操作系统，那么这个路径就会是</a:t>
            </a:r>
            <a:r>
              <a:rPr lang="en-US" altLang="zh-CN"/>
              <a:t>c:/user/xiaozupeixun.pptx</a:t>
            </a:r>
            <a:r>
              <a:rPr lang="zh-CN" altLang="en-US"/>
              <a:t>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4475" y="1694815"/>
            <a:ext cx="6229350" cy="3276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26770" y="1818640"/>
            <a:ext cx="36652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这里输入下载后文件的命名，你可以给它命名为第一次小组培训</a:t>
            </a:r>
            <a:r>
              <a:rPr lang="en-US" altLang="zh-CN"/>
              <a:t>.pptx</a:t>
            </a:r>
            <a:r>
              <a:rPr lang="zh-CN" altLang="en-US"/>
              <a:t>，或者你也可以和我一样，随便取个名字，就叫</a:t>
            </a:r>
            <a:r>
              <a:rPr lang="en-US" altLang="zh-CN"/>
              <a:t>demo.pptx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叫什么都无所谓，随你喜欢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输入完成以后</a:t>
            </a:r>
            <a:r>
              <a:rPr lang="en-US" altLang="zh-CN"/>
              <a:t>....</a:t>
            </a:r>
            <a:r>
              <a:rPr lang="zh-CN" altLang="en-US"/>
              <a:t>请看下一张</a:t>
            </a:r>
            <a:r>
              <a:rPr lang="en-US" altLang="zh-CN"/>
              <a:t>pptx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835" y="899795"/>
            <a:ext cx="5133975" cy="48672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4925" y="1913890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对的，它开始下载了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133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393_1"/>
  <p:tag name="KSO_WM_TEMPLATE_CATEGORY" val="custom"/>
  <p:tag name="KSO_WM_TEMPLATE_INDEX" val="20177133"/>
  <p:tag name="KSO_WM_TEMPLATE_SUBCATEGORY" val="0"/>
  <p:tag name="KSO_WM_TEMPLATE_THUMBS_INDEX" val="1、3、6、12、13、19、20、25、30、31、32"/>
</p:tagLst>
</file>

<file path=ppt/tags/tag107.xml><?xml version="1.0" encoding="utf-8"?>
<p:tagLst xmlns:p="http://schemas.openxmlformats.org/presentationml/2006/main">
  <p:tag name="KSO_WM_UNIT_ISCONTENTSTITLE" val="0"/>
  <p:tag name="KSO_WM_UNIT_PRESET_TEXT" val="毕业答辩模板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77133_1*a*1"/>
  <p:tag name="KSO_WM_TEMPLATE_CATEGORY" val="custom"/>
  <p:tag name="KSO_WM_TEMPLATE_INDEX" val="20177133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ISCONTENTSTITLE" val="0"/>
  <p:tag name="KSO_WM_UNIT_PRESET_TEXT" val="Lorem ipsum dolor sit amet,consectetur adipisicing elit."/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77133_1*b*1"/>
  <p:tag name="KSO_WM_TEMPLATE_CATEGORY" val="custom"/>
  <p:tag name="KSO_WM_TEMPLATE_INDEX" val="20177133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PRESET_TEXT" val="答辩人：斯坦森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77133_1*b*2"/>
  <p:tag name="KSO_WM_TEMPLATE_CATEGORY" val="custom"/>
  <p:tag name="KSO_WM_TEMPLATE_INDEX" val="20177133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PRESET_TEXT" val="指导老师：稻壳儿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3"/>
  <p:tag name="KSO_WM_UNIT_ID" val="custom20177133_1*b*3"/>
  <p:tag name="KSO_WM_TEMPLATE_CATEGORY" val="custom"/>
  <p:tag name="KSO_WM_TEMPLATE_INDEX" val="20177133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3"/>
  <p:tag name="KSO_WM_SLIDE_TYPE" val="title"/>
  <p:tag name="KSO_WM_BEAUTIFY_FLAG" val="#wm#"/>
  <p:tag name="KSO_WM_COMBINE_RELATE_SLIDE_ID" val="background20176393_1"/>
  <p:tag name="KSO_WM_TEMPLATE_CATEGORY" val="custom"/>
  <p:tag name="KSO_WM_TEMPLATE_INDEX" val="20177133"/>
  <p:tag name="KSO_WM_SLIDE_ID" val="custom20177133_1"/>
  <p:tag name="KSO_WM_SLIDE_INDEX" val="1"/>
  <p:tag name="KSO_WM_TEMPLATE_SUBCATEGORY" val="0"/>
  <p:tag name="KSO_WM_TEMPLATE_THUMBS_INDEX" val="1、3、6、12、13、19、20、25、30、31、32"/>
  <p:tag name="KSO_WM_SLIDE_SUBTYPE" val="pureTxt"/>
  <p:tag name="KSO_WM_SLIDE_MODEL_TYPE" val="cover"/>
</p:tagLst>
</file>

<file path=ppt/tags/tag112.xml><?xml version="1.0" encoding="utf-8"?>
<p:tagLst xmlns:p="http://schemas.openxmlformats.org/presentationml/2006/main">
  <p:tag name="KSO_WM_TEMPLATE_CATEGORY" val="custom"/>
  <p:tag name="KSO_WM_TEMPLATE_INDEX" val="20177133"/>
  <p:tag name="KSO_WM_TAG_VERSION" val="1.0"/>
  <p:tag name="KSO_WM_BEAUTIFY_FLAG" val="#wm#"/>
  <p:tag name="KSO_WM_UNIT_TYPE" val="a"/>
  <p:tag name="KSO_WM_UNIT_INDEX" val="1"/>
  <p:tag name="KSO_WM_UNIT_LAYERLEVEL" val="1"/>
  <p:tag name="KSO_WM_UNIT_VALUE" val="12"/>
  <p:tag name="KSO_WM_UNIT_ISCONTENTSTITLE" val="0"/>
  <p:tag name="KSO_WM_UNIT_HIGHLIGHT" val="0"/>
  <p:tag name="KSO_WM_UNIT_COMPATIBLE" val="0"/>
  <p:tag name="KSO_WM_DIAGRAM_GROUP_CODE" val="q1-1"/>
  <p:tag name="KSO_WM_UNIT_ID" val="custom20177133_22*a*1"/>
  <p:tag name="KSO_WM_UNIT_NOCLEAR" val="0"/>
  <p:tag name="KSO_WM_UNIT_DIAGRAM_ISNUMVISUAL" val="0"/>
  <p:tag name="KSO_WM_UNIT_DIAGRAM_ISREFERUNIT" val="0"/>
  <p:tag name="KSO_WM_UNIT_PRESET_TEXT" val="LOREM IPSUM DOLOR"/>
  <p:tag name="KSO_WM_UNIT_TEXT_FILL_FORE_SCHEMECOLOR_INDEX" val="5"/>
  <p:tag name="KSO_WM_UNIT_TEXT_FILL_TYPE" val="1"/>
  <p:tag name="KSO_WM_UNIT_USESOURCEFORMAT_APPLY" val="1"/>
</p:tagLst>
</file>

<file path=ppt/tags/tag113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14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15.xml><?xml version="1.0" encoding="utf-8"?>
<p:tagLst xmlns:p="http://schemas.openxmlformats.org/presentationml/2006/main">
  <p:tag name="REFSHAPE" val="192243036"/>
  <p:tag name="KSO_WM_UNIT_PLACING_PICTURE_USER_VIEWPORT" val="{&quot;height&quot;:10005,&quot;width&quot;:6240}"/>
</p:tagLst>
</file>

<file path=ppt/tags/tag116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17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18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19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21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22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23.xml><?xml version="1.0" encoding="utf-8"?>
<p:tagLst xmlns:p="http://schemas.openxmlformats.org/presentationml/2006/main">
  <p:tag name="KSO_WM_TAG_VERSION" val="1.0"/>
  <p:tag name="KSO_WM_SLIDE_ITEM_CNT" val="5"/>
  <p:tag name="KSO_WM_SLIDE_LAYOUT" val="a_q"/>
  <p:tag name="KSO_WM_SLIDE_LAYOUT_CNT" val="1_1"/>
  <p:tag name="KSO_WM_SLIDE_TYPE" val="text"/>
  <p:tag name="KSO_WM_BEAUTIFY_FLAG" val="#wm#"/>
  <p:tag name="KSO_WM_SLIDE_POSITION" val="78.9818*137.671"/>
  <p:tag name="KSO_WM_SLIDE_SIZE" val="802.771*377.492"/>
  <p:tag name="KSO_WM_COMBINE_RELATE_SLIDE_ID" val="diagram20174797_3"/>
  <p:tag name="KSO_WM_TEMPLATE_CATEGORY" val="custom"/>
  <p:tag name="KSO_WM_TEMPLATE_INDEX" val="20177133"/>
  <p:tag name="KSO_WM_SLIDE_ID" val="custom20177133_22"/>
  <p:tag name="KSO_WM_SLIDE_INDEX" val="22"/>
  <p:tag name="KSO_WM_DIAGRAM_GROUP_CODE" val="q1-1"/>
  <p:tag name="KSO_WM_TEMPLATE_SUBCATEGORY" val="0"/>
  <p:tag name="KSO_WM_SLIDE_DIAGTYPE" val="q"/>
  <p:tag name="KSO_WM_SLIDE_SUBTYPE" val="diag"/>
</p:tagLst>
</file>

<file path=ppt/tags/tag124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393_4"/>
  <p:tag name="KSO_WM_TEMPLATE_CATEGORY" val="custom"/>
  <p:tag name="KSO_WM_TEMPLATE_INDEX" val="20177133"/>
  <p:tag name="KSO_WM_SLIDE_ID" val="custom20177133_4"/>
  <p:tag name="KSO_WM_SLIDE_INDEX" val="4"/>
  <p:tag name="KSO_WM_TEMPLATE_SUBCATEGORY" val="0"/>
  <p:tag name="KSO_WM_SLIDE_SUBTYPE" val="picTxt"/>
</p:tagLst>
</file>

<file path=ppt/tags/tag125.xml><?xml version="1.0" encoding="utf-8"?>
<p:tagLst xmlns:p="http://schemas.openxmlformats.org/presentationml/2006/main">
  <p:tag name="KSO_WM_SLIDE_SIZE" val="827*426"/>
  <p:tag name="KSO_WM_SLIDE_POSITION" val="66*36"/>
  <p:tag name="KSO_WM_SLIDE_LAYOUT_CNT" val="1_1_1"/>
  <p:tag name="KSO_WM_SLIDE_LAYOUT" val="a_d_f"/>
  <p:tag name="KSO_WM_BEAUTIFY_FLAG" val="#wm#"/>
  <p:tag name="KSO_WM_SLIDE_TYPE" val="text"/>
  <p:tag name="KSO_WM_SLIDE_ITEM_CNT" val="0"/>
  <p:tag name="KSO_WM_TAG_VERSION" val="1.0"/>
  <p:tag name="KSO_WM_COMBINE_RELATE_SLIDE_ID" val="background20176393_4"/>
  <p:tag name="KSO_WM_TEMPLATE_CATEGORY" val="custom"/>
  <p:tag name="KSO_WM_TEMPLATE_INDEX" val="20177133"/>
  <p:tag name="KSO_WM_SLIDE_ID" val="custom20177133_4"/>
  <p:tag name="KSO_WM_SLIDE_INDEX" val="4"/>
  <p:tag name="KSO_WM_TEMPLATE_SUBCATEGORY" val="0"/>
  <p:tag name="KSO_WM_SLIDE_SUBTYPE" val="picTxt"/>
</p:tagLst>
</file>

<file path=ppt/tags/tag126.xml><?xml version="1.0" encoding="utf-8"?>
<p:tagLst xmlns:p="http://schemas.openxmlformats.org/presentationml/2006/main">
  <p:tag name="KSO_WM_DOC_GUID" val="{14891a3e-e6a6-4ebb-938b-a05b0e916aa0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731pm1">
      <a:dk1>
        <a:sysClr val="windowText" lastClr="000000"/>
      </a:dk1>
      <a:lt1>
        <a:sysClr val="window" lastClr="FFFFFF"/>
      </a:lt1>
      <a:dk2>
        <a:srgbClr val="8569B8"/>
      </a:dk2>
      <a:lt2>
        <a:srgbClr val="E3F0F3"/>
      </a:lt2>
      <a:accent1>
        <a:srgbClr val="8569B8"/>
      </a:accent1>
      <a:accent2>
        <a:srgbClr val="C5C5DD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1516</Words>
  <Application>WPS 演示</Application>
  <PresentationFormat>宽屏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Calibri Light</vt:lpstr>
      <vt:lpstr>黑体</vt:lpstr>
      <vt:lpstr>Arial Unicode MS</vt:lpstr>
      <vt:lpstr>Office 主题</vt:lpstr>
      <vt:lpstr>自定义设计方案</vt:lpstr>
      <vt:lpstr>Java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陌厌。</cp:lastModifiedBy>
  <cp:revision>9</cp:revision>
  <dcterms:created xsi:type="dcterms:W3CDTF">2019-03-21T14:45:00Z</dcterms:created>
  <dcterms:modified xsi:type="dcterms:W3CDTF">2020-04-11T05:32:00Z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