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88" r:id="rId2"/>
    <p:sldId id="286" r:id="rId3"/>
    <p:sldId id="282" r:id="rId4"/>
    <p:sldId id="283" r:id="rId5"/>
    <p:sldId id="257" r:id="rId6"/>
    <p:sldId id="275" r:id="rId7"/>
    <p:sldId id="287" r:id="rId8"/>
    <p:sldId id="280" r:id="rId9"/>
    <p:sldId id="267" r:id="rId10"/>
    <p:sldId id="289" r:id="rId11"/>
    <p:sldId id="279" r:id="rId12"/>
    <p:sldId id="284" r:id="rId13"/>
    <p:sldId id="28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17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4D246-B9C8-42EA-9D45-235B0A517835}" v="9" dt="2019-07-27T05:33:49.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074" autoAdjust="0"/>
  </p:normalViewPr>
  <p:slideViewPr>
    <p:cSldViewPr snapToGrid="0">
      <p:cViewPr varScale="1">
        <p:scale>
          <a:sx n="67" d="100"/>
          <a:sy n="67" d="100"/>
        </p:scale>
        <p:origin x="1176"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Jialin" userId="0d2d9c6a-95d9-49c9-8f0f-48f042dc0890" providerId="ADAL" clId="{C394D246-B9C8-42EA-9D45-235B0A517835}"/>
    <pc:docChg chg="undo custSel modSld">
      <pc:chgData name="ChenJialin" userId="0d2d9c6a-95d9-49c9-8f0f-48f042dc0890" providerId="ADAL" clId="{C394D246-B9C8-42EA-9D45-235B0A517835}" dt="2019-07-27T08:41:12.549" v="1903" actId="20577"/>
      <pc:docMkLst>
        <pc:docMk/>
      </pc:docMkLst>
      <pc:sldChg chg="modSp modNotesTx">
        <pc:chgData name="ChenJialin" userId="0d2d9c6a-95d9-49c9-8f0f-48f042dc0890" providerId="ADAL" clId="{C394D246-B9C8-42EA-9D45-235B0A517835}" dt="2019-07-27T08:41:12.549" v="1903" actId="20577"/>
        <pc:sldMkLst>
          <pc:docMk/>
          <pc:sldMk cId="0" sldId="257"/>
        </pc:sldMkLst>
        <pc:spChg chg="mod">
          <ac:chgData name="ChenJialin" userId="0d2d9c6a-95d9-49c9-8f0f-48f042dc0890" providerId="ADAL" clId="{C394D246-B9C8-42EA-9D45-235B0A517835}" dt="2019-07-27T06:57:10.697" v="1124"/>
          <ac:spMkLst>
            <pc:docMk/>
            <pc:sldMk cId="0" sldId="257"/>
            <ac:spMk id="12" creationId="{D7080B65-C40C-482E-B9D3-B4A78D47B1B1}"/>
          </ac:spMkLst>
        </pc:spChg>
        <pc:spChg chg="mod">
          <ac:chgData name="ChenJialin" userId="0d2d9c6a-95d9-49c9-8f0f-48f042dc0890" providerId="ADAL" clId="{C394D246-B9C8-42EA-9D45-235B0A517835}" dt="2019-07-27T06:46:54.611" v="633"/>
          <ac:spMkLst>
            <pc:docMk/>
            <pc:sldMk cId="0" sldId="257"/>
            <ac:spMk id="21" creationId="{00000000-0000-0000-0000-000000000000}"/>
          </ac:spMkLst>
        </pc:spChg>
      </pc:sldChg>
      <pc:sldChg chg="delSp modSp">
        <pc:chgData name="ChenJialin" userId="0d2d9c6a-95d9-49c9-8f0f-48f042dc0890" providerId="ADAL" clId="{C394D246-B9C8-42EA-9D45-235B0A517835}" dt="2019-07-27T07:51:47.516" v="1768" actId="20577"/>
        <pc:sldMkLst>
          <pc:docMk/>
          <pc:sldMk cId="0" sldId="275"/>
        </pc:sldMkLst>
        <pc:spChg chg="del">
          <ac:chgData name="ChenJialin" userId="0d2d9c6a-95d9-49c9-8f0f-48f042dc0890" providerId="ADAL" clId="{C394D246-B9C8-42EA-9D45-235B0A517835}" dt="2019-07-27T07:51:03.433" v="1743" actId="478"/>
          <ac:spMkLst>
            <pc:docMk/>
            <pc:sldMk cId="0" sldId="275"/>
            <ac:spMk id="2" creationId="{322CCD18-93ED-4272-850B-C7459C1CBF18}"/>
          </ac:spMkLst>
        </pc:spChg>
        <pc:spChg chg="mod">
          <ac:chgData name="ChenJialin" userId="0d2d9c6a-95d9-49c9-8f0f-48f042dc0890" providerId="ADAL" clId="{C394D246-B9C8-42EA-9D45-235B0A517835}" dt="2019-07-27T07:51:47.516" v="1768" actId="20577"/>
          <ac:spMkLst>
            <pc:docMk/>
            <pc:sldMk cId="0" sldId="275"/>
            <ac:spMk id="21" creationId="{00000000-0000-0000-0000-000000000000}"/>
          </ac:spMkLst>
        </pc:spChg>
      </pc:sldChg>
      <pc:sldChg chg="addSp modSp modNotesTx">
        <pc:chgData name="ChenJialin" userId="0d2d9c6a-95d9-49c9-8f0f-48f042dc0890" providerId="ADAL" clId="{C394D246-B9C8-42EA-9D45-235B0A517835}" dt="2019-07-27T06:36:25.436" v="193" actId="20577"/>
        <pc:sldMkLst>
          <pc:docMk/>
          <pc:sldMk cId="3468907147" sldId="282"/>
        </pc:sldMkLst>
        <pc:spChg chg="mod">
          <ac:chgData name="ChenJialin" userId="0d2d9c6a-95d9-49c9-8f0f-48f042dc0890" providerId="ADAL" clId="{C394D246-B9C8-42EA-9D45-235B0A517835}" dt="2019-07-27T06:32:26.673" v="50" actId="404"/>
          <ac:spMkLst>
            <pc:docMk/>
            <pc:sldMk cId="3468907147" sldId="282"/>
            <ac:spMk id="9" creationId="{F06382A5-DE0A-4C9E-8F75-E67E29A89B8B}"/>
          </ac:spMkLst>
        </pc:spChg>
        <pc:spChg chg="mod">
          <ac:chgData name="ChenJialin" userId="0d2d9c6a-95d9-49c9-8f0f-48f042dc0890" providerId="ADAL" clId="{C394D246-B9C8-42EA-9D45-235B0A517835}" dt="2019-07-27T06:32:43.832" v="52" actId="948"/>
          <ac:spMkLst>
            <pc:docMk/>
            <pc:sldMk cId="3468907147" sldId="282"/>
            <ac:spMk id="10" creationId="{4F3BB213-434D-40D1-833B-81F6DBB1F357}"/>
          </ac:spMkLst>
        </pc:spChg>
        <pc:spChg chg="add">
          <ac:chgData name="ChenJialin" userId="0d2d9c6a-95d9-49c9-8f0f-48f042dc0890" providerId="ADAL" clId="{C394D246-B9C8-42EA-9D45-235B0A517835}" dt="2019-07-27T06:32:18.976" v="49"/>
          <ac:spMkLst>
            <pc:docMk/>
            <pc:sldMk cId="3468907147" sldId="282"/>
            <ac:spMk id="12" creationId="{066803FD-0DC6-472C-A7D4-B824C4116002}"/>
          </ac:spMkLst>
        </pc:spChg>
        <pc:spChg chg="add">
          <ac:chgData name="ChenJialin" userId="0d2d9c6a-95d9-49c9-8f0f-48f042dc0890" providerId="ADAL" clId="{C394D246-B9C8-42EA-9D45-235B0A517835}" dt="2019-07-27T06:32:18.976" v="49"/>
          <ac:spMkLst>
            <pc:docMk/>
            <pc:sldMk cId="3468907147" sldId="282"/>
            <ac:spMk id="16" creationId="{A8B802A9-4C56-48CD-8677-176E7831906F}"/>
          </ac:spMkLst>
        </pc:spChg>
        <pc:spChg chg="add">
          <ac:chgData name="ChenJialin" userId="0d2d9c6a-95d9-49c9-8f0f-48f042dc0890" providerId="ADAL" clId="{C394D246-B9C8-42EA-9D45-235B0A517835}" dt="2019-07-27T06:32:18.976" v="49"/>
          <ac:spMkLst>
            <pc:docMk/>
            <pc:sldMk cId="3468907147" sldId="282"/>
            <ac:spMk id="17" creationId="{991DD6D4-6310-4514-8217-0E2D785AE801}"/>
          </ac:spMkLst>
        </pc:spChg>
      </pc:sldChg>
      <pc:sldChg chg="modSp modNotesTx">
        <pc:chgData name="ChenJialin" userId="0d2d9c6a-95d9-49c9-8f0f-48f042dc0890" providerId="ADAL" clId="{C394D246-B9C8-42EA-9D45-235B0A517835}" dt="2019-07-27T06:41:07.341" v="410" actId="20577"/>
        <pc:sldMkLst>
          <pc:docMk/>
          <pc:sldMk cId="1460431785" sldId="283"/>
        </pc:sldMkLst>
        <pc:spChg chg="mod">
          <ac:chgData name="ChenJialin" userId="0d2d9c6a-95d9-49c9-8f0f-48f042dc0890" providerId="ADAL" clId="{C394D246-B9C8-42EA-9D45-235B0A517835}" dt="2019-07-27T06:41:07.341" v="410" actId="20577"/>
          <ac:spMkLst>
            <pc:docMk/>
            <pc:sldMk cId="1460431785" sldId="283"/>
            <ac:spMk id="12" creationId="{6323FD51-912B-4879-91DF-B186F9411A9E}"/>
          </ac:spMkLst>
        </pc:spChg>
      </pc:sldChg>
      <pc:sldChg chg="modNotesTx">
        <pc:chgData name="ChenJialin" userId="0d2d9c6a-95d9-49c9-8f0f-48f042dc0890" providerId="ADAL" clId="{C394D246-B9C8-42EA-9D45-235B0A517835}" dt="2019-07-27T05:32:41.623" v="1" actId="20577"/>
        <pc:sldMkLst>
          <pc:docMk/>
          <pc:sldMk cId="3875028116" sldId="286"/>
        </pc:sldMkLst>
      </pc:sldChg>
      <pc:sldChg chg="modNotesTx">
        <pc:chgData name="ChenJialin" userId="0d2d9c6a-95d9-49c9-8f0f-48f042dc0890" providerId="ADAL" clId="{C394D246-B9C8-42EA-9D45-235B0A517835}" dt="2019-07-27T07:48:51.042" v="1642" actId="20577"/>
        <pc:sldMkLst>
          <pc:docMk/>
          <pc:sldMk cId="749307149" sldId="288"/>
        </pc:sldMkLst>
      </pc:sldChg>
    </pc:docChg>
  </pc:docChgLst>
  <pc:docChgLst>
    <pc:chgData name="ChenJialin" userId="0d2d9c6a-95d9-49c9-8f0f-48f042dc0890" providerId="ADAL" clId="{23AA87F1-811F-44E8-8227-E4367DE28AEF}"/>
    <pc:docChg chg="undo custSel addSld delSld modSld sldOrd">
      <pc:chgData name="ChenJialin" userId="0d2d9c6a-95d9-49c9-8f0f-48f042dc0890" providerId="ADAL" clId="{23AA87F1-811F-44E8-8227-E4367DE28AEF}" dt="2019-07-24T06:37:17.681" v="2061" actId="1076"/>
      <pc:docMkLst>
        <pc:docMk/>
      </pc:docMkLst>
      <pc:sldChg chg="modNotesTx">
        <pc:chgData name="ChenJialin" userId="0d2d9c6a-95d9-49c9-8f0f-48f042dc0890" providerId="ADAL" clId="{23AA87F1-811F-44E8-8227-E4367DE28AEF}" dt="2019-07-24T05:57:57.696" v="629" actId="20577"/>
        <pc:sldMkLst>
          <pc:docMk/>
          <pc:sldMk cId="0" sldId="257"/>
        </pc:sldMkLst>
      </pc:sldChg>
      <pc:sldChg chg="addSp delSp modSp ord modNotesTx">
        <pc:chgData name="ChenJialin" userId="0d2d9c6a-95d9-49c9-8f0f-48f042dc0890" providerId="ADAL" clId="{23AA87F1-811F-44E8-8227-E4367DE28AEF}" dt="2019-07-24T05:51:46.089" v="397" actId="20577"/>
        <pc:sldMkLst>
          <pc:docMk/>
          <pc:sldMk cId="0" sldId="267"/>
        </pc:sldMkLst>
        <pc:spChg chg="add">
          <ac:chgData name="ChenJialin" userId="0d2d9c6a-95d9-49c9-8f0f-48f042dc0890" providerId="ADAL" clId="{23AA87F1-811F-44E8-8227-E4367DE28AEF}" dt="2019-07-24T05:42:28.143" v="44"/>
          <ac:spMkLst>
            <pc:docMk/>
            <pc:sldMk cId="0" sldId="267"/>
            <ac:spMk id="9" creationId="{6B0A37D5-F931-46A5-B227-16EF7104547B}"/>
          </ac:spMkLst>
        </pc:spChg>
        <pc:spChg chg="mod">
          <ac:chgData name="ChenJialin" userId="0d2d9c6a-95d9-49c9-8f0f-48f042dc0890" providerId="ADAL" clId="{23AA87F1-811F-44E8-8227-E4367DE28AEF}" dt="2019-07-24T05:42:12.842" v="42"/>
          <ac:spMkLst>
            <pc:docMk/>
            <pc:sldMk cId="0" sldId="267"/>
            <ac:spMk id="11" creationId="{00000000-0000-0000-0000-000000000000}"/>
          </ac:spMkLst>
        </pc:spChg>
        <pc:spChg chg="del">
          <ac:chgData name="ChenJialin" userId="0d2d9c6a-95d9-49c9-8f0f-48f042dc0890" providerId="ADAL" clId="{23AA87F1-811F-44E8-8227-E4367DE28AEF}" dt="2019-07-24T05:42:27.706" v="43" actId="478"/>
          <ac:spMkLst>
            <pc:docMk/>
            <pc:sldMk cId="0" sldId="267"/>
            <ac:spMk id="21" creationId="{00000000-0000-0000-0000-000000000000}"/>
          </ac:spMkLst>
        </pc:spChg>
      </pc:sldChg>
      <pc:sldChg chg="addSp modSp modNotesTx">
        <pc:chgData name="ChenJialin" userId="0d2d9c6a-95d9-49c9-8f0f-48f042dc0890" providerId="ADAL" clId="{23AA87F1-811F-44E8-8227-E4367DE28AEF}" dt="2019-07-24T06:37:17.681" v="2061" actId="1076"/>
        <pc:sldMkLst>
          <pc:docMk/>
          <pc:sldMk cId="0" sldId="275"/>
        </pc:sldMkLst>
        <pc:spChg chg="add mod">
          <ac:chgData name="ChenJialin" userId="0d2d9c6a-95d9-49c9-8f0f-48f042dc0890" providerId="ADAL" clId="{23AA87F1-811F-44E8-8227-E4367DE28AEF}" dt="2019-07-24T06:37:17.681" v="2061" actId="1076"/>
          <ac:spMkLst>
            <pc:docMk/>
            <pc:sldMk cId="0" sldId="275"/>
            <ac:spMk id="2" creationId="{322CCD18-93ED-4272-850B-C7459C1CBF18}"/>
          </ac:spMkLst>
        </pc:spChg>
        <pc:spChg chg="mod">
          <ac:chgData name="ChenJialin" userId="0d2d9c6a-95d9-49c9-8f0f-48f042dc0890" providerId="ADAL" clId="{23AA87F1-811F-44E8-8227-E4367DE28AEF}" dt="2019-07-24T06:37:12.338" v="2060" actId="1076"/>
          <ac:spMkLst>
            <pc:docMk/>
            <pc:sldMk cId="0" sldId="275"/>
            <ac:spMk id="21" creationId="{00000000-0000-0000-0000-000000000000}"/>
          </ac:spMkLst>
        </pc:spChg>
      </pc:sldChg>
      <pc:sldChg chg="addSp delSp modSp ord modNotesTx">
        <pc:chgData name="ChenJialin" userId="0d2d9c6a-95d9-49c9-8f0f-48f042dc0890" providerId="ADAL" clId="{23AA87F1-811F-44E8-8227-E4367DE28AEF}" dt="2019-07-24T05:56:28.432" v="579" actId="20577"/>
        <pc:sldMkLst>
          <pc:docMk/>
          <pc:sldMk cId="0" sldId="279"/>
        </pc:sldMkLst>
        <pc:spChg chg="add mod">
          <ac:chgData name="ChenJialin" userId="0d2d9c6a-95d9-49c9-8f0f-48f042dc0890" providerId="ADAL" clId="{23AA87F1-811F-44E8-8227-E4367DE28AEF}" dt="2019-07-24T05:42:52.143" v="62" actId="20577"/>
          <ac:spMkLst>
            <pc:docMk/>
            <pc:sldMk cId="0" sldId="279"/>
            <ac:spMk id="9" creationId="{D232AAFD-5A05-45A3-8122-7E1EAB7BA20B}"/>
          </ac:spMkLst>
        </pc:spChg>
        <pc:spChg chg="del">
          <ac:chgData name="ChenJialin" userId="0d2d9c6a-95d9-49c9-8f0f-48f042dc0890" providerId="ADAL" clId="{23AA87F1-811F-44E8-8227-E4367DE28AEF}" dt="2019-07-24T05:42:43.147" v="45" actId="478"/>
          <ac:spMkLst>
            <pc:docMk/>
            <pc:sldMk cId="0" sldId="279"/>
            <ac:spMk id="21" creationId="{00000000-0000-0000-0000-000000000000}"/>
          </ac:spMkLst>
        </pc:spChg>
      </pc:sldChg>
      <pc:sldChg chg="add modNotesTx">
        <pc:chgData name="ChenJialin" userId="0d2d9c6a-95d9-49c9-8f0f-48f042dc0890" providerId="ADAL" clId="{23AA87F1-811F-44E8-8227-E4367DE28AEF}" dt="2019-07-24T05:57:51.367" v="626" actId="20577"/>
        <pc:sldMkLst>
          <pc:docMk/>
          <pc:sldMk cId="2992853150" sldId="284"/>
        </pc:sldMkLst>
      </pc:sldChg>
      <pc:sldChg chg="addSp delSp modSp add modNotesTx">
        <pc:chgData name="ChenJialin" userId="0d2d9c6a-95d9-49c9-8f0f-48f042dc0890" providerId="ADAL" clId="{23AA87F1-811F-44E8-8227-E4367DE28AEF}" dt="2019-07-24T05:58:38.711" v="684" actId="20577"/>
        <pc:sldMkLst>
          <pc:docMk/>
          <pc:sldMk cId="347978048" sldId="285"/>
        </pc:sldMkLst>
        <pc:spChg chg="add mod">
          <ac:chgData name="ChenJialin" userId="0d2d9c6a-95d9-49c9-8f0f-48f042dc0890" providerId="ADAL" clId="{23AA87F1-811F-44E8-8227-E4367DE28AEF}" dt="2019-07-24T05:43:34.429" v="138" actId="20577"/>
          <ac:spMkLst>
            <pc:docMk/>
            <pc:sldMk cId="347978048" sldId="285"/>
            <ac:spMk id="10" creationId="{60D9E672-4727-4DC1-9A7A-7CA0464FEC73}"/>
          </ac:spMkLst>
        </pc:spChg>
        <pc:spChg chg="mod">
          <ac:chgData name="ChenJialin" userId="0d2d9c6a-95d9-49c9-8f0f-48f042dc0890" providerId="ADAL" clId="{23AA87F1-811F-44E8-8227-E4367DE28AEF}" dt="2019-07-24T05:41:09.165" v="18" actId="20577"/>
          <ac:spMkLst>
            <pc:docMk/>
            <pc:sldMk cId="347978048" sldId="285"/>
            <ac:spMk id="11" creationId="{00000000-0000-0000-0000-000000000000}"/>
          </ac:spMkLst>
        </pc:spChg>
        <pc:spChg chg="add mod">
          <ac:chgData name="ChenJialin" userId="0d2d9c6a-95d9-49c9-8f0f-48f042dc0890" providerId="ADAL" clId="{23AA87F1-811F-44E8-8227-E4367DE28AEF}" dt="2019-07-24T05:44:22.832" v="176" actId="20577"/>
          <ac:spMkLst>
            <pc:docMk/>
            <pc:sldMk cId="347978048" sldId="285"/>
            <ac:spMk id="12" creationId="{057FCF49-B2A0-43E5-9857-2C97B2DD7435}"/>
          </ac:spMkLst>
        </pc:spChg>
        <pc:spChg chg="del">
          <ac:chgData name="ChenJialin" userId="0d2d9c6a-95d9-49c9-8f0f-48f042dc0890" providerId="ADAL" clId="{23AA87F1-811F-44E8-8227-E4367DE28AEF}" dt="2019-07-24T05:43:05.835" v="63" actId="478"/>
          <ac:spMkLst>
            <pc:docMk/>
            <pc:sldMk cId="347978048" sldId="285"/>
            <ac:spMk id="21" creationId="{00000000-0000-0000-0000-000000000000}"/>
          </ac:spMkLst>
        </pc:spChg>
      </pc:sldChg>
      <pc:sldChg chg="delSp add modNotesTx">
        <pc:chgData name="ChenJialin" userId="0d2d9c6a-95d9-49c9-8f0f-48f042dc0890" providerId="ADAL" clId="{23AA87F1-811F-44E8-8227-E4367DE28AEF}" dt="2019-07-24T06:00:59.743" v="731" actId="20577"/>
        <pc:sldMkLst>
          <pc:docMk/>
          <pc:sldMk cId="3875028116" sldId="286"/>
        </pc:sldMkLst>
        <pc:spChg chg="del">
          <ac:chgData name="ChenJialin" userId="0d2d9c6a-95d9-49c9-8f0f-48f042dc0890" providerId="ADAL" clId="{23AA87F1-811F-44E8-8227-E4367DE28AEF}" dt="2019-07-24T05:45:38.703" v="207" actId="478"/>
          <ac:spMkLst>
            <pc:docMk/>
            <pc:sldMk cId="3875028116" sldId="286"/>
            <ac:spMk id="2" creationId="{FE895BE3-1718-4FCD-951A-4B85A1EFC349}"/>
          </ac:spMkLst>
        </pc:spChg>
        <pc:spChg chg="del">
          <ac:chgData name="ChenJialin" userId="0d2d9c6a-95d9-49c9-8f0f-48f042dc0890" providerId="ADAL" clId="{23AA87F1-811F-44E8-8227-E4367DE28AEF}" dt="2019-07-24T05:45:42.099" v="208" actId="478"/>
          <ac:spMkLst>
            <pc:docMk/>
            <pc:sldMk cId="3875028116" sldId="286"/>
            <ac:spMk id="3" creationId="{71FA7E18-9D08-4951-B235-95542CA33215}"/>
          </ac:spMkLst>
        </pc:spChg>
      </pc:sldChg>
      <pc:sldChg chg="add">
        <pc:chgData name="ChenJialin" userId="0d2d9c6a-95d9-49c9-8f0f-48f042dc0890" providerId="ADAL" clId="{23AA87F1-811F-44E8-8227-E4367DE28AEF}" dt="2019-07-24T05:57:41.155" v="623"/>
        <pc:sldMkLst>
          <pc:docMk/>
          <pc:sldMk cId="1964665695" sldId="287"/>
        </pc:sldMkLst>
      </pc:sldChg>
      <pc:sldChg chg="delSp add modNotesTx">
        <pc:chgData name="ChenJialin" userId="0d2d9c6a-95d9-49c9-8f0f-48f042dc0890" providerId="ADAL" clId="{23AA87F1-811F-44E8-8227-E4367DE28AEF}" dt="2019-07-24T06:18:59.709" v="1349" actId="20577"/>
        <pc:sldMkLst>
          <pc:docMk/>
          <pc:sldMk cId="749307149" sldId="288"/>
        </pc:sldMkLst>
        <pc:spChg chg="del">
          <ac:chgData name="ChenJialin" userId="0d2d9c6a-95d9-49c9-8f0f-48f042dc0890" providerId="ADAL" clId="{23AA87F1-811F-44E8-8227-E4367DE28AEF}" dt="2019-07-24T06:00:22.822" v="721" actId="478"/>
          <ac:spMkLst>
            <pc:docMk/>
            <pc:sldMk cId="749307149" sldId="288"/>
            <ac:spMk id="2" creationId="{564E1CC3-CB32-41E3-BB14-C94E4A457885}"/>
          </ac:spMkLst>
        </pc:spChg>
        <pc:spChg chg="del">
          <ac:chgData name="ChenJialin" userId="0d2d9c6a-95d9-49c9-8f0f-48f042dc0890" providerId="ADAL" clId="{23AA87F1-811F-44E8-8227-E4367DE28AEF}" dt="2019-07-24T06:00:22.822" v="721" actId="478"/>
          <ac:spMkLst>
            <pc:docMk/>
            <pc:sldMk cId="749307149" sldId="288"/>
            <ac:spMk id="3" creationId="{8E0BB333-73B3-44E0-909D-7E81D60ABF63}"/>
          </ac:spMkLst>
        </pc:spChg>
      </pc:sldChg>
    </pc:docChg>
  </pc:docChgLst>
  <pc:docChgLst>
    <pc:chgData name="Jialin Chen" userId="0d2d9c6a-95d9-49c9-8f0f-48f042dc0890" providerId="ADAL" clId="{C394D246-B9C8-42EA-9D45-235B0A517835}"/>
    <pc:docChg chg="addSld modSld sldOrd">
      <pc:chgData name="Jialin Chen" userId="0d2d9c6a-95d9-49c9-8f0f-48f042dc0890" providerId="ADAL" clId="{C394D246-B9C8-42EA-9D45-235B0A517835}" dt="2019-08-06T01:34:12.072" v="205" actId="404"/>
      <pc:docMkLst>
        <pc:docMk/>
      </pc:docMkLst>
      <pc:sldChg chg="modSp modNotesTx">
        <pc:chgData name="Jialin Chen" userId="0d2d9c6a-95d9-49c9-8f0f-48f042dc0890" providerId="ADAL" clId="{C394D246-B9C8-42EA-9D45-235B0A517835}" dt="2019-08-06T01:32:58.136" v="197" actId="20577"/>
        <pc:sldMkLst>
          <pc:docMk/>
          <pc:sldMk cId="0" sldId="257"/>
        </pc:sldMkLst>
        <pc:spChg chg="mod">
          <ac:chgData name="Jialin Chen" userId="0d2d9c6a-95d9-49c9-8f0f-48f042dc0890" providerId="ADAL" clId="{C394D246-B9C8-42EA-9D45-235B0A517835}" dt="2019-08-06T01:29:27.014" v="81" actId="1076"/>
          <ac:spMkLst>
            <pc:docMk/>
            <pc:sldMk cId="0" sldId="257"/>
            <ac:spMk id="12" creationId="{D7080B65-C40C-482E-B9D3-B4A78D47B1B1}"/>
          </ac:spMkLst>
        </pc:spChg>
      </pc:sldChg>
      <pc:sldChg chg="modSp ord">
        <pc:chgData name="Jialin Chen" userId="0d2d9c6a-95d9-49c9-8f0f-48f042dc0890" providerId="ADAL" clId="{C394D246-B9C8-42EA-9D45-235B0A517835}" dt="2019-08-06T01:25:09.563" v="33"/>
        <pc:sldMkLst>
          <pc:docMk/>
          <pc:sldMk cId="0" sldId="267"/>
        </pc:sldMkLst>
        <pc:spChg chg="mod">
          <ac:chgData name="Jialin Chen" userId="0d2d9c6a-95d9-49c9-8f0f-48f042dc0890" providerId="ADAL" clId="{C394D246-B9C8-42EA-9D45-235B0A517835}" dt="2019-08-06T01:25:03.136" v="32" actId="20577"/>
          <ac:spMkLst>
            <pc:docMk/>
            <pc:sldMk cId="0" sldId="267"/>
            <ac:spMk id="9" creationId="{6B0A37D5-F931-46A5-B227-16EF7104547B}"/>
          </ac:spMkLst>
        </pc:spChg>
      </pc:sldChg>
      <pc:sldChg chg="modSp modNotesTx">
        <pc:chgData name="Jialin Chen" userId="0d2d9c6a-95d9-49c9-8f0f-48f042dc0890" providerId="ADAL" clId="{C394D246-B9C8-42EA-9D45-235B0A517835}" dt="2019-08-06T01:24:30.414" v="28" actId="6549"/>
        <pc:sldMkLst>
          <pc:docMk/>
          <pc:sldMk cId="0" sldId="275"/>
        </pc:sldMkLst>
        <pc:spChg chg="mod">
          <ac:chgData name="Jialin Chen" userId="0d2d9c6a-95d9-49c9-8f0f-48f042dc0890" providerId="ADAL" clId="{C394D246-B9C8-42EA-9D45-235B0A517835}" dt="2019-08-06T01:24:25.384" v="27" actId="20577"/>
          <ac:spMkLst>
            <pc:docMk/>
            <pc:sldMk cId="0" sldId="275"/>
            <ac:spMk id="21" creationId="{00000000-0000-0000-0000-000000000000}"/>
          </ac:spMkLst>
        </pc:spChg>
      </pc:sldChg>
      <pc:sldChg chg="modSp modNotesTx">
        <pc:chgData name="Jialin Chen" userId="0d2d9c6a-95d9-49c9-8f0f-48f042dc0890" providerId="ADAL" clId="{C394D246-B9C8-42EA-9D45-235B0A517835}" dt="2019-08-06T01:34:12.072" v="205" actId="404"/>
        <pc:sldMkLst>
          <pc:docMk/>
          <pc:sldMk cId="2992853150" sldId="284"/>
        </pc:sldMkLst>
        <pc:spChg chg="mod">
          <ac:chgData name="Jialin Chen" userId="0d2d9c6a-95d9-49c9-8f0f-48f042dc0890" providerId="ADAL" clId="{C394D246-B9C8-42EA-9D45-235B0A517835}" dt="2019-08-06T01:34:12.072" v="205" actId="404"/>
          <ac:spMkLst>
            <pc:docMk/>
            <pc:sldMk cId="2992853150" sldId="284"/>
            <ac:spMk id="12" creationId="{D7080B65-C40C-482E-B9D3-B4A78D47B1B1}"/>
          </ac:spMkLst>
        </pc:spChg>
      </pc:sldChg>
      <pc:sldChg chg="add">
        <pc:chgData name="Jialin Chen" userId="0d2d9c6a-95d9-49c9-8f0f-48f042dc0890" providerId="ADAL" clId="{C394D246-B9C8-42EA-9D45-235B0A517835}" dt="2019-08-06T01:24:42.606" v="29"/>
        <pc:sldMkLst>
          <pc:docMk/>
          <pc:sldMk cId="3306237"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A = </a:t>
            </a:r>
            <a:r>
              <a:rPr lang="zh-CN" altLang="en-US" dirty="0"/>
              <a:t>请问光线的干涉、衍射对于测量的影响。</a:t>
            </a:r>
            <a:endParaRPr lang="en-US" altLang="zh-CN" dirty="0"/>
          </a:p>
          <a:p>
            <a:r>
              <a:rPr lang="en-US" altLang="zh-CN" dirty="0"/>
              <a:t>	</a:t>
            </a:r>
            <a:r>
              <a:rPr lang="zh-CN" altLang="en-US" dirty="0"/>
              <a:t>反方可能并没有认真听我们的报告，我们在介绍原理前已经说过，织物密度镜测量时涉及的距离尺度远远大于可见光的光波长，在这样的情况下，干涉、衍射完全可以忽略。</a:t>
            </a:r>
            <a:endParaRPr lang="en-US" altLang="zh-CN" dirty="0"/>
          </a:p>
          <a:p>
            <a:r>
              <a:rPr lang="en-US" altLang="zh-CN" dirty="0"/>
              <a:t>if A = </a:t>
            </a:r>
            <a:r>
              <a:rPr lang="zh-CN" altLang="en-US" dirty="0"/>
              <a:t>请问眼镜对于测量的影响。</a:t>
            </a:r>
            <a:endParaRPr lang="en-US" altLang="zh-CN" dirty="0"/>
          </a:p>
          <a:p>
            <a:r>
              <a:rPr lang="en-US" altLang="zh-CN" dirty="0"/>
              <a:t>	</a:t>
            </a:r>
            <a:r>
              <a:rPr lang="zh-CN" altLang="en-US" dirty="0"/>
              <a:t>眼镜对于进入眼镜的光线具有折射的作用，但由于密度镜的刻度和织物纺线被同比例缩放，因此理论上不会对测量造成任何影响。</a:t>
            </a:r>
            <a:endParaRPr lang="en-US" altLang="zh-CN" dirty="0"/>
          </a:p>
          <a:p>
            <a:r>
              <a:rPr lang="en-US" altLang="zh-CN" dirty="0"/>
              <a:t>if A = </a:t>
            </a:r>
            <a:r>
              <a:rPr lang="zh-CN" altLang="en-US" dirty="0"/>
              <a:t>请问你们在测量的时候采取的照明方式？</a:t>
            </a:r>
            <a:endParaRPr lang="en-US" altLang="zh-CN" dirty="0"/>
          </a:p>
          <a:p>
            <a:r>
              <a:rPr lang="en-US" altLang="zh-CN" dirty="0"/>
              <a:t>	</a:t>
            </a:r>
            <a:r>
              <a:rPr lang="zh-CN" altLang="en-US" dirty="0"/>
              <a:t>我们采用的是普通的台灯进行照明，如果织物颜色过深，我们会适当增大亮度，如果织物颜色过浅，我们会适当调低亮度。实际上，为了获得好的测量效果，我们采用的是颜色近乎相同的浅灰色布料，已获得最明显的莫尔条纹。</a:t>
            </a:r>
            <a:endParaRPr lang="en-US" altLang="zh-CN" dirty="0"/>
          </a:p>
          <a:p>
            <a:r>
              <a:rPr lang="en-US" altLang="zh-CN" dirty="0"/>
              <a:t>if A = </a:t>
            </a:r>
            <a:r>
              <a:rPr lang="zh-CN" altLang="en-US" dirty="0"/>
              <a:t>请问织物的颜色是否会影响测量的精度？</a:t>
            </a:r>
            <a:endParaRPr lang="en-US" altLang="zh-CN" dirty="0"/>
          </a:p>
          <a:p>
            <a:r>
              <a:rPr lang="en-US" altLang="zh-CN" dirty="0"/>
              <a:t>	</a:t>
            </a:r>
            <a:r>
              <a:rPr lang="zh-CN" altLang="en-US" dirty="0"/>
              <a:t>当然会影响。你可以想象一个极端的情况，当织物是一个理想的黑体，并且编织密度足够高，那么我们当然无法观察到莫尔条纹。</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52962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大家好！我是上科大的陈稼霖。下面我先来总结一下正反双方在讨论环节涉及到的核心问题。</a:t>
            </a:r>
            <a:endParaRPr lang="en-US" altLang="zh-CN" dirty="0"/>
          </a:p>
          <a:p>
            <a:r>
              <a:rPr lang="zh-CN" altLang="en-US" dirty="0"/>
              <a:t>正反，双方首先针对于</a:t>
            </a:r>
            <a:r>
              <a:rPr lang="en-US" altLang="zh-CN" dirty="0"/>
              <a:t>	</a:t>
            </a:r>
            <a:r>
              <a:rPr lang="zh-CN" altLang="en-US" dirty="0"/>
              <a:t>问题进行了讨论，正方认为</a:t>
            </a:r>
            <a:r>
              <a:rPr lang="en-US" altLang="zh-CN" dirty="0"/>
              <a:t>	</a:t>
            </a:r>
            <a:r>
              <a:rPr lang="zh-CN" altLang="en-US" dirty="0"/>
              <a:t>，反方则认为</a:t>
            </a:r>
            <a:r>
              <a:rPr lang="en-US" altLang="zh-CN" dirty="0"/>
              <a:t>	</a:t>
            </a:r>
            <a:r>
              <a:rPr lang="zh-CN" altLang="en-US" dirty="0"/>
              <a:t>。</a:t>
            </a:r>
            <a:endParaRPr lang="en-US" altLang="zh-CN" dirty="0"/>
          </a:p>
          <a:p>
            <a:r>
              <a:rPr lang="zh-CN" altLang="en-US" dirty="0"/>
              <a:t>然后，正反双方讨论了</a:t>
            </a:r>
            <a:r>
              <a:rPr lang="en-US" altLang="zh-CN" dirty="0"/>
              <a:t>	</a:t>
            </a:r>
            <a:r>
              <a:rPr lang="zh-CN" altLang="en-US" dirty="0"/>
              <a:t>的问题，反方指出</a:t>
            </a:r>
            <a:r>
              <a:rPr lang="en-US" altLang="zh-CN" dirty="0"/>
              <a:t>	</a:t>
            </a:r>
            <a:r>
              <a:rPr lang="zh-CN" altLang="en-US" dirty="0"/>
              <a:t>，正方则表示</a:t>
            </a:r>
            <a:r>
              <a:rPr lang="en-US" altLang="zh-CN" dirty="0"/>
              <a:t>	</a:t>
            </a:r>
            <a:r>
              <a:rPr lang="zh-CN" altLang="en-US" dirty="0"/>
              <a:t>。</a:t>
            </a:r>
            <a:endParaRPr lang="en-US" altLang="zh-CN" dirty="0"/>
          </a:p>
          <a:p>
            <a:r>
              <a:rPr lang="zh-CN" altLang="en-US" dirty="0"/>
              <a:t>其次，正反双方对于</a:t>
            </a:r>
            <a:r>
              <a:rPr lang="en-US" altLang="zh-CN" dirty="0"/>
              <a:t>	</a:t>
            </a:r>
            <a:r>
              <a:rPr lang="zh-CN" altLang="en-US" dirty="0"/>
              <a:t>问题也存在一定的分歧，反方质疑</a:t>
            </a:r>
            <a:r>
              <a:rPr lang="en-US" altLang="zh-CN" dirty="0"/>
              <a:t>	</a:t>
            </a:r>
            <a:r>
              <a:rPr lang="zh-CN" altLang="en-US" dirty="0"/>
              <a:t>，正方则解释</a:t>
            </a:r>
            <a:r>
              <a:rPr lang="en-US" altLang="zh-CN" dirty="0"/>
              <a:t>	</a:t>
            </a:r>
            <a:r>
              <a:rPr lang="zh-CN" altLang="en-US" dirty="0"/>
              <a:t>。</a:t>
            </a:r>
            <a:endParaRPr lang="en-US" altLang="zh-CN" dirty="0"/>
          </a:p>
          <a:p>
            <a:r>
              <a:rPr lang="zh-CN" altLang="en-US" dirty="0"/>
              <a:t>最后，正反双方通过讨论在</a:t>
            </a:r>
            <a:r>
              <a:rPr lang="en-US" altLang="zh-CN" dirty="0"/>
              <a:t>	</a:t>
            </a:r>
            <a:r>
              <a:rPr lang="zh-CN" altLang="en-US" dirty="0"/>
              <a:t>问题上达成了共识，正反方一致认为</a:t>
            </a:r>
            <a:r>
              <a:rPr lang="en-US" altLang="zh-CN" dirty="0"/>
              <a:t>	</a:t>
            </a:r>
            <a:r>
              <a:rPr lang="zh-CN" altLang="en-US"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首先，正方的报告思路清晰，报告包含了题目回顾、实验现象以及对现象的分析，定性讨论和定量计算相结合，我们认为它的内容是非常完整的。</a:t>
            </a:r>
            <a:endParaRPr lang="en-US" altLang="zh-CN" dirty="0"/>
          </a:p>
          <a:p>
            <a:r>
              <a:rPr lang="zh-CN" altLang="en-US" dirty="0"/>
              <a:t>其次，我们可以说正方审</a:t>
            </a:r>
            <a:r>
              <a:rPr lang="en-US" altLang="zh-CN" dirty="0"/>
              <a:t>/</a:t>
            </a:r>
            <a:r>
              <a:rPr lang="zh-CN" altLang="en-US" dirty="0"/>
              <a:t>做题是非常用心的，题目仅仅说连在一起的两个钢球，而并没有说明两个钢球的具体情况，正方显然是抓住了这一点，他们改变半径等变量进行了进一步的分析，并且他们还尝试了两个小球不同的情况。</a:t>
            </a:r>
            <a:endParaRPr lang="en-US" altLang="zh-CN" dirty="0"/>
          </a:p>
          <a:p>
            <a:r>
              <a:rPr lang="en-US" altLang="zh-CN" dirty="0"/>
              <a:t>	</a:t>
            </a:r>
            <a:r>
              <a:rPr lang="zh-CN" altLang="en-US" dirty="0"/>
              <a:t>题目也没有讲接触面的粗糙程度，正方换用了不同材质的接触面进行了探究，所以我们认为正方做题确实非常用心的。</a:t>
            </a:r>
            <a:endParaRPr lang="en-US" altLang="zh-CN" dirty="0"/>
          </a:p>
          <a:p>
            <a:r>
              <a:rPr lang="zh-CN" altLang="en-US" dirty="0"/>
              <a:t>再次，正方的理论曲线与实验符合地非常好，这说明了两点，这说明正方的理论是非常完备的，同时他们的实验也足够精确。</a:t>
            </a:r>
            <a:endParaRPr lang="en-US" altLang="zh-CN" dirty="0"/>
          </a:p>
          <a:p>
            <a:r>
              <a:rPr lang="zh-CN" altLang="en-US" dirty="0"/>
              <a:t>当然，正方也存在着一定的不足：</a:t>
            </a:r>
            <a:endParaRPr lang="en-US" altLang="zh-CN" dirty="0"/>
          </a:p>
          <a:p>
            <a:r>
              <a:rPr lang="zh-CN" altLang="en-US" dirty="0"/>
              <a:t>首先，对于题目讲到的用管子吹气的部分，正方没有进行定量</a:t>
            </a:r>
            <a:r>
              <a:rPr lang="en-US" altLang="zh-CN" dirty="0"/>
              <a:t>/</a:t>
            </a:r>
            <a:r>
              <a:rPr lang="zh-CN" altLang="en-US" dirty="0"/>
              <a:t>深入的讨论，得到的结论也不是那么强，当然我们承认这一过程确实十分复杂。</a:t>
            </a:r>
            <a:endParaRPr lang="en-US" altLang="zh-CN" dirty="0"/>
          </a:p>
          <a:p>
            <a:r>
              <a:rPr lang="zh-CN" altLang="en-US" dirty="0"/>
              <a:t>其次，正方对于启动过程中的受力分析不够到位，我们甚至认为其中存在着严重的问题，具体的我想在接下来的讨论环节共同讨论。</a:t>
            </a:r>
            <a:endParaRPr lang="en-US" altLang="zh-CN" dirty="0"/>
          </a:p>
          <a:p>
            <a:r>
              <a:rPr lang="zh-CN" altLang="en-US" dirty="0"/>
              <a:t>再次，我们认为正方的工作严重依赖于文献，我们注意到，正方的分析中得到的唯一一条定量的结论</a:t>
            </a:r>
            <a:r>
              <a:rPr lang="en-US" altLang="zh-CN" dirty="0"/>
              <a:t>——</a:t>
            </a:r>
            <a:r>
              <a:rPr lang="zh-CN" altLang="en-US" dirty="0"/>
              <a:t>飓风球倾角与转速之间的关系，实际上是来源于文献的，除了引用文献以外，正方自己所做的工作绝大多数都是定性的动力学分析和简单的实验，可以说正方自己的工作实际上是非常简单和有限的。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正方通过有限的成功案例来说明织物密度镜对于更复杂织物的适用性，这是一种用特殊说明一般的归纳方法，我们认为有失严谨，我们建议正方应当从原理的角度出发，来进一步说明，为什么织物密度镜适用于更为复杂的织物。</a:t>
            </a:r>
            <a:endParaRPr lang="en-US" altLang="zh-CN" dirty="0"/>
          </a:p>
        </p:txBody>
      </p:sp>
    </p:spTree>
    <p:extLst>
      <p:ext uri="{BB962C8B-B14F-4D97-AF65-F5344CB8AC3E}">
        <p14:creationId xmlns:p14="http://schemas.microsoft.com/office/powerpoint/2010/main" val="4133872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再来说一说反方，</a:t>
            </a:r>
            <a:endParaRPr lang="en-US" altLang="zh-CN" dirty="0"/>
          </a:p>
          <a:p>
            <a:r>
              <a:rPr lang="zh-CN" altLang="en-US" dirty="0"/>
              <a:t>我们认为反方的优点有：</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r>
              <a:rPr lang="en-US" altLang="zh-CN" dirty="0"/>
              <a:t>	</a:t>
            </a:r>
          </a:p>
          <a:p>
            <a:r>
              <a:rPr lang="zh-CN" altLang="en-US" dirty="0"/>
              <a:t>最后，</a:t>
            </a:r>
            <a:r>
              <a:rPr lang="en-US" altLang="zh-CN" dirty="0"/>
              <a:t>	</a:t>
            </a:r>
          </a:p>
          <a:p>
            <a:r>
              <a:rPr lang="zh-CN" altLang="en-US" dirty="0"/>
              <a:t>当然，反方也存在着一定的不足：</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endParaRPr lang="en-US" altLang="zh-CN" dirty="0"/>
          </a:p>
          <a:p>
            <a:r>
              <a:rPr lang="zh-CN" altLang="en-US" dirty="0"/>
              <a:t>最后，</a:t>
            </a:r>
            <a:r>
              <a:rPr lang="en-US" altLang="zh-CN" dirty="0"/>
              <a:t>	</a:t>
            </a:r>
            <a:endParaRPr lang="zh-CN" altLang="en-US" dirty="0"/>
          </a:p>
        </p:txBody>
      </p:sp>
    </p:spTree>
    <p:extLst>
      <p:ext uri="{BB962C8B-B14F-4D97-AF65-F5344CB8AC3E}">
        <p14:creationId xmlns:p14="http://schemas.microsoft.com/office/powerpoint/2010/main" val="7392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116082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大家好！我是来自上科大的陈稼霖，下面就由我来对正方的报告进行评论。</a:t>
            </a:r>
            <a:endParaRPr lang="en-US" altLang="zh-CN" dirty="0"/>
          </a:p>
          <a:p>
            <a:r>
              <a:rPr lang="zh-CN" altLang="en-US" dirty="0"/>
              <a:t>我们先来回顾一下题目，题目说当两条紧密排列的不相交之间叠加在织物上时可能可以产生莫尔条纹。题目主要要求我们做</a:t>
            </a:r>
            <a:r>
              <a:rPr lang="en-US" altLang="zh-CN" dirty="0"/>
              <a:t>3</a:t>
            </a:r>
            <a:r>
              <a:rPr lang="zh-CN" altLang="en-US" dirty="0"/>
              <a:t>件事，设计一种可以测量织物编织密度的覆盖物，确定其精度，以及将这种测量方法推广到更为复杂的织物，也就是说探究这种方法是否适用于更为复杂的织物。</a:t>
            </a:r>
            <a:endParaRPr lang="en-US" altLang="zh-CN" dirty="0"/>
          </a:p>
        </p:txBody>
      </p:sp>
    </p:spTree>
    <p:extLst>
      <p:ext uri="{BB962C8B-B14F-4D97-AF65-F5344CB8AC3E}">
        <p14:creationId xmlns:p14="http://schemas.microsoft.com/office/powerpoint/2010/main" val="354348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接下来，我们来总结一下正方的报告内容。</a:t>
            </a:r>
            <a:endParaRPr lang="en-US" altLang="zh-CN" dirty="0"/>
          </a:p>
          <a:p>
            <a:r>
              <a:rPr lang="zh-CN" altLang="en-US" dirty="0"/>
              <a:t>首先，正方带我们回顾了题目，并提炼出了关键词。</a:t>
            </a:r>
            <a:endParaRPr lang="en-US" altLang="zh-CN" dirty="0"/>
          </a:p>
          <a:p>
            <a:r>
              <a:rPr lang="zh-CN" altLang="en-US" dirty="0"/>
              <a:t>然后简要地他们设计的（和市场已经存在的）织物密度镜，并展示了他们用织物密度镜测量织物密度的测量效果图。</a:t>
            </a:r>
            <a:endParaRPr lang="en-US" altLang="zh-CN" dirty="0"/>
          </a:p>
          <a:p>
            <a:r>
              <a:rPr lang="en-US" altLang="zh-CN" dirty="0"/>
              <a:t>	</a:t>
            </a:r>
            <a:r>
              <a:rPr lang="zh-CN" altLang="en-US" dirty="0"/>
              <a:t>其中他们总共设计的一种方案：第一种是</a:t>
            </a:r>
            <a:r>
              <a:rPr lang="en-US" altLang="zh-CN" dirty="0"/>
              <a:t>…</a:t>
            </a:r>
            <a:r>
              <a:rPr lang="zh-CN" altLang="en-US" dirty="0"/>
              <a:t>，第二种是</a:t>
            </a:r>
            <a:r>
              <a:rPr lang="en-US" altLang="zh-CN" dirty="0"/>
              <a:t>…</a:t>
            </a:r>
            <a:r>
              <a:rPr lang="zh-CN" altLang="en-US" dirty="0"/>
              <a:t>。</a:t>
            </a:r>
            <a:endParaRPr lang="en-US" altLang="zh-CN" dirty="0"/>
          </a:p>
          <a:p>
            <a:r>
              <a:rPr lang="en-US" altLang="zh-CN" dirty="0"/>
              <a:t>	</a:t>
            </a:r>
            <a:r>
              <a:rPr lang="zh-CN" altLang="en-US" dirty="0"/>
              <a:t>他们方案是</a:t>
            </a:r>
            <a:r>
              <a:rPr lang="en-US" altLang="zh-CN" dirty="0"/>
              <a:t>…</a:t>
            </a:r>
            <a:r>
              <a:rPr lang="zh-CN" altLang="en-US" dirty="0"/>
              <a:t>。</a:t>
            </a:r>
            <a:endParaRPr lang="en-US" altLang="zh-CN" dirty="0"/>
          </a:p>
          <a:p>
            <a:r>
              <a:rPr lang="zh-CN" altLang="en-US" dirty="0"/>
              <a:t>对于这种（些）织物密度镜测量织物编织密度的方法，正方从其数学原理上进行了分析。</a:t>
            </a:r>
            <a:endParaRPr lang="en-US" altLang="zh-CN" dirty="0"/>
          </a:p>
          <a:p>
            <a:r>
              <a:rPr lang="zh-CN" altLang="en-US" dirty="0"/>
              <a:t>此外正反还探究了</a:t>
            </a:r>
            <a:r>
              <a:rPr lang="en-US" altLang="zh-CN" dirty="0"/>
              <a:t>	</a:t>
            </a:r>
            <a:r>
              <a:rPr lang="zh-CN" altLang="en-US" dirty="0"/>
              <a:t>等变量对测量精度造成的影响，从而说明了这种（些）织物密度镜对于更复杂的织物，如牛津布的适用性。</a:t>
            </a:r>
            <a:endParaRPr lang="en-US" altLang="zh-CN" dirty="0"/>
          </a:p>
        </p:txBody>
      </p:sp>
    </p:spTree>
    <p:extLst>
      <p:ext uri="{BB962C8B-B14F-4D97-AF65-F5344CB8AC3E}">
        <p14:creationId xmlns:p14="http://schemas.microsoft.com/office/powerpoint/2010/main" val="275424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首先，如我在上面总结的那样，正方的报告的思路是非常清晰的，报告包含了题目回顾、测量方法和现象以及对现象的深入分析。</a:t>
            </a:r>
            <a:endParaRPr lang="en-US" altLang="zh-CN" dirty="0"/>
          </a:p>
          <a:p>
            <a:r>
              <a:rPr lang="en-US" altLang="zh-CN" dirty="0"/>
              <a:t>	</a:t>
            </a:r>
            <a:r>
              <a:rPr lang="zh-CN" altLang="en-US" dirty="0"/>
              <a:t>总体上讲，正方完成了题目中要求的三件事情，设计织物密度镜，确定精度以及探究对于更复杂织物的适用性，因为正方报告的内容是完整的。</a:t>
            </a:r>
            <a:endParaRPr lang="en-US" altLang="zh-CN" dirty="0"/>
          </a:p>
          <a:p>
            <a:r>
              <a:rPr lang="zh-CN" altLang="en-US" dirty="0"/>
              <a:t>其次，我们可以说正方做题是非常用心的，正方充分讨论了</a:t>
            </a:r>
            <a:r>
              <a:rPr lang="en-US" altLang="zh-CN" dirty="0"/>
              <a:t>	</a:t>
            </a:r>
            <a:r>
              <a:rPr lang="zh-CN" altLang="en-US" dirty="0"/>
              <a:t>等变量对于测量精度的影响。</a:t>
            </a:r>
            <a:endParaRPr lang="en-US" altLang="zh-CN" dirty="0"/>
          </a:p>
          <a:p>
            <a:r>
              <a:rPr lang="zh-CN" altLang="en-US" dirty="0"/>
              <a:t>再次，我们看到正方设计的织物密度镜测量效果非常好，这说明了他们的理论没有大的问题，实验也足够精确。</a:t>
            </a:r>
            <a:endParaRPr lang="en-US" altLang="zh-CN" dirty="0"/>
          </a:p>
          <a:p>
            <a:r>
              <a:rPr lang="zh-CN" altLang="en-US" dirty="0"/>
              <a:t>当然，正方也存在着一定的不足：</a:t>
            </a:r>
            <a:endParaRPr lang="en-US" altLang="zh-CN" dirty="0"/>
          </a:p>
          <a:p>
            <a:r>
              <a:rPr lang="zh-CN" altLang="en-US" dirty="0"/>
              <a:t>首先，正方对于织物密度镜上的图案与织物叠加产生莫尔条纹进行了数学上定量上的推算，对于莫尔条纹产生的物理机理并没有解释到位，无法给大家一个清晰的物理图像。</a:t>
            </a:r>
            <a:endParaRPr lang="en-US" altLang="zh-CN" dirty="0"/>
          </a:p>
          <a:p>
            <a:r>
              <a:rPr lang="zh-CN" altLang="en-US" dirty="0"/>
              <a:t>其次，正方仅仅通过实验确定织物密度镜精度，而没有理论上的估算。</a:t>
            </a:r>
            <a:endParaRPr lang="en-US" altLang="zh-CN" dirty="0"/>
          </a:p>
          <a:p>
            <a:r>
              <a:rPr lang="en-US" altLang="zh-CN" dirty="0"/>
              <a:t>	</a:t>
            </a:r>
            <a:r>
              <a:rPr lang="zh-CN" altLang="en-US" dirty="0"/>
              <a:t>我们认为正方在理论进行的织物密度镜测量精度的估算没有意义，织物密度镜的精度实际上是很难控制的，例如织物可能存在缺陷会影响精度，人眼读数也能影响精度，此外还有很多这样的根本无法控制的因素会影响精度，我们认为这种估算的尝试值得肯定，但得到的结论实际上没有太大的参考价值。正方无法保证估算得到的精度与实验中的接近不是一种巧合。</a:t>
            </a:r>
            <a:r>
              <a:rPr lang="en-US" altLang="zh-CN" dirty="0"/>
              <a:t>/</a:t>
            </a:r>
            <a:r>
              <a:rPr lang="zh-CN" altLang="en-US" dirty="0"/>
              <a:t>正方通过估算得到的精度最后也没有和实验中实际精度进行对照，我不知道是两者相差太远还是什么别的原因。</a:t>
            </a:r>
            <a:r>
              <a:rPr lang="en-US" altLang="zh-CN" dirty="0"/>
              <a:t>/</a:t>
            </a:r>
            <a:r>
              <a:rPr lang="zh-CN" altLang="en-US" dirty="0"/>
              <a:t>正方从理论上估计的精度也未能很好的和实验中实际得到的精度符合上。</a:t>
            </a:r>
            <a:endParaRPr lang="en-US" altLang="zh-CN" dirty="0"/>
          </a:p>
          <a:p>
            <a:r>
              <a:rPr lang="zh-CN" altLang="en-US" dirty="0"/>
              <a:t>再次，我们认为正方的工作严重依赖于现有材料，实际上正方的（第</a:t>
            </a:r>
            <a:r>
              <a:rPr lang="en-US" altLang="zh-CN" dirty="0"/>
              <a:t>	</a:t>
            </a:r>
            <a:r>
              <a:rPr lang="zh-CN" altLang="en-US" dirty="0"/>
              <a:t>个）方案中的织物密度镜，市场已经有商业话的产品出售，并非正方自己的工作。</a:t>
            </a:r>
            <a:endParaRPr lang="en-US" altLang="zh-CN" dirty="0"/>
          </a:p>
          <a:p>
            <a:r>
              <a:rPr lang="zh-CN" altLang="en-US" dirty="0"/>
              <a:t>最后，正方通过有限的成功案例来说明织物密度镜对于更复杂织物的适用性，这是一种用特殊说明一般的归纳方法，我们认为有失严谨，我们建议正方应当从原理的角度出发，来进一步说明，为什么织物密度镜适用于更为复杂的织物。</a:t>
            </a:r>
            <a:endParaRPr lang="en-US" altLang="zh-CN" dirty="0"/>
          </a:p>
          <a:p>
            <a:r>
              <a:rPr lang="en-US" altLang="zh-CN" dirty="0"/>
              <a:t>if </a:t>
            </a:r>
            <a:r>
              <a:rPr lang="zh-CN" altLang="en-US" dirty="0"/>
              <a:t>相交直线</a:t>
            </a:r>
            <a:endParaRPr lang="en-US" altLang="zh-CN" dirty="0"/>
          </a:p>
          <a:p>
            <a:r>
              <a:rPr lang="en-US" altLang="zh-CN" dirty="0"/>
              <a:t>	</a:t>
            </a:r>
            <a:r>
              <a:rPr lang="zh-CN" altLang="en-US" dirty="0"/>
              <a:t>我们认为正方没有认真地审题，题目中开头就提到了不相交的线条，但是在他们的（第</a:t>
            </a:r>
            <a:r>
              <a:rPr lang="en-US" altLang="zh-CN" dirty="0"/>
              <a:t>	</a:t>
            </a:r>
            <a:r>
              <a:rPr lang="zh-CN" altLang="en-US" dirty="0"/>
              <a:t>个）方案中，织物密度镜上的线条是相交的。</a:t>
            </a:r>
            <a:endParaRPr lang="en-US" altLang="zh-CN" dirty="0"/>
          </a:p>
          <a:p>
            <a:r>
              <a:rPr lang="en-US" altLang="zh-CN" dirty="0"/>
              <a:t>if </a:t>
            </a:r>
            <a:r>
              <a:rPr lang="zh-CN" altLang="en-US" dirty="0"/>
              <a:t>讨论毛衣等针织物</a:t>
            </a:r>
            <a:endParaRPr lang="en-US" altLang="zh-CN" dirty="0"/>
          </a:p>
          <a:p>
            <a:r>
              <a:rPr lang="en-US" altLang="zh-CN" dirty="0"/>
              <a:t>	</a:t>
            </a:r>
            <a:r>
              <a:rPr lang="zh-CN" altLang="en-US" dirty="0"/>
              <a:t>我们认为正方没有认真地审题，题目中提到的</a:t>
            </a:r>
            <a:r>
              <a:rPr lang="en-US" altLang="zh-CN" dirty="0"/>
              <a:t>woven</a:t>
            </a:r>
            <a:r>
              <a:rPr lang="zh-CN" altLang="en-US" dirty="0"/>
              <a:t> </a:t>
            </a:r>
            <a:r>
              <a:rPr lang="en-US" altLang="zh-CN" dirty="0"/>
              <a:t>fabric</a:t>
            </a:r>
            <a:r>
              <a:rPr lang="zh-CN" altLang="en-US" dirty="0"/>
              <a:t>，它在纺织学中公认的翻译是机织物（或梭织物），而正方将讨论范围延伸到了毛衣等针织物上，在纺织学中，针织物是由纺线通过缠结的方式连成的，根本不存在横纵反向的纺线</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81448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我想请问正方：</a:t>
            </a:r>
            <a:endParaRPr lang="en-US" altLang="zh-CN" dirty="0"/>
          </a:p>
          <a:p>
            <a:r>
              <a:rPr lang="zh-CN" altLang="en-US" dirty="0"/>
              <a:t>我想请问反方：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大家好！我是来自上科大的陈稼霖，下面就由我来对正方的报告进行评论。</a:t>
            </a:r>
            <a:endParaRPr lang="en-US" altLang="zh-CN" dirty="0"/>
          </a:p>
          <a:p>
            <a:r>
              <a:rPr lang="zh-CN" altLang="en-US" dirty="0"/>
              <a:t>我们先来回顾一下题目，题目说当两条紧密排列的不相交之间叠加在织物上时可能可以产生莫尔条纹。题目主要要求我们做</a:t>
            </a:r>
            <a:r>
              <a:rPr lang="en-US" altLang="zh-CN" dirty="0"/>
              <a:t>3</a:t>
            </a:r>
            <a:r>
              <a:rPr lang="zh-CN" altLang="en-US" dirty="0"/>
              <a:t>件事，设计一种可以测量织物编织密度的覆盖物，确定其精度，以及将这种测量方法推广到更为复杂的织物，也就是说探究这种方法是否适用于更为复杂的织物。</a:t>
            </a:r>
            <a:endParaRPr lang="en-US" altLang="zh-CN" dirty="0"/>
          </a:p>
        </p:txBody>
      </p:sp>
    </p:spTree>
    <p:extLst>
      <p:ext uri="{BB962C8B-B14F-4D97-AF65-F5344CB8AC3E}">
        <p14:creationId xmlns:p14="http://schemas.microsoft.com/office/powerpoint/2010/main" val="389805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30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167280"/>
            <a:ext cx="10667999" cy="1631216"/>
          </a:xfrm>
          <a:prstGeom prst="rect">
            <a:avLst/>
          </a:prstGeom>
        </p:spPr>
        <p:txBody>
          <a:bodyPr wrap="square">
            <a:spAutoFit/>
          </a:bodyPr>
          <a:lstStyle/>
          <a:p>
            <a:pPr algn="just"/>
            <a:r>
              <a:rPr lang="en-US" altLang="zh-CN" sz="2000" dirty="0">
                <a:solidFill>
                  <a:prstClr val="black"/>
                </a:solidFill>
                <a:latin typeface="更纱黑体 SC"/>
                <a:ea typeface="更纱黑体 SC"/>
              </a:rPr>
              <a:t>When </a:t>
            </a:r>
            <a:r>
              <a:rPr lang="en-US" altLang="zh-CN" sz="2000" dirty="0">
                <a:solidFill>
                  <a:srgbClr val="FF0000"/>
                </a:solidFill>
                <a:latin typeface="更纱黑体 SC"/>
                <a:ea typeface="更纱黑体 SC"/>
              </a:rPr>
              <a:t>a pattern of closely spaced non-intersecting lines</a:t>
            </a:r>
            <a:r>
              <a:rPr lang="en-US" altLang="zh-CN" sz="2000" dirty="0">
                <a:solidFill>
                  <a:prstClr val="black"/>
                </a:solidFill>
                <a:latin typeface="更纱黑体 SC"/>
                <a:ea typeface="更纱黑体 SC"/>
              </a:rPr>
              <a:t> (with transparent gaps in between) is overlaid on a piece of woven fabric, </a:t>
            </a:r>
            <a:r>
              <a:rPr lang="en-US" altLang="zh-CN" sz="2000" dirty="0">
                <a:solidFill>
                  <a:srgbClr val="FF0000"/>
                </a:solidFill>
                <a:latin typeface="更纱黑体 SC"/>
                <a:ea typeface="更纱黑体 SC"/>
              </a:rPr>
              <a:t>characteristic moiré fringes</a:t>
            </a:r>
            <a:r>
              <a:rPr lang="en-US" altLang="zh-CN" sz="2000" dirty="0">
                <a:solidFill>
                  <a:prstClr val="black"/>
                </a:solidFill>
                <a:latin typeface="更纱黑体 SC"/>
                <a:ea typeface="更纱黑体 SC"/>
              </a:rPr>
              <a:t> may be observed. </a:t>
            </a:r>
            <a:r>
              <a:rPr lang="en-US" altLang="zh-CN" sz="2000" dirty="0">
                <a:solidFill>
                  <a:srgbClr val="FF0000"/>
                </a:solidFill>
                <a:latin typeface="更纱黑体 SC"/>
                <a:ea typeface="更纱黑体 SC"/>
              </a:rPr>
              <a:t>Design an overlay</a:t>
            </a:r>
            <a:r>
              <a:rPr lang="en-US" altLang="zh-CN" sz="2000" dirty="0">
                <a:solidFill>
                  <a:prstClr val="black"/>
                </a:solidFill>
                <a:latin typeface="更纱黑体 SC"/>
                <a:ea typeface="更纱黑体 SC"/>
              </a:rPr>
              <a:t> that allows you to measure the thread count of the fabric. </a:t>
            </a:r>
            <a:r>
              <a:rPr lang="en-US" altLang="zh-CN" sz="2000" dirty="0">
                <a:solidFill>
                  <a:srgbClr val="FF0000"/>
                </a:solidFill>
                <a:latin typeface="更纱黑体 SC"/>
                <a:ea typeface="更纱黑体 SC"/>
              </a:rPr>
              <a:t>Determine the accuracy</a:t>
            </a:r>
            <a:r>
              <a:rPr lang="en-US" altLang="zh-CN" sz="2000" dirty="0">
                <a:solidFill>
                  <a:prstClr val="black"/>
                </a:solidFill>
                <a:latin typeface="更纱黑体 SC"/>
                <a:ea typeface="更纱黑体 SC"/>
              </a:rPr>
              <a:t> for </a:t>
            </a:r>
            <a:r>
              <a:rPr lang="en-US" altLang="zh-CN" sz="2000" u="sng" dirty="0">
                <a:solidFill>
                  <a:prstClr val="black"/>
                </a:solidFill>
                <a:latin typeface="更纱黑体 SC"/>
                <a:ea typeface="更纱黑体 SC"/>
              </a:rPr>
              <a:t>simple fabrics</a:t>
            </a:r>
            <a:r>
              <a:rPr lang="en-US" altLang="zh-CN" sz="2000" dirty="0">
                <a:solidFill>
                  <a:prstClr val="black"/>
                </a:solidFill>
                <a:latin typeface="更纱黑体 SC"/>
                <a:ea typeface="更纱黑体 SC"/>
              </a:rPr>
              <a:t> (e.g. linen) and investigate if the method is reliable for </a:t>
            </a:r>
            <a:r>
              <a:rPr lang="en-US" altLang="zh-CN" sz="2000" u="sng" dirty="0">
                <a:solidFill>
                  <a:prstClr val="black"/>
                </a:solidFill>
                <a:latin typeface="更纱黑体 SC"/>
                <a:ea typeface="更纱黑体 SC"/>
              </a:rPr>
              <a:t>more complex fabrics</a:t>
            </a:r>
            <a:r>
              <a:rPr lang="en-US" altLang="zh-CN" sz="2000" dirty="0">
                <a:solidFill>
                  <a:prstClr val="black"/>
                </a:solidFill>
                <a:latin typeface="更纱黑体 SC"/>
                <a:ea typeface="更纱黑体 SC"/>
              </a:rPr>
              <a:t> (e.g. denim or Oxford cloth).</a:t>
            </a:r>
            <a:endParaRPr lang="zh-CN" altLang="en-US" sz="2800" dirty="0"/>
          </a:p>
        </p:txBody>
      </p:sp>
      <p:sp>
        <p:nvSpPr>
          <p:cNvPr id="10" name="矩形 9">
            <a:extLst>
              <a:ext uri="{FF2B5EF4-FFF2-40B4-BE49-F238E27FC236}">
                <a16:creationId xmlns:a16="http://schemas.microsoft.com/office/drawing/2014/main" id="{4F3BB213-434D-40D1-833B-81F6DBB1F357}"/>
              </a:ext>
            </a:extLst>
          </p:cNvPr>
          <p:cNvSpPr/>
          <p:nvPr/>
        </p:nvSpPr>
        <p:spPr>
          <a:xfrm>
            <a:off x="681548" y="2743516"/>
            <a:ext cx="10667999" cy="2743443"/>
          </a:xfrm>
          <a:prstGeom prst="rect">
            <a:avLst/>
          </a:prstGeom>
        </p:spPr>
        <p:txBody>
          <a:bodyPr wrap="square">
            <a:spAutoFit/>
          </a:bodyPr>
          <a:lstStyle/>
          <a:p>
            <a:pPr lvl="0">
              <a:lnSpc>
                <a:spcPct val="125000"/>
              </a:lnSpc>
            </a:pPr>
            <a:r>
              <a:rPr lang="zh-CN" altLang="en-US" sz="2800" dirty="0">
                <a:solidFill>
                  <a:prstClr val="black"/>
                </a:solidFill>
                <a:latin typeface="更纱黑体 SC"/>
                <a:ea typeface="更纱黑体 SC"/>
              </a:rPr>
              <a:t>当</a:t>
            </a:r>
            <a:r>
              <a:rPr lang="zh-CN" altLang="en-US" sz="2800" dirty="0">
                <a:solidFill>
                  <a:srgbClr val="FF0000"/>
                </a:solidFill>
                <a:latin typeface="更纱黑体 SC"/>
                <a:ea typeface="更纱黑体 SC"/>
              </a:rPr>
              <a:t>紧密排列的不相交线条</a:t>
            </a:r>
            <a:r>
              <a:rPr lang="zh-CN" altLang="en-US" sz="2800" dirty="0">
                <a:solidFill>
                  <a:prstClr val="black"/>
                </a:solidFill>
                <a:latin typeface="更纱黑体 SC"/>
                <a:ea typeface="更纱黑体 SC"/>
              </a:rPr>
              <a:t>（其间有透明间隙）组成的图案覆盖于一织物上时，可能可以看到</a:t>
            </a:r>
            <a:r>
              <a:rPr lang="zh-CN" altLang="en-US" sz="2800" dirty="0">
                <a:solidFill>
                  <a:srgbClr val="FF0000"/>
                </a:solidFill>
                <a:latin typeface="更纱黑体 SC"/>
                <a:ea typeface="更纱黑体 SC"/>
              </a:rPr>
              <a:t>典型的莫尔条纹</a:t>
            </a:r>
            <a:r>
              <a:rPr lang="zh-CN" altLang="en-US" sz="2800" dirty="0">
                <a:solidFill>
                  <a:prstClr val="black"/>
                </a:solidFill>
                <a:latin typeface="更纱黑体 SC"/>
                <a:ea typeface="更纱黑体 SC"/>
              </a:rPr>
              <a:t>。</a:t>
            </a:r>
            <a:r>
              <a:rPr lang="zh-CN" altLang="en-US" sz="2800" dirty="0">
                <a:solidFill>
                  <a:srgbClr val="FF0000"/>
                </a:solidFill>
                <a:latin typeface="更纱黑体 SC"/>
                <a:ea typeface="更纱黑体 SC"/>
              </a:rPr>
              <a:t>设计一种</a:t>
            </a:r>
            <a:r>
              <a:rPr lang="zh-CN" altLang="en-US" sz="2800" dirty="0">
                <a:solidFill>
                  <a:prstClr val="black"/>
                </a:solidFill>
                <a:latin typeface="更纱黑体 SC"/>
                <a:ea typeface="更纱黑体 SC"/>
              </a:rPr>
              <a:t>可以测量织物纺线数的</a:t>
            </a:r>
            <a:r>
              <a:rPr lang="zh-CN" altLang="en-US" sz="2800" dirty="0">
                <a:solidFill>
                  <a:srgbClr val="FF0000"/>
                </a:solidFill>
                <a:latin typeface="更纱黑体 SC"/>
                <a:ea typeface="更纱黑体 SC"/>
              </a:rPr>
              <a:t>覆盖物</a:t>
            </a:r>
            <a:r>
              <a:rPr lang="zh-CN" altLang="en-US" sz="2800" dirty="0">
                <a:solidFill>
                  <a:prstClr val="black"/>
                </a:solidFill>
                <a:latin typeface="更纱黑体 SC"/>
                <a:ea typeface="更纱黑体 SC"/>
              </a:rPr>
              <a:t>。</a:t>
            </a:r>
            <a:r>
              <a:rPr lang="zh-CN" altLang="en-US" sz="2800" dirty="0">
                <a:solidFill>
                  <a:srgbClr val="FF0000"/>
                </a:solidFill>
                <a:latin typeface="更纱黑体 SC"/>
                <a:ea typeface="更纱黑体 SC"/>
              </a:rPr>
              <a:t>确定</a:t>
            </a:r>
            <a:r>
              <a:rPr lang="zh-CN" altLang="en-US" sz="2800" dirty="0">
                <a:solidFill>
                  <a:prstClr val="black"/>
                </a:solidFill>
                <a:latin typeface="更纱黑体 SC"/>
                <a:ea typeface="更纱黑体 SC"/>
              </a:rPr>
              <a:t>（这种覆盖物）测量</a:t>
            </a:r>
            <a:r>
              <a:rPr lang="zh-CN" altLang="en-US" sz="2800" u="sng" dirty="0">
                <a:solidFill>
                  <a:prstClr val="black"/>
                </a:solidFill>
                <a:latin typeface="更纱黑体 SC"/>
                <a:ea typeface="更纱黑体 SC"/>
              </a:rPr>
              <a:t>简单织物</a:t>
            </a:r>
            <a:r>
              <a:rPr lang="zh-CN" altLang="en-US" sz="2800" dirty="0">
                <a:solidFill>
                  <a:prstClr val="black"/>
                </a:solidFill>
                <a:latin typeface="更纱黑体 SC"/>
                <a:ea typeface="更纱黑体 SC"/>
              </a:rPr>
              <a:t>（如亚麻布）的</a:t>
            </a:r>
            <a:r>
              <a:rPr lang="zh-CN" altLang="en-US" sz="2800" dirty="0">
                <a:solidFill>
                  <a:srgbClr val="FF0000"/>
                </a:solidFill>
                <a:latin typeface="更纱黑体 SC"/>
                <a:ea typeface="更纱黑体 SC"/>
              </a:rPr>
              <a:t>精度</a:t>
            </a:r>
            <a:r>
              <a:rPr lang="zh-CN" altLang="en-US" sz="2800" dirty="0">
                <a:solidFill>
                  <a:prstClr val="black"/>
                </a:solidFill>
                <a:latin typeface="更纱黑体 SC"/>
                <a:ea typeface="更纱黑体 SC"/>
              </a:rPr>
              <a:t>，并探究此方法能否用于</a:t>
            </a:r>
            <a:r>
              <a:rPr lang="zh-CN" altLang="en-US" sz="2800" u="sng" dirty="0">
                <a:solidFill>
                  <a:prstClr val="black"/>
                </a:solidFill>
                <a:latin typeface="更纱黑体 SC"/>
                <a:ea typeface="更纱黑体 SC"/>
              </a:rPr>
              <a:t>更加复杂的织物</a:t>
            </a:r>
            <a:r>
              <a:rPr lang="zh-CN" altLang="en-US" sz="2800" dirty="0">
                <a:solidFill>
                  <a:prstClr val="black"/>
                </a:solidFill>
                <a:latin typeface="更纱黑体 SC"/>
                <a:ea typeface="更纱黑体 SC"/>
              </a:rPr>
              <a:t>（如牛仔布或牛津布）。</a:t>
            </a:r>
          </a:p>
        </p:txBody>
      </p:sp>
      <p:sp>
        <p:nvSpPr>
          <p:cNvPr id="12" name="箭头: V 形 11">
            <a:extLst>
              <a:ext uri="{FF2B5EF4-FFF2-40B4-BE49-F238E27FC236}">
                <a16:creationId xmlns:a16="http://schemas.microsoft.com/office/drawing/2014/main" id="{066803FD-0DC6-472C-A7D4-B824C4116002}"/>
              </a:ext>
            </a:extLst>
          </p:cNvPr>
          <p:cNvSpPr/>
          <p:nvPr/>
        </p:nvSpPr>
        <p:spPr>
          <a:xfrm>
            <a:off x="629919" y="5508751"/>
            <a:ext cx="3759201" cy="1269811"/>
          </a:xfrm>
          <a:prstGeom prst="chevron">
            <a:avLst>
              <a:gd name="adj" fmla="val 35088"/>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设计可测织物纺线数的覆盖物</a:t>
            </a:r>
          </a:p>
        </p:txBody>
      </p:sp>
      <p:sp>
        <p:nvSpPr>
          <p:cNvPr id="16" name="箭头: V 形 15">
            <a:extLst>
              <a:ext uri="{FF2B5EF4-FFF2-40B4-BE49-F238E27FC236}">
                <a16:creationId xmlns:a16="http://schemas.microsoft.com/office/drawing/2014/main" id="{A8B802A9-4C56-48CD-8677-176E7831906F}"/>
              </a:ext>
            </a:extLst>
          </p:cNvPr>
          <p:cNvSpPr/>
          <p:nvPr/>
        </p:nvSpPr>
        <p:spPr>
          <a:xfrm>
            <a:off x="4468670" y="5508751"/>
            <a:ext cx="3250816" cy="1269811"/>
          </a:xfrm>
          <a:prstGeom prst="chevron">
            <a:avLst>
              <a:gd name="adj" fmla="val 35088"/>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确定测量简单织物的精度</a:t>
            </a:r>
          </a:p>
        </p:txBody>
      </p:sp>
      <p:sp>
        <p:nvSpPr>
          <p:cNvPr id="17" name="箭头: V 形 16">
            <a:extLst>
              <a:ext uri="{FF2B5EF4-FFF2-40B4-BE49-F238E27FC236}">
                <a16:creationId xmlns:a16="http://schemas.microsoft.com/office/drawing/2014/main" id="{991DD6D4-6310-4514-8217-0E2D785AE801}"/>
              </a:ext>
            </a:extLst>
          </p:cNvPr>
          <p:cNvSpPr/>
          <p:nvPr/>
        </p:nvSpPr>
        <p:spPr>
          <a:xfrm>
            <a:off x="7831437" y="5508750"/>
            <a:ext cx="3250816" cy="1269811"/>
          </a:xfrm>
          <a:prstGeom prst="chevron">
            <a:avLst>
              <a:gd name="adj" fmla="val 35088"/>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推广到更复杂的织物</a:t>
            </a:r>
          </a:p>
        </p:txBody>
      </p:sp>
    </p:spTree>
    <p:extLst>
      <p:ext uri="{BB962C8B-B14F-4D97-AF65-F5344CB8AC3E}">
        <p14:creationId xmlns:p14="http://schemas.microsoft.com/office/powerpoint/2010/main" val="33062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4653280" cy="1219835"/>
          </a:xfrm>
          <a:prstGeom prst="rect">
            <a:avLst/>
          </a:prstGeom>
          <a:noFill/>
        </p:spPr>
        <p:txBody>
          <a:bodyPr wrap="none" rtlCol="0" anchor="t">
            <a:spAutoFit/>
          </a:bodyPr>
          <a:lstStyle/>
          <a:p>
            <a:pPr>
              <a:lnSpc>
                <a:spcPts val="8800"/>
              </a:lnSpc>
            </a:pPr>
            <a:r>
              <a:rPr lang="zh-CN" altLang="en-US" sz="44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论环节核心问题</a:t>
            </a:r>
          </a:p>
        </p:txBody>
      </p:sp>
      <p:sp>
        <p:nvSpPr>
          <p:cNvPr id="9" name="文本框 8">
            <a:extLst>
              <a:ext uri="{FF2B5EF4-FFF2-40B4-BE49-F238E27FC236}">
                <a16:creationId xmlns:a16="http://schemas.microsoft.com/office/drawing/2014/main" id="{D232AAFD-5A05-45A3-8122-7E1EAB7BA20B}"/>
              </a:ext>
            </a:extLst>
          </p:cNvPr>
          <p:cNvSpPr txBox="1"/>
          <p:nvPr/>
        </p:nvSpPr>
        <p:spPr>
          <a:xfrm>
            <a:off x="844892" y="1450552"/>
            <a:ext cx="10949598" cy="754887"/>
          </a:xfrm>
          <a:prstGeom prst="rect">
            <a:avLst/>
          </a:prstGeom>
          <a:noFill/>
        </p:spPr>
        <p:txBody>
          <a:bodyPr wrap="square" rtlCol="0" anchor="t">
            <a:spAutoFit/>
          </a:bodyPr>
          <a:lstStyle/>
          <a:p>
            <a:pPr marL="514350" indent="-514350" fontAlgn="auto">
              <a:lnSpc>
                <a:spcPts val="6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3247877"/>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lvl="1">
              <a:lnSpc>
                <a:spcPct val="150000"/>
              </a:lnSpc>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在对普通情况分析的基础上进行了拓展实验探究</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理论与实验符合较好</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613398" y="1263015"/>
            <a:ext cx="4925060" cy="5013039"/>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对织物密度镜测量织物密度的机制解释不到位</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仅通过实验来确定织物密度镜的精度</a:t>
            </a: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理论上推导得到的织物密度镜的测量精度参考价值存疑</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过分依赖文献</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用有限的成功案例说明织物密度镜适用于更为复杂的织物</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9928531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战方优缺点</a:t>
            </a: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0D9E672-4727-4DC1-9A7A-7CA0464FEC73}"/>
              </a:ext>
            </a:extLst>
          </p:cNvPr>
          <p:cNvSpPr txBox="1"/>
          <p:nvPr/>
        </p:nvSpPr>
        <p:spPr>
          <a:xfrm>
            <a:off x="798195"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
        <p:nvSpPr>
          <p:cNvPr id="12" name="文本框 11">
            <a:extLst>
              <a:ext uri="{FF2B5EF4-FFF2-40B4-BE49-F238E27FC236}">
                <a16:creationId xmlns:a16="http://schemas.microsoft.com/office/drawing/2014/main" id="{057FCF49-B2A0-43E5-9857-2C97B2DD7435}"/>
              </a:ext>
            </a:extLst>
          </p:cNvPr>
          <p:cNvSpPr txBox="1"/>
          <p:nvPr/>
        </p:nvSpPr>
        <p:spPr>
          <a:xfrm>
            <a:off x="6613398"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extLst>
      <p:ext uri="{BB962C8B-B14F-4D97-AF65-F5344CB8AC3E}">
        <p14:creationId xmlns:p14="http://schemas.microsoft.com/office/powerpoint/2010/main" val="34797804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02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167280"/>
            <a:ext cx="10667999" cy="1631216"/>
          </a:xfrm>
          <a:prstGeom prst="rect">
            <a:avLst/>
          </a:prstGeom>
        </p:spPr>
        <p:txBody>
          <a:bodyPr wrap="square">
            <a:spAutoFit/>
          </a:bodyPr>
          <a:lstStyle/>
          <a:p>
            <a:pPr algn="just"/>
            <a:r>
              <a:rPr lang="en-US" altLang="zh-CN" sz="2000" dirty="0">
                <a:solidFill>
                  <a:prstClr val="black"/>
                </a:solidFill>
                <a:latin typeface="更纱黑体 SC"/>
                <a:ea typeface="更纱黑体 SC"/>
              </a:rPr>
              <a:t>When </a:t>
            </a:r>
            <a:r>
              <a:rPr lang="en-US" altLang="zh-CN" sz="2000" dirty="0">
                <a:solidFill>
                  <a:srgbClr val="FF0000"/>
                </a:solidFill>
                <a:latin typeface="更纱黑体 SC"/>
                <a:ea typeface="更纱黑体 SC"/>
              </a:rPr>
              <a:t>a pattern of closely spaced non-intersecting lines</a:t>
            </a:r>
            <a:r>
              <a:rPr lang="en-US" altLang="zh-CN" sz="2000" dirty="0">
                <a:solidFill>
                  <a:prstClr val="black"/>
                </a:solidFill>
                <a:latin typeface="更纱黑体 SC"/>
                <a:ea typeface="更纱黑体 SC"/>
              </a:rPr>
              <a:t> (with transparent gaps in between) is overlaid on a piece of woven fabric, </a:t>
            </a:r>
            <a:r>
              <a:rPr lang="en-US" altLang="zh-CN" sz="2000" dirty="0">
                <a:solidFill>
                  <a:srgbClr val="FF0000"/>
                </a:solidFill>
                <a:latin typeface="更纱黑体 SC"/>
                <a:ea typeface="更纱黑体 SC"/>
              </a:rPr>
              <a:t>characteristic moiré fringes</a:t>
            </a:r>
            <a:r>
              <a:rPr lang="en-US" altLang="zh-CN" sz="2000" dirty="0">
                <a:solidFill>
                  <a:prstClr val="black"/>
                </a:solidFill>
                <a:latin typeface="更纱黑体 SC"/>
                <a:ea typeface="更纱黑体 SC"/>
              </a:rPr>
              <a:t> may be observed. </a:t>
            </a:r>
            <a:r>
              <a:rPr lang="en-US" altLang="zh-CN" sz="2000" dirty="0">
                <a:solidFill>
                  <a:srgbClr val="FF0000"/>
                </a:solidFill>
                <a:latin typeface="更纱黑体 SC"/>
                <a:ea typeface="更纱黑体 SC"/>
              </a:rPr>
              <a:t>Design an overlay</a:t>
            </a:r>
            <a:r>
              <a:rPr lang="en-US" altLang="zh-CN" sz="2000" dirty="0">
                <a:solidFill>
                  <a:prstClr val="black"/>
                </a:solidFill>
                <a:latin typeface="更纱黑体 SC"/>
                <a:ea typeface="更纱黑体 SC"/>
              </a:rPr>
              <a:t> that allows you to measure the thread count of the fabric. </a:t>
            </a:r>
            <a:r>
              <a:rPr lang="en-US" altLang="zh-CN" sz="2000" dirty="0">
                <a:solidFill>
                  <a:srgbClr val="FF0000"/>
                </a:solidFill>
                <a:latin typeface="更纱黑体 SC"/>
                <a:ea typeface="更纱黑体 SC"/>
              </a:rPr>
              <a:t>Determine the accuracy</a:t>
            </a:r>
            <a:r>
              <a:rPr lang="en-US" altLang="zh-CN" sz="2000" dirty="0">
                <a:solidFill>
                  <a:prstClr val="black"/>
                </a:solidFill>
                <a:latin typeface="更纱黑体 SC"/>
                <a:ea typeface="更纱黑体 SC"/>
              </a:rPr>
              <a:t> for </a:t>
            </a:r>
            <a:r>
              <a:rPr lang="en-US" altLang="zh-CN" sz="2000" u="sng" dirty="0">
                <a:solidFill>
                  <a:prstClr val="black"/>
                </a:solidFill>
                <a:latin typeface="更纱黑体 SC"/>
                <a:ea typeface="更纱黑体 SC"/>
              </a:rPr>
              <a:t>simple fabrics</a:t>
            </a:r>
            <a:r>
              <a:rPr lang="en-US" altLang="zh-CN" sz="2000" dirty="0">
                <a:solidFill>
                  <a:prstClr val="black"/>
                </a:solidFill>
                <a:latin typeface="更纱黑体 SC"/>
                <a:ea typeface="更纱黑体 SC"/>
              </a:rPr>
              <a:t> (e.g. linen) and investigate if the method is reliable for </a:t>
            </a:r>
            <a:r>
              <a:rPr lang="en-US" altLang="zh-CN" sz="2000" u="sng" dirty="0">
                <a:solidFill>
                  <a:prstClr val="black"/>
                </a:solidFill>
                <a:latin typeface="更纱黑体 SC"/>
                <a:ea typeface="更纱黑体 SC"/>
              </a:rPr>
              <a:t>more complex fabrics</a:t>
            </a:r>
            <a:r>
              <a:rPr lang="en-US" altLang="zh-CN" sz="2000" dirty="0">
                <a:solidFill>
                  <a:prstClr val="black"/>
                </a:solidFill>
                <a:latin typeface="更纱黑体 SC"/>
                <a:ea typeface="更纱黑体 SC"/>
              </a:rPr>
              <a:t> (e.g. denim or Oxford cloth).</a:t>
            </a:r>
            <a:endParaRPr lang="zh-CN" altLang="en-US" sz="2800" dirty="0"/>
          </a:p>
        </p:txBody>
      </p:sp>
      <p:sp>
        <p:nvSpPr>
          <p:cNvPr id="10" name="矩形 9">
            <a:extLst>
              <a:ext uri="{FF2B5EF4-FFF2-40B4-BE49-F238E27FC236}">
                <a16:creationId xmlns:a16="http://schemas.microsoft.com/office/drawing/2014/main" id="{4F3BB213-434D-40D1-833B-81F6DBB1F357}"/>
              </a:ext>
            </a:extLst>
          </p:cNvPr>
          <p:cNvSpPr/>
          <p:nvPr/>
        </p:nvSpPr>
        <p:spPr>
          <a:xfrm>
            <a:off x="681548" y="2743516"/>
            <a:ext cx="10667999" cy="2743443"/>
          </a:xfrm>
          <a:prstGeom prst="rect">
            <a:avLst/>
          </a:prstGeom>
        </p:spPr>
        <p:txBody>
          <a:bodyPr wrap="square">
            <a:spAutoFit/>
          </a:bodyPr>
          <a:lstStyle/>
          <a:p>
            <a:pPr lvl="0">
              <a:lnSpc>
                <a:spcPct val="125000"/>
              </a:lnSpc>
            </a:pPr>
            <a:r>
              <a:rPr lang="zh-CN" altLang="en-US" sz="2800" dirty="0">
                <a:solidFill>
                  <a:prstClr val="black"/>
                </a:solidFill>
                <a:latin typeface="更纱黑体 SC"/>
                <a:ea typeface="更纱黑体 SC"/>
              </a:rPr>
              <a:t>当</a:t>
            </a:r>
            <a:r>
              <a:rPr lang="zh-CN" altLang="en-US" sz="2800" dirty="0">
                <a:solidFill>
                  <a:srgbClr val="FF0000"/>
                </a:solidFill>
                <a:latin typeface="更纱黑体 SC"/>
                <a:ea typeface="更纱黑体 SC"/>
              </a:rPr>
              <a:t>紧密排列的不相交线条</a:t>
            </a:r>
            <a:r>
              <a:rPr lang="zh-CN" altLang="en-US" sz="2800" dirty="0">
                <a:solidFill>
                  <a:prstClr val="black"/>
                </a:solidFill>
                <a:latin typeface="更纱黑体 SC"/>
                <a:ea typeface="更纱黑体 SC"/>
              </a:rPr>
              <a:t>（其间有透明间隙）组成的图案覆盖于一织物上时，可能可以看到</a:t>
            </a:r>
            <a:r>
              <a:rPr lang="zh-CN" altLang="en-US" sz="2800" dirty="0">
                <a:solidFill>
                  <a:srgbClr val="FF0000"/>
                </a:solidFill>
                <a:latin typeface="更纱黑体 SC"/>
                <a:ea typeface="更纱黑体 SC"/>
              </a:rPr>
              <a:t>典型的莫尔条纹</a:t>
            </a:r>
            <a:r>
              <a:rPr lang="zh-CN" altLang="en-US" sz="2800" dirty="0">
                <a:solidFill>
                  <a:prstClr val="black"/>
                </a:solidFill>
                <a:latin typeface="更纱黑体 SC"/>
                <a:ea typeface="更纱黑体 SC"/>
              </a:rPr>
              <a:t>。</a:t>
            </a:r>
            <a:r>
              <a:rPr lang="zh-CN" altLang="en-US" sz="2800" dirty="0">
                <a:solidFill>
                  <a:srgbClr val="FF0000"/>
                </a:solidFill>
                <a:latin typeface="更纱黑体 SC"/>
                <a:ea typeface="更纱黑体 SC"/>
              </a:rPr>
              <a:t>设计一种</a:t>
            </a:r>
            <a:r>
              <a:rPr lang="zh-CN" altLang="en-US" sz="2800" dirty="0">
                <a:solidFill>
                  <a:prstClr val="black"/>
                </a:solidFill>
                <a:latin typeface="更纱黑体 SC"/>
                <a:ea typeface="更纱黑体 SC"/>
              </a:rPr>
              <a:t>可以测量织物纺线数的</a:t>
            </a:r>
            <a:r>
              <a:rPr lang="zh-CN" altLang="en-US" sz="2800" dirty="0">
                <a:solidFill>
                  <a:srgbClr val="FF0000"/>
                </a:solidFill>
                <a:latin typeface="更纱黑体 SC"/>
                <a:ea typeface="更纱黑体 SC"/>
              </a:rPr>
              <a:t>覆盖物</a:t>
            </a:r>
            <a:r>
              <a:rPr lang="zh-CN" altLang="en-US" sz="2800" dirty="0">
                <a:solidFill>
                  <a:prstClr val="black"/>
                </a:solidFill>
                <a:latin typeface="更纱黑体 SC"/>
                <a:ea typeface="更纱黑体 SC"/>
              </a:rPr>
              <a:t>。</a:t>
            </a:r>
            <a:r>
              <a:rPr lang="zh-CN" altLang="en-US" sz="2800" dirty="0">
                <a:solidFill>
                  <a:srgbClr val="FF0000"/>
                </a:solidFill>
                <a:latin typeface="更纱黑体 SC"/>
                <a:ea typeface="更纱黑体 SC"/>
              </a:rPr>
              <a:t>确定</a:t>
            </a:r>
            <a:r>
              <a:rPr lang="zh-CN" altLang="en-US" sz="2800" dirty="0">
                <a:solidFill>
                  <a:prstClr val="black"/>
                </a:solidFill>
                <a:latin typeface="更纱黑体 SC"/>
                <a:ea typeface="更纱黑体 SC"/>
              </a:rPr>
              <a:t>（这种覆盖物）测量</a:t>
            </a:r>
            <a:r>
              <a:rPr lang="zh-CN" altLang="en-US" sz="2800" u="sng" dirty="0">
                <a:solidFill>
                  <a:prstClr val="black"/>
                </a:solidFill>
                <a:latin typeface="更纱黑体 SC"/>
                <a:ea typeface="更纱黑体 SC"/>
              </a:rPr>
              <a:t>简单织物</a:t>
            </a:r>
            <a:r>
              <a:rPr lang="zh-CN" altLang="en-US" sz="2800" dirty="0">
                <a:solidFill>
                  <a:prstClr val="black"/>
                </a:solidFill>
                <a:latin typeface="更纱黑体 SC"/>
                <a:ea typeface="更纱黑体 SC"/>
              </a:rPr>
              <a:t>（如亚麻布）的</a:t>
            </a:r>
            <a:r>
              <a:rPr lang="zh-CN" altLang="en-US" sz="2800" dirty="0">
                <a:solidFill>
                  <a:srgbClr val="FF0000"/>
                </a:solidFill>
                <a:latin typeface="更纱黑体 SC"/>
                <a:ea typeface="更纱黑体 SC"/>
              </a:rPr>
              <a:t>精度</a:t>
            </a:r>
            <a:r>
              <a:rPr lang="zh-CN" altLang="en-US" sz="2800" dirty="0">
                <a:solidFill>
                  <a:prstClr val="black"/>
                </a:solidFill>
                <a:latin typeface="更纱黑体 SC"/>
                <a:ea typeface="更纱黑体 SC"/>
              </a:rPr>
              <a:t>，并探究此方法能否用于</a:t>
            </a:r>
            <a:r>
              <a:rPr lang="zh-CN" altLang="en-US" sz="2800" u="sng" dirty="0">
                <a:solidFill>
                  <a:prstClr val="black"/>
                </a:solidFill>
                <a:latin typeface="更纱黑体 SC"/>
                <a:ea typeface="更纱黑体 SC"/>
              </a:rPr>
              <a:t>更加复杂的织物</a:t>
            </a:r>
            <a:r>
              <a:rPr lang="zh-CN" altLang="en-US" sz="2800" dirty="0">
                <a:solidFill>
                  <a:prstClr val="black"/>
                </a:solidFill>
                <a:latin typeface="更纱黑体 SC"/>
                <a:ea typeface="更纱黑体 SC"/>
              </a:rPr>
              <a:t>（如牛仔布或牛津布）。</a:t>
            </a:r>
          </a:p>
        </p:txBody>
      </p:sp>
      <p:sp>
        <p:nvSpPr>
          <p:cNvPr id="12" name="箭头: V 形 11">
            <a:extLst>
              <a:ext uri="{FF2B5EF4-FFF2-40B4-BE49-F238E27FC236}">
                <a16:creationId xmlns:a16="http://schemas.microsoft.com/office/drawing/2014/main" id="{066803FD-0DC6-472C-A7D4-B824C4116002}"/>
              </a:ext>
            </a:extLst>
          </p:cNvPr>
          <p:cNvSpPr/>
          <p:nvPr/>
        </p:nvSpPr>
        <p:spPr>
          <a:xfrm>
            <a:off x="629919" y="5508751"/>
            <a:ext cx="3759201" cy="1269811"/>
          </a:xfrm>
          <a:prstGeom prst="chevron">
            <a:avLst>
              <a:gd name="adj" fmla="val 35088"/>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设计可测织物纺线数的覆盖物</a:t>
            </a:r>
          </a:p>
        </p:txBody>
      </p:sp>
      <p:sp>
        <p:nvSpPr>
          <p:cNvPr id="16" name="箭头: V 形 15">
            <a:extLst>
              <a:ext uri="{FF2B5EF4-FFF2-40B4-BE49-F238E27FC236}">
                <a16:creationId xmlns:a16="http://schemas.microsoft.com/office/drawing/2014/main" id="{A8B802A9-4C56-48CD-8677-176E7831906F}"/>
              </a:ext>
            </a:extLst>
          </p:cNvPr>
          <p:cNvSpPr/>
          <p:nvPr/>
        </p:nvSpPr>
        <p:spPr>
          <a:xfrm>
            <a:off x="4468670" y="5508751"/>
            <a:ext cx="3250816" cy="1269811"/>
          </a:xfrm>
          <a:prstGeom prst="chevron">
            <a:avLst>
              <a:gd name="adj" fmla="val 35088"/>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确定测量简单织物的精度</a:t>
            </a:r>
          </a:p>
        </p:txBody>
      </p:sp>
      <p:sp>
        <p:nvSpPr>
          <p:cNvPr id="17" name="箭头: V 形 16">
            <a:extLst>
              <a:ext uri="{FF2B5EF4-FFF2-40B4-BE49-F238E27FC236}">
                <a16:creationId xmlns:a16="http://schemas.microsoft.com/office/drawing/2014/main" id="{991DD6D4-6310-4514-8217-0E2D785AE801}"/>
              </a:ext>
            </a:extLst>
          </p:cNvPr>
          <p:cNvSpPr/>
          <p:nvPr/>
        </p:nvSpPr>
        <p:spPr>
          <a:xfrm>
            <a:off x="7831437" y="5508750"/>
            <a:ext cx="3250816" cy="1269811"/>
          </a:xfrm>
          <a:prstGeom prst="chevron">
            <a:avLst>
              <a:gd name="adj" fmla="val 35088"/>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推广到更复杂的织物</a:t>
            </a:r>
          </a:p>
        </p:txBody>
      </p:sp>
    </p:spTree>
    <p:extLst>
      <p:ext uri="{BB962C8B-B14F-4D97-AF65-F5344CB8AC3E}">
        <p14:creationId xmlns:p14="http://schemas.microsoft.com/office/powerpoint/2010/main" val="34689071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正</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方报告回顾</a:t>
            </a:r>
          </a:p>
        </p:txBody>
      </p:sp>
      <p:sp>
        <p:nvSpPr>
          <p:cNvPr id="12" name="文本框 11">
            <a:extLst>
              <a:ext uri="{FF2B5EF4-FFF2-40B4-BE49-F238E27FC236}">
                <a16:creationId xmlns:a16="http://schemas.microsoft.com/office/drawing/2014/main" id="{6323FD51-912B-4879-91DF-B186F9411A9E}"/>
              </a:ext>
            </a:extLst>
          </p:cNvPr>
          <p:cNvSpPr txBox="1"/>
          <p:nvPr/>
        </p:nvSpPr>
        <p:spPr>
          <a:xfrm>
            <a:off x="642937" y="1102108"/>
            <a:ext cx="10906125" cy="3894208"/>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回顾了题目，提炼出了关键词</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测量工具和测量方法展示</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原理解释：莫尔条纹</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变量探究：</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extLst>
      <p:ext uri="{BB962C8B-B14F-4D97-AF65-F5344CB8AC3E}">
        <p14:creationId xmlns:p14="http://schemas.microsoft.com/office/powerpoint/2010/main" val="1460431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2601546"/>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对影响测量精度的变量探讨充分</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测量效果良好</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613398" y="1251585"/>
            <a:ext cx="4925060" cy="5013039"/>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对织物密度镜测量织物密度的机制解释不到位</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仅通过实验来确定织物密度镜的精度</a:t>
            </a: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理论上推导得到的织物密度镜的测量精度参考价值存疑</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过分依赖现有材料</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用有限的成功案例说明织物密度镜适用于更为复杂的织物</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976880" cy="1219835"/>
          </a:xfrm>
          <a:prstGeom prst="rect">
            <a:avLst/>
          </a:prstGeom>
          <a:noFill/>
        </p:spPr>
        <p:txBody>
          <a:bodyPr wrap="none" rtlCol="0" anchor="t">
            <a:spAutoFit/>
          </a:bodyPr>
          <a:lstStyle/>
          <a:p>
            <a:pPr>
              <a:lnSpc>
                <a:spcPts val="8800"/>
              </a:lnSpc>
            </a:pPr>
            <a:r>
              <a:rPr lang="zh-CN" altLang="en-US" sz="4400" b="1">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论的问题</a:t>
            </a:r>
          </a:p>
        </p:txBody>
      </p:sp>
      <p:sp>
        <p:nvSpPr>
          <p:cNvPr id="21" name="文本框 20"/>
          <p:cNvSpPr txBox="1"/>
          <p:nvPr/>
        </p:nvSpPr>
        <p:spPr>
          <a:xfrm>
            <a:off x="844892" y="1450552"/>
            <a:ext cx="10949598" cy="3247877"/>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莫尔条纹的物理本质？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织物颜色对于测量精度的影响？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织物纺线粗细对于测量精度的影响？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织物密度镜摆放角度不当造成的测量误差？</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从理论上推算莫尔织物密度镜误差</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的合理性</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66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38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6093335"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对</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报告方</a:t>
            </a:r>
            <a:r>
              <a:rPr lang="en-US" altLang="zh-CN"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挑战方的问题</a:t>
            </a:r>
          </a:p>
        </p:txBody>
      </p:sp>
      <p:sp>
        <p:nvSpPr>
          <p:cNvPr id="9" name="文本框 8">
            <a:extLst>
              <a:ext uri="{FF2B5EF4-FFF2-40B4-BE49-F238E27FC236}">
                <a16:creationId xmlns:a16="http://schemas.microsoft.com/office/drawing/2014/main" id="{6B0A37D5-F931-46A5-B227-16EF7104547B}"/>
              </a:ext>
            </a:extLst>
          </p:cNvPr>
          <p:cNvSpPr txBox="1"/>
          <p:nvPr/>
        </p:nvSpPr>
        <p:spPr>
          <a:xfrm>
            <a:off x="844892" y="1450552"/>
            <a:ext cx="10949598" cy="3986541"/>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莫尔条纹的物理本质？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织物颜色对于测量精度的影响？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织物纺线粗细对于测量精度的影响？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织物密度镜摆放角度不当造成的测量误差？</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从理论上推算莫尔织物密度镜误差</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的合理性</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p>
          <a:p>
            <a:pPr marL="514350" indent="-514350" fontAlgn="auto">
              <a:lnSpc>
                <a:spcPts val="6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1138</Words>
  <Application>Microsoft Office PowerPoint</Application>
  <PresentationFormat>宽屏</PresentationFormat>
  <Paragraphs>119</Paragraphs>
  <Slides>13</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更纱黑体 SC</vt:lpstr>
      <vt:lpstr>汉仪文黑-65W</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陈稼霖 Jialin Chen</cp:lastModifiedBy>
  <cp:revision>30</cp:revision>
  <dcterms:created xsi:type="dcterms:W3CDTF">2019-05-15T09:30:00Z</dcterms:created>
  <dcterms:modified xsi:type="dcterms:W3CDTF">2019-08-06T03:04:27Z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