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88" r:id="rId2"/>
    <p:sldId id="286" r:id="rId3"/>
    <p:sldId id="282" r:id="rId4"/>
    <p:sldId id="283" r:id="rId5"/>
    <p:sldId id="257" r:id="rId6"/>
    <p:sldId id="275" r:id="rId7"/>
    <p:sldId id="287" r:id="rId8"/>
    <p:sldId id="280" r:id="rId9"/>
    <p:sldId id="289" r:id="rId10"/>
    <p:sldId id="267" r:id="rId11"/>
    <p:sldId id="279" r:id="rId12"/>
    <p:sldId id="284" r:id="rId13"/>
    <p:sldId id="28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17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A87F1-811F-44E8-8227-E4367DE28AEF}" v="3763" dt="2019-08-06T01:27:29.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09" autoAdjust="0"/>
  </p:normalViewPr>
  <p:slideViewPr>
    <p:cSldViewPr snapToGrid="0">
      <p:cViewPr varScale="1">
        <p:scale>
          <a:sx n="71" d="100"/>
          <a:sy n="71" d="100"/>
        </p:scale>
        <p:origin x="1018"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Jialin" userId="0d2d9c6a-95d9-49c9-8f0f-48f042dc0890" providerId="ADAL" clId="{23AA87F1-811F-44E8-8227-E4367DE28AEF}"/>
    <pc:docChg chg="undo custSel addSld delSld modSld sldOrd">
      <pc:chgData name="ChenJialin" userId="0d2d9c6a-95d9-49c9-8f0f-48f042dc0890" providerId="ADAL" clId="{23AA87F1-811F-44E8-8227-E4367DE28AEF}" dt="2019-08-06T01:27:29.453" v="2360" actId="20577"/>
      <pc:docMkLst>
        <pc:docMk/>
      </pc:docMkLst>
      <pc:sldChg chg="modNotesTx">
        <pc:chgData name="ChenJialin" userId="0d2d9c6a-95d9-49c9-8f0f-48f042dc0890" providerId="ADAL" clId="{23AA87F1-811F-44E8-8227-E4367DE28AEF}" dt="2019-07-24T05:57:57.696" v="629" actId="20577"/>
        <pc:sldMkLst>
          <pc:docMk/>
          <pc:sldMk cId="0" sldId="257"/>
        </pc:sldMkLst>
      </pc:sldChg>
      <pc:sldChg chg="addSp delSp modSp ord modNotesTx">
        <pc:chgData name="ChenJialin" userId="0d2d9c6a-95d9-49c9-8f0f-48f042dc0890" providerId="ADAL" clId="{23AA87F1-811F-44E8-8227-E4367DE28AEF}" dt="2019-07-24T05:51:46.089" v="397" actId="20577"/>
        <pc:sldMkLst>
          <pc:docMk/>
          <pc:sldMk cId="0" sldId="267"/>
        </pc:sldMkLst>
        <pc:spChg chg="add">
          <ac:chgData name="ChenJialin" userId="0d2d9c6a-95d9-49c9-8f0f-48f042dc0890" providerId="ADAL" clId="{23AA87F1-811F-44E8-8227-E4367DE28AEF}" dt="2019-07-24T05:42:28.143" v="44"/>
          <ac:spMkLst>
            <pc:docMk/>
            <pc:sldMk cId="0" sldId="267"/>
            <ac:spMk id="9" creationId="{6B0A37D5-F931-46A5-B227-16EF7104547B}"/>
          </ac:spMkLst>
        </pc:spChg>
        <pc:spChg chg="mod">
          <ac:chgData name="ChenJialin" userId="0d2d9c6a-95d9-49c9-8f0f-48f042dc0890" providerId="ADAL" clId="{23AA87F1-811F-44E8-8227-E4367DE28AEF}" dt="2019-07-24T05:42:12.842" v="42"/>
          <ac:spMkLst>
            <pc:docMk/>
            <pc:sldMk cId="0" sldId="267"/>
            <ac:spMk id="11" creationId="{00000000-0000-0000-0000-000000000000}"/>
          </ac:spMkLst>
        </pc:spChg>
        <pc:spChg chg="del">
          <ac:chgData name="ChenJialin" userId="0d2d9c6a-95d9-49c9-8f0f-48f042dc0890" providerId="ADAL" clId="{23AA87F1-811F-44E8-8227-E4367DE28AEF}" dt="2019-07-24T05:42:27.706" v="43" actId="478"/>
          <ac:spMkLst>
            <pc:docMk/>
            <pc:sldMk cId="0" sldId="267"/>
            <ac:spMk id="21" creationId="{00000000-0000-0000-0000-000000000000}"/>
          </ac:spMkLst>
        </pc:spChg>
      </pc:sldChg>
      <pc:sldChg chg="addSp modSp modNotesTx">
        <pc:chgData name="ChenJialin" userId="0d2d9c6a-95d9-49c9-8f0f-48f042dc0890" providerId="ADAL" clId="{23AA87F1-811F-44E8-8227-E4367DE28AEF}" dt="2019-07-24T06:37:17.681" v="2061" actId="1076"/>
        <pc:sldMkLst>
          <pc:docMk/>
          <pc:sldMk cId="0" sldId="275"/>
        </pc:sldMkLst>
        <pc:spChg chg="add mod">
          <ac:chgData name="ChenJialin" userId="0d2d9c6a-95d9-49c9-8f0f-48f042dc0890" providerId="ADAL" clId="{23AA87F1-811F-44E8-8227-E4367DE28AEF}" dt="2019-07-24T06:37:17.681" v="2061" actId="1076"/>
          <ac:spMkLst>
            <pc:docMk/>
            <pc:sldMk cId="0" sldId="275"/>
            <ac:spMk id="2" creationId="{322CCD18-93ED-4272-850B-C7459C1CBF18}"/>
          </ac:spMkLst>
        </pc:spChg>
        <pc:spChg chg="mod">
          <ac:chgData name="ChenJialin" userId="0d2d9c6a-95d9-49c9-8f0f-48f042dc0890" providerId="ADAL" clId="{23AA87F1-811F-44E8-8227-E4367DE28AEF}" dt="2019-07-24T06:37:12.338" v="2060" actId="1076"/>
          <ac:spMkLst>
            <pc:docMk/>
            <pc:sldMk cId="0" sldId="275"/>
            <ac:spMk id="21" creationId="{00000000-0000-0000-0000-000000000000}"/>
          </ac:spMkLst>
        </pc:spChg>
      </pc:sldChg>
      <pc:sldChg chg="addSp delSp modSp ord modNotesTx">
        <pc:chgData name="ChenJialin" userId="0d2d9c6a-95d9-49c9-8f0f-48f042dc0890" providerId="ADAL" clId="{23AA87F1-811F-44E8-8227-E4367DE28AEF}" dt="2019-07-24T05:56:28.432" v="579" actId="20577"/>
        <pc:sldMkLst>
          <pc:docMk/>
          <pc:sldMk cId="0" sldId="279"/>
        </pc:sldMkLst>
        <pc:spChg chg="add mod">
          <ac:chgData name="ChenJialin" userId="0d2d9c6a-95d9-49c9-8f0f-48f042dc0890" providerId="ADAL" clId="{23AA87F1-811F-44E8-8227-E4367DE28AEF}" dt="2019-07-24T05:42:52.143" v="62" actId="20577"/>
          <ac:spMkLst>
            <pc:docMk/>
            <pc:sldMk cId="0" sldId="279"/>
            <ac:spMk id="9" creationId="{D232AAFD-5A05-45A3-8122-7E1EAB7BA20B}"/>
          </ac:spMkLst>
        </pc:spChg>
        <pc:spChg chg="del">
          <ac:chgData name="ChenJialin" userId="0d2d9c6a-95d9-49c9-8f0f-48f042dc0890" providerId="ADAL" clId="{23AA87F1-811F-44E8-8227-E4367DE28AEF}" dt="2019-07-24T05:42:43.147" v="45" actId="478"/>
          <ac:spMkLst>
            <pc:docMk/>
            <pc:sldMk cId="0" sldId="279"/>
            <ac:spMk id="21" creationId="{00000000-0000-0000-0000-000000000000}"/>
          </ac:spMkLst>
        </pc:spChg>
      </pc:sldChg>
      <pc:sldChg chg="modNotesTx">
        <pc:chgData name="ChenJialin" userId="0d2d9c6a-95d9-49c9-8f0f-48f042dc0890" providerId="ADAL" clId="{23AA87F1-811F-44E8-8227-E4367DE28AEF}" dt="2019-08-06T01:27:29.453" v="2360" actId="20577"/>
        <pc:sldMkLst>
          <pc:docMk/>
          <pc:sldMk cId="1460431785" sldId="283"/>
        </pc:sldMkLst>
      </pc:sldChg>
      <pc:sldChg chg="add modNotesTx">
        <pc:chgData name="ChenJialin" userId="0d2d9c6a-95d9-49c9-8f0f-48f042dc0890" providerId="ADAL" clId="{23AA87F1-811F-44E8-8227-E4367DE28AEF}" dt="2019-07-24T05:57:51.367" v="626" actId="20577"/>
        <pc:sldMkLst>
          <pc:docMk/>
          <pc:sldMk cId="2992853150" sldId="284"/>
        </pc:sldMkLst>
      </pc:sldChg>
      <pc:sldChg chg="addSp delSp modSp add modNotesTx">
        <pc:chgData name="ChenJialin" userId="0d2d9c6a-95d9-49c9-8f0f-48f042dc0890" providerId="ADAL" clId="{23AA87F1-811F-44E8-8227-E4367DE28AEF}" dt="2019-07-24T05:58:38.711" v="684" actId="20577"/>
        <pc:sldMkLst>
          <pc:docMk/>
          <pc:sldMk cId="347978048" sldId="285"/>
        </pc:sldMkLst>
        <pc:spChg chg="add mod">
          <ac:chgData name="ChenJialin" userId="0d2d9c6a-95d9-49c9-8f0f-48f042dc0890" providerId="ADAL" clId="{23AA87F1-811F-44E8-8227-E4367DE28AEF}" dt="2019-07-24T05:43:34.429" v="138" actId="20577"/>
          <ac:spMkLst>
            <pc:docMk/>
            <pc:sldMk cId="347978048" sldId="285"/>
            <ac:spMk id="10" creationId="{60D9E672-4727-4DC1-9A7A-7CA0464FEC73}"/>
          </ac:spMkLst>
        </pc:spChg>
        <pc:spChg chg="mod">
          <ac:chgData name="ChenJialin" userId="0d2d9c6a-95d9-49c9-8f0f-48f042dc0890" providerId="ADAL" clId="{23AA87F1-811F-44E8-8227-E4367DE28AEF}" dt="2019-07-24T05:41:09.165" v="18" actId="20577"/>
          <ac:spMkLst>
            <pc:docMk/>
            <pc:sldMk cId="347978048" sldId="285"/>
            <ac:spMk id="11" creationId="{00000000-0000-0000-0000-000000000000}"/>
          </ac:spMkLst>
        </pc:spChg>
        <pc:spChg chg="add mod">
          <ac:chgData name="ChenJialin" userId="0d2d9c6a-95d9-49c9-8f0f-48f042dc0890" providerId="ADAL" clId="{23AA87F1-811F-44E8-8227-E4367DE28AEF}" dt="2019-07-24T05:44:22.832" v="176" actId="20577"/>
          <ac:spMkLst>
            <pc:docMk/>
            <pc:sldMk cId="347978048" sldId="285"/>
            <ac:spMk id="12" creationId="{057FCF49-B2A0-43E5-9857-2C97B2DD7435}"/>
          </ac:spMkLst>
        </pc:spChg>
        <pc:spChg chg="del">
          <ac:chgData name="ChenJialin" userId="0d2d9c6a-95d9-49c9-8f0f-48f042dc0890" providerId="ADAL" clId="{23AA87F1-811F-44E8-8227-E4367DE28AEF}" dt="2019-07-24T05:43:05.835" v="63" actId="478"/>
          <ac:spMkLst>
            <pc:docMk/>
            <pc:sldMk cId="347978048" sldId="285"/>
            <ac:spMk id="21" creationId="{00000000-0000-0000-0000-000000000000}"/>
          </ac:spMkLst>
        </pc:spChg>
      </pc:sldChg>
      <pc:sldChg chg="delSp add modNotesTx">
        <pc:chgData name="ChenJialin" userId="0d2d9c6a-95d9-49c9-8f0f-48f042dc0890" providerId="ADAL" clId="{23AA87F1-811F-44E8-8227-E4367DE28AEF}" dt="2019-07-24T06:00:59.743" v="731" actId="20577"/>
        <pc:sldMkLst>
          <pc:docMk/>
          <pc:sldMk cId="3875028116" sldId="286"/>
        </pc:sldMkLst>
        <pc:spChg chg="del">
          <ac:chgData name="ChenJialin" userId="0d2d9c6a-95d9-49c9-8f0f-48f042dc0890" providerId="ADAL" clId="{23AA87F1-811F-44E8-8227-E4367DE28AEF}" dt="2019-07-24T05:45:38.703" v="207" actId="478"/>
          <ac:spMkLst>
            <pc:docMk/>
            <pc:sldMk cId="3875028116" sldId="286"/>
            <ac:spMk id="2" creationId="{FE895BE3-1718-4FCD-951A-4B85A1EFC349}"/>
          </ac:spMkLst>
        </pc:spChg>
        <pc:spChg chg="del">
          <ac:chgData name="ChenJialin" userId="0d2d9c6a-95d9-49c9-8f0f-48f042dc0890" providerId="ADAL" clId="{23AA87F1-811F-44E8-8227-E4367DE28AEF}" dt="2019-07-24T05:45:42.099" v="208" actId="478"/>
          <ac:spMkLst>
            <pc:docMk/>
            <pc:sldMk cId="3875028116" sldId="286"/>
            <ac:spMk id="3" creationId="{71FA7E18-9D08-4951-B235-95542CA33215}"/>
          </ac:spMkLst>
        </pc:spChg>
      </pc:sldChg>
      <pc:sldChg chg="add">
        <pc:chgData name="ChenJialin" userId="0d2d9c6a-95d9-49c9-8f0f-48f042dc0890" providerId="ADAL" clId="{23AA87F1-811F-44E8-8227-E4367DE28AEF}" dt="2019-07-24T05:57:41.155" v="623"/>
        <pc:sldMkLst>
          <pc:docMk/>
          <pc:sldMk cId="1964665695" sldId="287"/>
        </pc:sldMkLst>
      </pc:sldChg>
      <pc:sldChg chg="delSp add modNotesTx">
        <pc:chgData name="ChenJialin" userId="0d2d9c6a-95d9-49c9-8f0f-48f042dc0890" providerId="ADAL" clId="{23AA87F1-811F-44E8-8227-E4367DE28AEF}" dt="2019-07-27T06:30:16.525" v="2353" actId="20577"/>
        <pc:sldMkLst>
          <pc:docMk/>
          <pc:sldMk cId="749307149" sldId="288"/>
        </pc:sldMkLst>
        <pc:spChg chg="del">
          <ac:chgData name="ChenJialin" userId="0d2d9c6a-95d9-49c9-8f0f-48f042dc0890" providerId="ADAL" clId="{23AA87F1-811F-44E8-8227-E4367DE28AEF}" dt="2019-07-24T06:00:22.822" v="721" actId="478"/>
          <ac:spMkLst>
            <pc:docMk/>
            <pc:sldMk cId="749307149" sldId="288"/>
            <ac:spMk id="2" creationId="{564E1CC3-CB32-41E3-BB14-C94E4A457885}"/>
          </ac:spMkLst>
        </pc:spChg>
        <pc:spChg chg="del">
          <ac:chgData name="ChenJialin" userId="0d2d9c6a-95d9-49c9-8f0f-48f042dc0890" providerId="ADAL" clId="{23AA87F1-811F-44E8-8227-E4367DE28AEF}" dt="2019-07-24T06:00:22.822" v="721" actId="478"/>
          <ac:spMkLst>
            <pc:docMk/>
            <pc:sldMk cId="749307149" sldId="288"/>
            <ac:spMk id="3" creationId="{8E0BB333-73B3-44E0-909D-7E81D60ABF63}"/>
          </ac:spMkLst>
        </pc:spChg>
      </pc:sldChg>
      <pc:sldChg chg="add">
        <pc:chgData name="ChenJialin" userId="0d2d9c6a-95d9-49c9-8f0f-48f042dc0890" providerId="ADAL" clId="{23AA87F1-811F-44E8-8227-E4367DE28AEF}" dt="2019-07-27T06:30:32.346" v="2354"/>
        <pc:sldMkLst>
          <pc:docMk/>
          <pc:sldMk cId="98468920"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正方反问：那么你对这个问题怎么看呢？</a:t>
            </a:r>
            <a:endParaRPr lang="en-US" altLang="zh-CN" dirty="0"/>
          </a:p>
          <a:p>
            <a:r>
              <a:rPr lang="zh-CN" altLang="en-US" dirty="0"/>
              <a:t>回答：我想这个问题想了</a:t>
            </a:r>
            <a:r>
              <a:rPr lang="en-US" altLang="zh-CN" dirty="0"/>
              <a:t>3</a:t>
            </a:r>
            <a:r>
              <a:rPr lang="zh-CN" altLang="en-US" dirty="0"/>
              <a:t>个半月了，一直没搞清楚，所以来问你。麻烦请回到我们的正题。</a:t>
            </a:r>
            <a:endParaRPr lang="en-US" altLang="zh-CN" dirty="0"/>
          </a:p>
          <a:p>
            <a:endParaRPr lang="en-US" altLang="zh-CN" dirty="0"/>
          </a:p>
          <a:p>
            <a:r>
              <a:rPr lang="zh-CN" altLang="en-US" dirty="0"/>
              <a:t>反方：你们两边吹气的方式似乎不符合提议。</a:t>
            </a:r>
            <a:endParaRPr lang="en-US" altLang="zh-CN" dirty="0"/>
          </a:p>
          <a:p>
            <a:r>
              <a:rPr lang="zh-CN" altLang="en-US" dirty="0"/>
              <a:t>回答：我们在预实验中确实是采用了单根管子吹气的方式，但是在这样的吹气的方式下，飓风球的质心会有持续地偏离，这不利于我们保持稳定的吹气速度，也不利于精度的测量，因此在后续的定量探究时，我们采用两边吹气的方式。实际上，通过两边吹气的方式得到的结论，也可以类似地应用于单边吹气的情况。当然，我们在报告中确实没有把我们这么做的目的讲清楚。</a:t>
            </a:r>
            <a:endParaRPr lang="en-US" altLang="zh-CN" dirty="0"/>
          </a:p>
          <a:p>
            <a:endParaRPr lang="en-US" altLang="zh-CN" dirty="0"/>
          </a:p>
          <a:p>
            <a:r>
              <a:rPr lang="zh-CN" altLang="en-US" dirty="0"/>
              <a:t>反方：你们的实验数据和理论数据似乎并不能在很好地符合。</a:t>
            </a:r>
            <a:endParaRPr lang="en-US" altLang="zh-CN" dirty="0"/>
          </a:p>
          <a:p>
            <a:r>
              <a:rPr lang="zh-CN" altLang="en-US" dirty="0"/>
              <a:t>回答：由于我们采用的是用手启动，因此在我们并不能很好地控制飓风球运动的初始条件，例如在启动时，飓风球的质心存在着平动速度（这一速度很难控制，每次都不一样），我们在理论分析的时候，没有完完全全地考虑到所有的这些复杂的初始条件，因此理论曲线与实验数据点确实存在一定的偏差。</a:t>
            </a:r>
            <a:endParaRPr lang="en-US" altLang="zh-CN" dirty="0"/>
          </a:p>
          <a:p>
            <a:endParaRPr lang="en-US" altLang="zh-CN" dirty="0"/>
          </a:p>
          <a:p>
            <a:r>
              <a:rPr lang="zh-CN" altLang="en-US" dirty="0"/>
              <a:t>反方：自转达到与公转相同时，你们的这个摩擦力就应该变为</a:t>
            </a:r>
            <a:r>
              <a:rPr lang="en-US" altLang="zh-CN" dirty="0"/>
              <a:t>0</a:t>
            </a:r>
            <a:r>
              <a:rPr lang="zh-CN" altLang="en-US" dirty="0"/>
              <a:t>，而不会使自转继续增加才对？</a:t>
            </a:r>
            <a:endParaRPr lang="en-US" altLang="zh-CN" dirty="0"/>
          </a:p>
          <a:p>
            <a:r>
              <a:rPr lang="zh-CN" altLang="en-US" dirty="0"/>
              <a:t>回答：我早就知道你会问这样的问题，确实，自转达到与公转相同时，与桌面接触点似乎就不应该存在滑动，但你考虑的时候漏了一点，实际上并不是这样，在初期的运动过程中，由于摩擦力的作用，飓风球的质心也会获得平动速度，飓风球与桌面接触点的运动实际上是由飓风球质心的平动加上接触点绕着质心转动的速度两部分组成的，当飓风球自转与公转相等时，并不是说飓风球就一定会停止滑动。</a:t>
            </a:r>
            <a:endParaRPr lang="en-US" altLang="zh-CN" dirty="0"/>
          </a:p>
          <a:p>
            <a:endParaRPr lang="en-US" altLang="zh-CN" dirty="0"/>
          </a:p>
          <a:p>
            <a:r>
              <a:rPr lang="zh-CN" altLang="en-US" dirty="0"/>
              <a:t>反方：自转和公转为什么最后比初始条件还要快？</a:t>
            </a:r>
            <a:endParaRPr lang="en-US" altLang="zh-CN" dirty="0"/>
          </a:p>
          <a:p>
            <a:r>
              <a:rPr lang="zh-CN" altLang="en-US" dirty="0"/>
              <a:t>回答：因为飓风球立起，导致公转的转动惯量大大减小，实际上能量并没有变多。</a:t>
            </a:r>
            <a:endParaRPr lang="en-US" altLang="zh-CN" dirty="0"/>
          </a:p>
          <a:p>
            <a:endParaRPr lang="en-US" altLang="zh-CN" dirty="0"/>
          </a:p>
          <a:p>
            <a:r>
              <a:rPr lang="zh-CN" altLang="en-US" dirty="0"/>
              <a:t>反方：你们是否有考虑两个小球通过胶水粘连的情况？（在这样的情况下，两个小球心距离大于</a:t>
            </a:r>
            <a:r>
              <a:rPr lang="en-US" altLang="zh-CN" dirty="0"/>
              <a:t>2R</a:t>
            </a:r>
            <a:r>
              <a:rPr lang="zh-CN" altLang="en-US" dirty="0"/>
              <a:t>）</a:t>
            </a:r>
            <a:endParaRPr lang="en-US" altLang="zh-CN" dirty="0"/>
          </a:p>
          <a:p>
            <a:r>
              <a:rPr lang="zh-CN" altLang="en-US" dirty="0"/>
              <a:t>回答：在题目中没有提到胶水这种东西，因此我们认为两个小球应该以一种尽可能简单，不会引入实验误差的方式来连接两个小球，因此我们在实验中直接采用点焊的工艺来连接两个小球，焊点半径不超过</a:t>
            </a:r>
            <a:r>
              <a:rPr lang="en-US" altLang="zh-CN" dirty="0"/>
              <a:t>0.2</a:t>
            </a:r>
            <a:r>
              <a:rPr lang="zh-CN" altLang="en-US" dirty="0"/>
              <a:t>毫米，因此我们可以将这两个小球心距离视为两个小球半径的之和。通过胶水来连接两个小球，不仅导致两个小球心距离不等于我们理论中所认为的两个小球半径之和，而且添加胶水的质量难以控制，会引入额外的误差，这是一种落后的实验方法，我们避免这么做。</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52962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首先，正方的报告思路清晰，报告包含了题目回顾、实验现象以及对现象的分析，定性讨论和定量计算相结合，我们认为它的内容是非常完整的。</a:t>
            </a:r>
            <a:endParaRPr lang="en-US" altLang="zh-CN" dirty="0"/>
          </a:p>
          <a:p>
            <a:r>
              <a:rPr lang="zh-CN" altLang="en-US" dirty="0"/>
              <a:t>其次，我们可以说正方审</a:t>
            </a:r>
            <a:r>
              <a:rPr lang="en-US" altLang="zh-CN" dirty="0"/>
              <a:t>/</a:t>
            </a:r>
            <a:r>
              <a:rPr lang="zh-CN" altLang="en-US" dirty="0"/>
              <a:t>做题是非常用心的，题目仅仅说连在一起的两个钢球，而并没有说明两个钢球的具体情况，正方显然是抓住了这一点，他们改变半径等变量进行了进一步的分析，并且他们还尝试了两个小球不同的情况。</a:t>
            </a:r>
            <a:endParaRPr lang="en-US" altLang="zh-CN" dirty="0"/>
          </a:p>
          <a:p>
            <a:r>
              <a:rPr lang="en-US" altLang="zh-CN" dirty="0"/>
              <a:t>	</a:t>
            </a:r>
            <a:r>
              <a:rPr lang="zh-CN" altLang="en-US" dirty="0"/>
              <a:t>题目也没有讲接触面的粗糙程度，正方换用了不同材质的接触面进行了探究，所以我们认为正方做题确实非常用心的。</a:t>
            </a:r>
            <a:endParaRPr lang="en-US" altLang="zh-CN" dirty="0"/>
          </a:p>
          <a:p>
            <a:r>
              <a:rPr lang="zh-CN" altLang="en-US" dirty="0"/>
              <a:t>再次，正方的理论曲线与实验符合地非常好，这说明了两点，这说明正方的理论是非常完备的，同时他们的实验也足够精确。</a:t>
            </a:r>
            <a:endParaRPr lang="en-US" altLang="zh-CN" dirty="0"/>
          </a:p>
          <a:p>
            <a:r>
              <a:rPr lang="zh-CN" altLang="en-US" dirty="0"/>
              <a:t>当然，正方也存在着一定的不足：</a:t>
            </a:r>
            <a:endParaRPr lang="en-US" altLang="zh-CN" dirty="0"/>
          </a:p>
          <a:p>
            <a:r>
              <a:rPr lang="zh-CN" altLang="en-US" dirty="0"/>
              <a:t>首先，对于题目讲到的用管子吹气的部分，正方没有进行定量</a:t>
            </a:r>
            <a:r>
              <a:rPr lang="en-US" altLang="zh-CN" dirty="0"/>
              <a:t>/</a:t>
            </a:r>
            <a:r>
              <a:rPr lang="zh-CN" altLang="en-US" dirty="0"/>
              <a:t>深入的讨论，得到的结论也不是那么强，当然我们承认这一过程确实十分复杂。</a:t>
            </a:r>
            <a:endParaRPr lang="en-US" altLang="zh-CN" dirty="0"/>
          </a:p>
          <a:p>
            <a:r>
              <a:rPr lang="zh-CN" altLang="en-US" dirty="0"/>
              <a:t>其次，正方对于启动过程中的受力分析不够到位，我们甚至认为其中存在着严重的问题，具体的我想在接下来的讨论环节共同讨论。</a:t>
            </a:r>
            <a:endParaRPr lang="en-US" altLang="zh-CN" dirty="0"/>
          </a:p>
          <a:p>
            <a:r>
              <a:rPr lang="zh-CN" altLang="en-US" dirty="0"/>
              <a:t>再次，我们认为正方的工作严重依赖于文献，我们注意到，正方的分析中得到的唯一一条定量的结论</a:t>
            </a:r>
            <a:r>
              <a:rPr lang="en-US" altLang="zh-CN" dirty="0"/>
              <a:t>——</a:t>
            </a:r>
            <a:r>
              <a:rPr lang="zh-CN" altLang="en-US" dirty="0"/>
              <a:t>飓风球倾角与转速之间的关系，实际上是来源于文献的，除了引用文献以外，正方自己所做的工作绝大多数都是定性的动力学分析和简单的实验，可以说正方自己的工作实际上是非常简单和有限的。</a:t>
            </a:r>
            <a:endParaRPr lang="en-US" altLang="zh-CN" dirty="0"/>
          </a:p>
        </p:txBody>
      </p:sp>
    </p:spTree>
    <p:extLst>
      <p:ext uri="{BB962C8B-B14F-4D97-AF65-F5344CB8AC3E}">
        <p14:creationId xmlns:p14="http://schemas.microsoft.com/office/powerpoint/2010/main" val="4133872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再来说一说反方，</a:t>
            </a:r>
            <a:endParaRPr lang="en-US" altLang="zh-CN" dirty="0"/>
          </a:p>
          <a:p>
            <a:r>
              <a:rPr lang="zh-CN" altLang="en-US" dirty="0"/>
              <a:t>我们认为反方的优点有：</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r>
              <a:rPr lang="en-US" altLang="zh-CN" dirty="0"/>
              <a:t>	</a:t>
            </a:r>
          </a:p>
          <a:p>
            <a:r>
              <a:rPr lang="zh-CN" altLang="en-US" dirty="0"/>
              <a:t>最后，</a:t>
            </a:r>
            <a:r>
              <a:rPr lang="en-US" altLang="zh-CN" dirty="0"/>
              <a:t>	</a:t>
            </a:r>
          </a:p>
          <a:p>
            <a:r>
              <a:rPr lang="zh-CN" altLang="en-US" dirty="0"/>
              <a:t>当然，反方也存在着一定的不足：</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endParaRPr lang="en-US" altLang="zh-CN" dirty="0"/>
          </a:p>
          <a:p>
            <a:r>
              <a:rPr lang="zh-CN" altLang="en-US" dirty="0"/>
              <a:t>最后，</a:t>
            </a:r>
            <a:r>
              <a:rPr lang="en-US" altLang="zh-CN" dirty="0"/>
              <a:t>	</a:t>
            </a:r>
            <a:endParaRPr lang="zh-CN" altLang="en-US" dirty="0"/>
          </a:p>
        </p:txBody>
      </p:sp>
    </p:spTree>
    <p:extLst>
      <p:ext uri="{BB962C8B-B14F-4D97-AF65-F5344CB8AC3E}">
        <p14:creationId xmlns:p14="http://schemas.microsoft.com/office/powerpoint/2010/main" val="7392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（请正方翻到</a:t>
            </a:r>
            <a:r>
              <a:rPr lang="en-US" altLang="zh-CN" dirty="0"/>
              <a:t>ppt</a:t>
            </a:r>
            <a:r>
              <a:rPr lang="zh-CN" altLang="en-US" dirty="0"/>
              <a:t>中飓风球启动过程的视频</a:t>
            </a:r>
            <a:r>
              <a:rPr lang="en-US" altLang="zh-CN" dirty="0"/>
              <a:t>/</a:t>
            </a:r>
            <a:r>
              <a:rPr lang="zh-CN" altLang="en-US" dirty="0"/>
              <a:t>解释飓风球抬起的受力分析图）请问正方你们的飓风球运动的启动方式是怎么样的？</a:t>
            </a:r>
            <a:endParaRPr lang="en-US" altLang="zh-CN" dirty="0"/>
          </a:p>
          <a:p>
            <a:r>
              <a:rPr lang="zh-CN" altLang="en-US" dirty="0"/>
              <a:t>是不是一手将飓风球中的一个小钢球朝前拨，一手将飓风球中的小钢球朝后拨？</a:t>
            </a:r>
            <a:endParaRPr lang="en-US" altLang="zh-CN" dirty="0"/>
          </a:p>
          <a:p>
            <a:r>
              <a:rPr lang="zh-CN" altLang="en-US" dirty="0"/>
              <a:t>我注意到你们在分析吹气的时候提到了空气对于飓风球的推力，请问你们是如何测得吹气的速度的？是如何测得飓风球的受力大小和方向的？</a:t>
            </a:r>
            <a:endParaRPr lang="en-US" altLang="zh-CN" dirty="0"/>
          </a:p>
          <a:p>
            <a:r>
              <a:rPr lang="zh-CN" altLang="en-US" dirty="0"/>
              <a:t>请问你们的飓风球的两个小钢球之间是如何连接的？</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116082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大家好！我是来自上科大的陈稼霖，下面就由我来对正方的报告进行评论。</a:t>
            </a:r>
            <a:endParaRPr lang="en-US" altLang="zh-CN" dirty="0"/>
          </a:p>
          <a:p>
            <a:r>
              <a:rPr lang="zh-CN" altLang="en-US" dirty="0"/>
              <a:t>首先，让我们先来回顾一下题目，题目要求我们探究并解释飓风球从用手旋转，到用管子吹气，从而达到高频率旋转的这一运动过程。</a:t>
            </a:r>
            <a:endParaRPr lang="en-US" altLang="zh-CN" dirty="0"/>
          </a:p>
          <a:p>
            <a:r>
              <a:rPr lang="zh-CN" altLang="en-US" dirty="0"/>
              <a:t>其中，我们提炼出的关键词有：用手旋转、吹气、极高的频率，大致与正方相同。</a:t>
            </a:r>
          </a:p>
        </p:txBody>
      </p:sp>
    </p:spTree>
    <p:extLst>
      <p:ext uri="{BB962C8B-B14F-4D97-AF65-F5344CB8AC3E}">
        <p14:creationId xmlns:p14="http://schemas.microsoft.com/office/powerpoint/2010/main" val="354348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接下来，我们来总结一下正方的报告内容。</a:t>
            </a:r>
            <a:endParaRPr lang="en-US" altLang="zh-CN" dirty="0"/>
          </a:p>
          <a:p>
            <a:r>
              <a:rPr lang="zh-CN" altLang="en-US" dirty="0"/>
              <a:t>首先，正方带我们回顾了题目，并提炼出了关键词。</a:t>
            </a:r>
            <a:endParaRPr lang="en-US" altLang="zh-CN" dirty="0"/>
          </a:p>
          <a:p>
            <a:r>
              <a:rPr lang="zh-CN" altLang="en-US" dirty="0"/>
              <a:t>然后简要地介绍了他们的实验装置和过程，并描述了观察到的实验现象</a:t>
            </a:r>
            <a:endParaRPr lang="en-US" altLang="zh-CN" dirty="0"/>
          </a:p>
          <a:p>
            <a:r>
              <a:rPr lang="zh-CN" altLang="en-US" dirty="0"/>
              <a:t>对他们实验现象，正方先进行了定性解释，例如他们利用简易的受力分析解释了飓风球立起的原因。</a:t>
            </a:r>
            <a:endParaRPr lang="en-US" altLang="zh-CN" dirty="0"/>
          </a:p>
          <a:p>
            <a:r>
              <a:rPr lang="zh-CN" altLang="en-US"/>
              <a:t>正方</a:t>
            </a:r>
            <a:r>
              <a:rPr lang="zh-CN" altLang="en-US" dirty="0"/>
              <a:t>也做了定量的分析，例如他们展示了飓风球抬起的角度与转速之间的关系，并且他们通过实验验证了这一结论。</a:t>
            </a:r>
            <a:endParaRPr lang="en-US" altLang="zh-CN" dirty="0"/>
          </a:p>
          <a:p>
            <a:r>
              <a:rPr lang="zh-CN" altLang="en-US" dirty="0"/>
              <a:t>除此之外，正方还改变小球直径等变量，并且尝试了两个不同小球连成的飓风球，进行了进一步的探究。</a:t>
            </a:r>
            <a:endParaRPr lang="en-US" altLang="zh-CN" dirty="0"/>
          </a:p>
          <a:p>
            <a:endParaRPr lang="zh-CN" altLang="en-US" dirty="0"/>
          </a:p>
        </p:txBody>
      </p:sp>
    </p:spTree>
    <p:extLst>
      <p:ext uri="{BB962C8B-B14F-4D97-AF65-F5344CB8AC3E}">
        <p14:creationId xmlns:p14="http://schemas.microsoft.com/office/powerpoint/2010/main" val="275424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首先，如我在上面总结的那样，正方的报告的思路是非常清晰的，报告包含了题目回顾、实验现象以及对现象的分析，定性讨论和定量计算相结合，我们认为它的内容是非常完整的。</a:t>
            </a:r>
            <a:endParaRPr lang="en-US" altLang="zh-CN" dirty="0"/>
          </a:p>
          <a:p>
            <a:r>
              <a:rPr lang="zh-CN" altLang="en-US" dirty="0"/>
              <a:t>其次，我们可以说正方审</a:t>
            </a:r>
            <a:r>
              <a:rPr lang="en-US" altLang="zh-CN" dirty="0"/>
              <a:t>/</a:t>
            </a:r>
            <a:r>
              <a:rPr lang="zh-CN" altLang="en-US" dirty="0"/>
              <a:t>做题是非常用心的，题目仅仅说连在一起的两个钢球，而并没有说明两个钢球的具体情况，正方显然是抓住了这一点，他们改变半径等变量进行了进一步的分析，并且他们还尝试了两个小球不同的情况。</a:t>
            </a:r>
            <a:endParaRPr lang="en-US" altLang="zh-CN" dirty="0"/>
          </a:p>
          <a:p>
            <a:r>
              <a:rPr lang="en-US" altLang="zh-CN" dirty="0"/>
              <a:t>	</a:t>
            </a:r>
            <a:r>
              <a:rPr lang="zh-CN" altLang="en-US" dirty="0"/>
              <a:t>题目也没有讲接触面的粗糙程度，正方换用了不同材质的接触面进行了探究，所以我们认为正方做题确实非常用心的。</a:t>
            </a:r>
            <a:endParaRPr lang="en-US" altLang="zh-CN" dirty="0"/>
          </a:p>
          <a:p>
            <a:r>
              <a:rPr lang="zh-CN" altLang="en-US" dirty="0"/>
              <a:t>再次，正方的理论曲线与实验符合地非常好，这说明了两点，这说明正方的理论是非常完备的，同时他们的实验也足够精确。</a:t>
            </a:r>
            <a:endParaRPr lang="en-US" altLang="zh-CN" dirty="0"/>
          </a:p>
          <a:p>
            <a:r>
              <a:rPr lang="zh-CN" altLang="en-US" dirty="0"/>
              <a:t>当然，正方也存在着一定的不足：</a:t>
            </a:r>
            <a:endParaRPr lang="en-US" altLang="zh-CN" dirty="0"/>
          </a:p>
          <a:p>
            <a:r>
              <a:rPr lang="zh-CN" altLang="en-US" dirty="0"/>
              <a:t>首先，对于题目讲到的用管子吹气的部分，正方没有进行定量</a:t>
            </a:r>
            <a:r>
              <a:rPr lang="en-US" altLang="zh-CN" dirty="0"/>
              <a:t>/</a:t>
            </a:r>
            <a:r>
              <a:rPr lang="zh-CN" altLang="en-US" dirty="0"/>
              <a:t>深入的讨论，得到的结论也不是那么强，当然我们承认这一过程确实十分复杂。</a:t>
            </a:r>
            <a:endParaRPr lang="en-US" altLang="zh-CN" dirty="0"/>
          </a:p>
          <a:p>
            <a:r>
              <a:rPr lang="zh-CN" altLang="en-US" dirty="0"/>
              <a:t>其次，正方对于启动过程中的受力分析不够到位，我们甚至认为其中存在着严重的问题，具体的我想在接下来的讨论环节共同讨论。</a:t>
            </a:r>
            <a:endParaRPr lang="en-US" altLang="zh-CN" dirty="0"/>
          </a:p>
          <a:p>
            <a:r>
              <a:rPr lang="zh-CN" altLang="en-US" dirty="0"/>
              <a:t>再次，我们认为正方的工作严重依赖于文献，我们注意到，正方的分析中得到的唯一一条定量的结论</a:t>
            </a:r>
            <a:r>
              <a:rPr lang="en-US" altLang="zh-CN" dirty="0"/>
              <a:t>——</a:t>
            </a:r>
            <a:r>
              <a:rPr lang="zh-CN" altLang="en-US" dirty="0"/>
              <a:t>飓风球倾角与转速之间的关系，实际上是来源于文献的，除了引用文献以外，正方自己所做的工作绝大多数都是定性的动力学分析和简单的实验，可以说正方自己的工作实际上是非常简单和有限的。</a:t>
            </a:r>
            <a:endParaRPr lang="en-US" altLang="zh-CN" dirty="0"/>
          </a:p>
          <a:p>
            <a:r>
              <a:rPr lang="en-US" altLang="zh-CN" dirty="0"/>
              <a:t>if </a:t>
            </a:r>
            <a:r>
              <a:rPr lang="zh-CN" altLang="en-US" dirty="0"/>
              <a:t>两边吹气</a:t>
            </a:r>
            <a:endParaRPr lang="en-US" altLang="zh-CN" dirty="0"/>
          </a:p>
          <a:p>
            <a:r>
              <a:rPr lang="en-US" altLang="zh-CN" dirty="0"/>
              <a:t>	</a:t>
            </a:r>
            <a:r>
              <a:rPr lang="zh-CN" altLang="en-US" dirty="0"/>
              <a:t>正方没有认真审题，题目要求用一根管子对飓风球进行吹气，然而正方在实验中使用的是两边吹气的方式加速飓风球，也许正方是为了避免小球在吹气的过程中偏移，但是正方对这种操作的目的并没有进行额外的说明。</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首先，我想再次确认一遍，请问你们的飓风球启动方式是一手将飓风球中的一个小钢球朝前拨，一手将飓风球中的小钢球朝后拨，对吧？</a:t>
            </a:r>
            <a:endParaRPr lang="en-US" altLang="zh-CN" dirty="0"/>
          </a:p>
          <a:p>
            <a:r>
              <a:rPr lang="zh-CN" altLang="en-US" dirty="0"/>
              <a:t>好，那么我们进入下一个问题，我想和你讨论一下飓风球抬起的原因，这是我一直搞不明白的一个问题，就是，飓风球在刚用手启动的时候，应该是一个比较对称的状态，一左一右两个球我们可以认为他们具有平等的地位，但是在运动的过程中，我们确实是可以观察到有一个小球抬起，而另一个小球保持接触桌面，对吧？</a:t>
            </a:r>
            <a:endParaRPr lang="en-US" altLang="zh-CN" dirty="0"/>
          </a:p>
          <a:p>
            <a:r>
              <a:rPr lang="en-US" altLang="zh-CN" dirty="0"/>
              <a:t>	if A = </a:t>
            </a:r>
            <a:r>
              <a:rPr lang="zh-CN" altLang="en-US" dirty="0"/>
              <a:t>是的</a:t>
            </a:r>
            <a:endParaRPr lang="en-US" altLang="zh-CN" dirty="0"/>
          </a:p>
          <a:p>
            <a:r>
              <a:rPr lang="en-US" altLang="zh-CN" dirty="0"/>
              <a:t>	</a:t>
            </a:r>
            <a:r>
              <a:rPr lang="zh-CN" altLang="en-US" dirty="0"/>
              <a:t>好，所以说，在运动的过程中，这个体系从一个相对对称的状态转变到不对称的状态，那么我想问一下，抬起的那个小球是不是总是同一个，又或者哪个小球抬起完全是随机的，你们有没有研究过，或者你们是怎么认为的？</a:t>
            </a:r>
            <a:endParaRPr lang="en-US" altLang="zh-CN" dirty="0"/>
          </a:p>
          <a:p>
            <a:r>
              <a:rPr lang="en-US" altLang="zh-CN" dirty="0"/>
              <a:t>		if A = </a:t>
            </a:r>
            <a:r>
              <a:rPr lang="zh-CN" altLang="en-US" dirty="0"/>
              <a:t>我们认为抬起的小球总是质量较小的那一个</a:t>
            </a:r>
            <a:r>
              <a:rPr lang="en-US" altLang="zh-CN" dirty="0"/>
              <a:t>/</a:t>
            </a:r>
            <a:r>
              <a:rPr lang="zh-CN" altLang="en-US" dirty="0"/>
              <a:t>我们认为抬起的小球是受到随机不对称的桌面摩擦力的作用，所以哪个小球抬起是完全随机的</a:t>
            </a:r>
            <a:endParaRPr lang="en-US" altLang="zh-CN" dirty="0"/>
          </a:p>
          <a:p>
            <a:r>
              <a:rPr lang="en-US" altLang="zh-CN" dirty="0"/>
              <a:t>		</a:t>
            </a:r>
            <a:r>
              <a:rPr lang="zh-CN" altLang="en-US" dirty="0"/>
              <a:t>好，所以你认为是由于桌面的不平整或者两个小球在质量、滑动摩擦系数上的细微差异造成了两个小球受到桌面的摩擦力是不完全相等的，是不对称的，然后使得其中一个小球的抬起，对吧？</a:t>
            </a:r>
            <a:endParaRPr lang="en-US" altLang="zh-CN" dirty="0"/>
          </a:p>
          <a:p>
            <a:r>
              <a:rPr lang="en-US" altLang="zh-CN" dirty="0"/>
              <a:t>			if A = </a:t>
            </a:r>
            <a:r>
              <a:rPr lang="zh-CN" altLang="en-US" dirty="0"/>
              <a:t>是的</a:t>
            </a:r>
            <a:endParaRPr lang="en-US" altLang="zh-CN" dirty="0"/>
          </a:p>
          <a:p>
            <a:r>
              <a:rPr lang="en-US" altLang="zh-CN" dirty="0"/>
              <a:t>			</a:t>
            </a:r>
            <a:r>
              <a:rPr lang="zh-CN" altLang="en-US" dirty="0"/>
              <a:t>好，在这一点上我完全同意你的观点。那么我们来具体看看你的受力分析，请把你的</a:t>
            </a:r>
            <a:r>
              <a:rPr lang="en-US" altLang="zh-CN" dirty="0"/>
              <a:t>ppt</a:t>
            </a:r>
            <a:r>
              <a:rPr lang="zh-CN" altLang="en-US" dirty="0"/>
              <a:t>翻到启动过程的受力分析那一页，你刚才是说两个小球受到的摩擦力均是垂直纸面朝外，然后他们的力矩分别是斜向左上和斜向右上，是吗？确认一下，你们在讨论力矩的时候，是把飓风球的质心作为绕着旋转的点对吧？（</a:t>
            </a:r>
            <a:r>
              <a:rPr lang="en-US" altLang="zh-CN" dirty="0"/>
              <a:t>if A = </a:t>
            </a:r>
            <a:r>
              <a:rPr lang="zh-CN" altLang="en-US" dirty="0"/>
              <a:t>不是</a:t>
            </a:r>
            <a:r>
              <a:rPr lang="en-US" altLang="zh-CN" dirty="0"/>
              <a:t>    </a:t>
            </a:r>
            <a:r>
              <a:rPr lang="zh-CN" altLang="en-US" dirty="0"/>
              <a:t>好的，我明白你的意思</a:t>
            </a:r>
            <a:r>
              <a:rPr lang="en-US" altLang="zh-CN" dirty="0"/>
              <a:t>next</a:t>
            </a:r>
            <a:r>
              <a:rPr lang="zh-CN" altLang="en-US" dirty="0"/>
              <a:t>）</a:t>
            </a:r>
            <a:endParaRPr lang="en-US" altLang="zh-CN" dirty="0"/>
          </a:p>
          <a:p>
            <a:r>
              <a:rPr lang="en-US" altLang="zh-CN" dirty="0"/>
              <a:t>				</a:t>
            </a:r>
            <a:r>
              <a:rPr lang="zh-CN" altLang="en-US" dirty="0"/>
              <a:t>但是，根据你刚才所说的启动方式，两个小球在刚开始的时候速度应该是一个球朝纸面内，一个球朝纸面外的，对吧？</a:t>
            </a:r>
            <a:endParaRPr lang="en-US" altLang="zh-CN" dirty="0"/>
          </a:p>
          <a:p>
            <a:r>
              <a:rPr lang="en-US" altLang="zh-CN" dirty="0"/>
              <a:t>					</a:t>
            </a:r>
            <a:r>
              <a:rPr lang="zh-CN" altLang="en-US" dirty="0"/>
              <a:t>那么，他们受到桌面的摩擦力分别是一个朝纸面外，一个朝纸面内的，对吧？</a:t>
            </a:r>
            <a:endParaRPr lang="en-US" altLang="zh-CN" dirty="0"/>
          </a:p>
          <a:p>
            <a:r>
              <a:rPr lang="en-US" altLang="zh-CN" dirty="0"/>
              <a:t>						if A = </a:t>
            </a:r>
            <a:r>
              <a:rPr lang="zh-CN" altLang="en-US" dirty="0"/>
              <a:t>改口</a:t>
            </a:r>
            <a:endParaRPr lang="en-US" altLang="zh-CN" dirty="0"/>
          </a:p>
          <a:p>
            <a:r>
              <a:rPr lang="en-US" altLang="zh-CN" dirty="0"/>
              <a:t>						</a:t>
            </a:r>
            <a:r>
              <a:rPr lang="zh-CN" altLang="en-US" dirty="0"/>
              <a:t>好，那么我们达成了一个重要的共识，所以正确的受力分析应该是左边的小球受到的摩擦力的力矩斜向左下，而右边的小球受到的力斜向右下，而不是图中所画的那样，对吧？</a:t>
            </a:r>
            <a:endParaRPr lang="en-US" altLang="zh-CN" dirty="0"/>
          </a:p>
          <a:p>
            <a:r>
              <a:rPr lang="en-US" altLang="zh-CN" dirty="0"/>
              <a:t>							if A = </a:t>
            </a:r>
            <a:r>
              <a:rPr lang="zh-CN" altLang="en-US" dirty="0"/>
              <a:t>是的</a:t>
            </a:r>
            <a:endParaRPr lang="en-US" altLang="zh-CN" dirty="0"/>
          </a:p>
          <a:p>
            <a:r>
              <a:rPr lang="en-US" altLang="zh-CN" dirty="0"/>
              <a:t>							</a:t>
            </a:r>
            <a:r>
              <a:rPr lang="zh-CN" altLang="en-US" dirty="0"/>
              <a:t>好，这真的是一个非常重要的共识，你终于跟上我的思路了，那么按照你刚才所说的，在启动的时候，我们的两个小球受到的摩擦力的力矩都是斜向下的，对吧？</a:t>
            </a:r>
            <a:endParaRPr lang="en-US" altLang="zh-CN" dirty="0"/>
          </a:p>
          <a:p>
            <a:r>
              <a:rPr lang="en-US" altLang="zh-CN" dirty="0"/>
              <a:t>							A = </a:t>
            </a:r>
            <a:r>
              <a:rPr lang="zh-CN" altLang="en-US" dirty="0"/>
              <a:t>是的</a:t>
            </a:r>
            <a:endParaRPr lang="en-US" altLang="zh-CN" dirty="0"/>
          </a:p>
          <a:p>
            <a:r>
              <a:rPr lang="en-US" altLang="zh-CN" dirty="0"/>
              <a:t>							</a:t>
            </a:r>
            <a:r>
              <a:rPr lang="zh-CN" altLang="en-US" dirty="0"/>
              <a:t>那么，我们再来看飓风球的运动，飓风球在运动的过程中，它最终会获得绕着两球心连线的旋转，对吧？</a:t>
            </a:r>
            <a:endParaRPr lang="en-US" altLang="zh-CN" dirty="0"/>
          </a:p>
          <a:p>
            <a:r>
              <a:rPr lang="en-US" altLang="zh-CN" dirty="0"/>
              <a:t>							A = </a:t>
            </a:r>
            <a:r>
              <a:rPr lang="zh-CN" altLang="en-US" dirty="0"/>
              <a:t>是的</a:t>
            </a:r>
            <a:endParaRPr lang="en-US" altLang="zh-CN" dirty="0"/>
          </a:p>
          <a:p>
            <a:r>
              <a:rPr lang="en-US" altLang="zh-CN" dirty="0"/>
              <a:t>							</a:t>
            </a:r>
            <a:r>
              <a:rPr lang="zh-CN" altLang="en-US" dirty="0"/>
              <a:t>那么，飓风球的自转将会具有一个朝上的分量，对吧？</a:t>
            </a:r>
            <a:endParaRPr lang="en-US" altLang="zh-CN" dirty="0"/>
          </a:p>
          <a:p>
            <a:r>
              <a:rPr lang="en-US" altLang="zh-CN" dirty="0"/>
              <a:t>							A = </a:t>
            </a:r>
            <a:r>
              <a:rPr lang="zh-CN" altLang="en-US" dirty="0"/>
              <a:t>是的</a:t>
            </a:r>
            <a:endParaRPr lang="en-US" altLang="zh-CN" dirty="0"/>
          </a:p>
          <a:p>
            <a:r>
              <a:rPr lang="en-US" altLang="zh-CN" dirty="0"/>
              <a:t>							</a:t>
            </a:r>
            <a:r>
              <a:rPr lang="zh-CN" altLang="en-US" dirty="0"/>
              <a:t>那么，为什么在斜向下的力矩法作用下，自转会获得斜向上的角动量呢？正方的模型显然无法解释这个现象。</a:t>
            </a:r>
            <a:endParaRPr lang="en-US" altLang="zh-CN" dirty="0"/>
          </a:p>
          <a:p>
            <a:endParaRPr lang="en-US" altLang="zh-CN" dirty="0"/>
          </a:p>
          <a:p>
            <a:r>
              <a:rPr lang="zh-CN" altLang="en-US" dirty="0"/>
              <a:t>请问正方的吹气方式是从一边朝飓风球吹气，是吗？</a:t>
            </a:r>
            <a:endParaRPr lang="en-US" altLang="zh-CN" dirty="0"/>
          </a:p>
          <a:p>
            <a:r>
              <a:rPr lang="en-US" altLang="zh-CN" dirty="0"/>
              <a:t>	if A = </a:t>
            </a:r>
            <a:r>
              <a:rPr lang="zh-CN" altLang="en-US" dirty="0"/>
              <a:t>是的</a:t>
            </a:r>
            <a:endParaRPr lang="en-US" altLang="zh-CN" dirty="0"/>
          </a:p>
          <a:p>
            <a:r>
              <a:rPr lang="en-US" altLang="zh-CN" dirty="0"/>
              <a:t>	</a:t>
            </a:r>
            <a:r>
              <a:rPr lang="zh-CN" altLang="en-US" dirty="0"/>
              <a:t>那么在这样的吹气方式下，请问你们如何精确地保证飓风球所受的风力是恒定的？</a:t>
            </a:r>
            <a:endParaRPr lang="en-US" altLang="zh-CN" dirty="0"/>
          </a:p>
          <a:p>
            <a:r>
              <a:rPr lang="en-US" altLang="zh-CN" dirty="0"/>
              <a:t>	</a:t>
            </a:r>
            <a:r>
              <a:rPr lang="zh-CN" altLang="en-US" dirty="0"/>
              <a:t>你们如何保证飓风球能在短时间内达到稳态，以致于可以忽略其偏离？</a:t>
            </a:r>
            <a:endParaRPr lang="en-US" altLang="zh-CN" dirty="0"/>
          </a:p>
          <a:p>
            <a:r>
              <a:rPr lang="zh-CN" altLang="en-US" dirty="0"/>
              <a:t>吹气是否对飓风球的高速旋转存在影响？</a:t>
            </a:r>
            <a:endParaRPr lang="en-US" altLang="zh-CN" dirty="0"/>
          </a:p>
          <a:p>
            <a:r>
              <a:rPr lang="zh-CN" altLang="en-US" dirty="0"/>
              <a:t>请问你们吹气的流速范围多大？</a:t>
            </a:r>
            <a:endParaRPr lang="en-US" altLang="zh-CN" dirty="0"/>
          </a:p>
          <a:p>
            <a:r>
              <a:rPr lang="zh-CN" altLang="en-US" dirty="0"/>
              <a:t>飓风球转动线速度？</a:t>
            </a:r>
            <a:endParaRPr lang="en-US" altLang="zh-CN" dirty="0"/>
          </a:p>
          <a:p>
            <a:r>
              <a:rPr lang="zh-CN" altLang="en-US" dirty="0"/>
              <a:t>雷诺数估计？</a:t>
            </a:r>
            <a:endParaRPr lang="en-US" altLang="zh-CN" dirty="0"/>
          </a:p>
          <a:p>
            <a:r>
              <a:rPr lang="en-US" altLang="zh-CN" dirty="0"/>
              <a:t>=》</a:t>
            </a:r>
            <a:r>
              <a:rPr lang="zh-CN" altLang="en-US" dirty="0"/>
              <a:t>流形？</a:t>
            </a:r>
            <a:endParaRPr lang="en-US" altLang="zh-CN" dirty="0"/>
          </a:p>
          <a:p>
            <a:r>
              <a:rPr lang="zh-CN" altLang="en-US" dirty="0"/>
              <a:t>流场分析 动态</a:t>
            </a:r>
            <a:r>
              <a:rPr lang="en-US" altLang="zh-CN" dirty="0"/>
              <a:t>=》</a:t>
            </a:r>
            <a:r>
              <a:rPr lang="zh-CN" altLang="en-US" dirty="0"/>
              <a:t>静态 的合理性？</a:t>
            </a:r>
            <a:endParaRPr lang="en-US" altLang="zh-CN" dirty="0"/>
          </a:p>
          <a:p>
            <a:r>
              <a:rPr lang="zh-CN" altLang="en-US" dirty="0"/>
              <a:t>空气阻力？</a:t>
            </a:r>
            <a:endParaRPr lang="en-US" altLang="zh-CN" dirty="0"/>
          </a:p>
          <a:p>
            <a:r>
              <a:rPr lang="en-US" altLang="zh-CN" dirty="0"/>
              <a:t>if A = </a:t>
            </a:r>
            <a:r>
              <a:rPr lang="zh-CN" altLang="en-US" dirty="0"/>
              <a:t>有</a:t>
            </a:r>
            <a:endParaRPr lang="en-US" altLang="zh-CN" dirty="0"/>
          </a:p>
          <a:p>
            <a:r>
              <a:rPr lang="en-US" altLang="zh-CN" dirty="0"/>
              <a:t>	</a:t>
            </a:r>
            <a:r>
              <a:rPr lang="zh-CN" altLang="en-US" dirty="0"/>
              <a:t>既然有，你们有观察到章动吗？</a:t>
            </a:r>
            <a:endParaRPr lang="en-US" altLang="zh-CN" dirty="0"/>
          </a:p>
          <a:p>
            <a:r>
              <a:rPr lang="en-US" altLang="zh-CN" dirty="0"/>
              <a:t>if A = </a:t>
            </a:r>
            <a:r>
              <a:rPr lang="zh-CN" altLang="en-US" dirty="0"/>
              <a:t>没有</a:t>
            </a:r>
            <a:endParaRPr lang="en-US" altLang="zh-CN" dirty="0"/>
          </a:p>
          <a:p>
            <a:r>
              <a:rPr lang="en-US" altLang="zh-CN" dirty="0"/>
              <a:t>	</a:t>
            </a:r>
            <a:r>
              <a:rPr lang="zh-CN" altLang="en-US" dirty="0"/>
              <a:t>那么飓风球是如何达到一个稳定的转动状态吗？</a:t>
            </a:r>
            <a:endParaRPr lang="en-US" altLang="zh-CN" dirty="0"/>
          </a:p>
          <a:p>
            <a:r>
              <a:rPr lang="zh-CN" altLang="en-US" dirty="0"/>
              <a:t>平动造成的滑动摩擦</a:t>
            </a:r>
            <a:endParaRPr lang="en-US" altLang="zh-CN" dirty="0"/>
          </a:p>
          <a:p>
            <a:r>
              <a:rPr lang="zh-CN" altLang="en-US" dirty="0"/>
              <a:t>滚动摩擦</a:t>
            </a:r>
            <a:endParaRPr lang="en-US" altLang="zh-CN" dirty="0"/>
          </a:p>
          <a:p>
            <a:r>
              <a:rPr lang="zh-CN" altLang="en-US" dirty="0"/>
              <a:t>无摩擦平面</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大家好！我是来自上科大的陈稼霖，下面就由我来对正方的报告进行评论。</a:t>
            </a:r>
            <a:endParaRPr lang="en-US" altLang="zh-CN" dirty="0"/>
          </a:p>
          <a:p>
            <a:r>
              <a:rPr lang="zh-CN" altLang="en-US" dirty="0"/>
              <a:t>首先，让我们先来回顾一下题目，题目要求我们探究并解释飓风球从用手旋转，到用管子吹气，从而达到高频率旋转的这一运动过程。</a:t>
            </a:r>
            <a:endParaRPr lang="en-US" altLang="zh-CN" dirty="0"/>
          </a:p>
          <a:p>
            <a:r>
              <a:rPr lang="zh-CN" altLang="en-US" dirty="0"/>
              <a:t>其中，我们提炼出的关键词有：用手旋转、吹气、极高的频率，大致与正方相同。</a:t>
            </a:r>
          </a:p>
        </p:txBody>
      </p:sp>
    </p:spTree>
    <p:extLst>
      <p:ext uri="{BB962C8B-B14F-4D97-AF65-F5344CB8AC3E}">
        <p14:creationId xmlns:p14="http://schemas.microsoft.com/office/powerpoint/2010/main" val="391384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我想请问正方：</a:t>
            </a:r>
            <a:endParaRPr lang="en-US" altLang="zh-CN" dirty="0"/>
          </a:p>
          <a:p>
            <a:r>
              <a:rPr lang="zh-CN" altLang="en-US" dirty="0"/>
              <a:t>我想请问反方：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大家好！我是上科大的陈稼霖。下面我先来总结一下正反双方在讨论环节涉及到的核心问题。</a:t>
            </a:r>
            <a:endParaRPr lang="en-US" altLang="zh-CN" dirty="0"/>
          </a:p>
          <a:p>
            <a:r>
              <a:rPr lang="zh-CN" altLang="en-US" dirty="0"/>
              <a:t>正反，双方首先针对于</a:t>
            </a:r>
            <a:r>
              <a:rPr lang="en-US" altLang="zh-CN" dirty="0"/>
              <a:t>	</a:t>
            </a:r>
            <a:r>
              <a:rPr lang="zh-CN" altLang="en-US" dirty="0"/>
              <a:t>问题进行了讨论，正方认为</a:t>
            </a:r>
            <a:r>
              <a:rPr lang="en-US" altLang="zh-CN" dirty="0"/>
              <a:t>	</a:t>
            </a:r>
            <a:r>
              <a:rPr lang="zh-CN" altLang="en-US" dirty="0"/>
              <a:t>，反方则认为</a:t>
            </a:r>
            <a:r>
              <a:rPr lang="en-US" altLang="zh-CN" dirty="0"/>
              <a:t>	</a:t>
            </a:r>
            <a:r>
              <a:rPr lang="zh-CN" altLang="en-US" dirty="0"/>
              <a:t>。</a:t>
            </a:r>
            <a:endParaRPr lang="en-US" altLang="zh-CN" dirty="0"/>
          </a:p>
          <a:p>
            <a:r>
              <a:rPr lang="zh-CN" altLang="en-US" dirty="0"/>
              <a:t>然后，正反双方讨论了</a:t>
            </a:r>
            <a:r>
              <a:rPr lang="en-US" altLang="zh-CN" dirty="0"/>
              <a:t>	</a:t>
            </a:r>
            <a:r>
              <a:rPr lang="zh-CN" altLang="en-US" dirty="0"/>
              <a:t>的问题，反方指出</a:t>
            </a:r>
            <a:r>
              <a:rPr lang="en-US" altLang="zh-CN" dirty="0"/>
              <a:t>	</a:t>
            </a:r>
            <a:r>
              <a:rPr lang="zh-CN" altLang="en-US" dirty="0"/>
              <a:t>，正方则表示</a:t>
            </a:r>
            <a:r>
              <a:rPr lang="en-US" altLang="zh-CN" dirty="0"/>
              <a:t>	</a:t>
            </a:r>
            <a:r>
              <a:rPr lang="zh-CN" altLang="en-US" dirty="0"/>
              <a:t>。</a:t>
            </a:r>
            <a:endParaRPr lang="en-US" altLang="zh-CN" dirty="0"/>
          </a:p>
          <a:p>
            <a:r>
              <a:rPr lang="zh-CN" altLang="en-US" dirty="0"/>
              <a:t>其次，正反双方对于</a:t>
            </a:r>
            <a:r>
              <a:rPr lang="en-US" altLang="zh-CN" dirty="0"/>
              <a:t>	</a:t>
            </a:r>
            <a:r>
              <a:rPr lang="zh-CN" altLang="en-US" dirty="0"/>
              <a:t>问题也存在一定的分歧，反方质疑</a:t>
            </a:r>
            <a:r>
              <a:rPr lang="en-US" altLang="zh-CN" dirty="0"/>
              <a:t>	</a:t>
            </a:r>
            <a:r>
              <a:rPr lang="zh-CN" altLang="en-US" dirty="0"/>
              <a:t>，正方则解释</a:t>
            </a:r>
            <a:r>
              <a:rPr lang="en-US" altLang="zh-CN" dirty="0"/>
              <a:t>	</a:t>
            </a:r>
            <a:r>
              <a:rPr lang="zh-CN" altLang="en-US" dirty="0"/>
              <a:t>。</a:t>
            </a:r>
            <a:endParaRPr lang="en-US" altLang="zh-CN" dirty="0"/>
          </a:p>
          <a:p>
            <a:r>
              <a:rPr lang="zh-CN" altLang="en-US" dirty="0"/>
              <a:t>最后，正反双方通过讨论在</a:t>
            </a:r>
            <a:r>
              <a:rPr lang="en-US" altLang="zh-CN" dirty="0"/>
              <a:t>	</a:t>
            </a:r>
            <a:r>
              <a:rPr lang="zh-CN" altLang="en-US" dirty="0"/>
              <a:t>问题上达成了共识，正反方一致认为</a:t>
            </a:r>
            <a:r>
              <a:rPr lang="en-US" altLang="zh-CN" dirty="0"/>
              <a:t>	</a:t>
            </a:r>
            <a:r>
              <a:rPr lang="zh-CN" altLang="en-US" dirty="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30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6093335"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对</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报告方</a:t>
            </a:r>
            <a:r>
              <a:rPr lang="en-US" altLang="zh-CN"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挑战方的问题</a:t>
            </a:r>
          </a:p>
        </p:txBody>
      </p:sp>
      <p:sp>
        <p:nvSpPr>
          <p:cNvPr id="9" name="文本框 8">
            <a:extLst>
              <a:ext uri="{FF2B5EF4-FFF2-40B4-BE49-F238E27FC236}">
                <a16:creationId xmlns:a16="http://schemas.microsoft.com/office/drawing/2014/main" id="{6B0A37D5-F931-46A5-B227-16EF7104547B}"/>
              </a:ext>
            </a:extLst>
          </p:cNvPr>
          <p:cNvSpPr txBox="1"/>
          <p:nvPr/>
        </p:nvSpPr>
        <p:spPr>
          <a:xfrm>
            <a:off x="844892" y="1450552"/>
            <a:ext cx="10949598" cy="754887"/>
          </a:xfrm>
          <a:prstGeom prst="rect">
            <a:avLst/>
          </a:prstGeom>
          <a:noFill/>
        </p:spPr>
        <p:txBody>
          <a:bodyPr wrap="square" rtlCol="0" anchor="t">
            <a:spAutoFit/>
          </a:bodyPr>
          <a:lstStyle/>
          <a:p>
            <a:pPr marL="514350" indent="-514350" fontAlgn="auto">
              <a:lnSpc>
                <a:spcPts val="6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关于启动方式及其对应的受力分析</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4653280" cy="1219835"/>
          </a:xfrm>
          <a:prstGeom prst="rect">
            <a:avLst/>
          </a:prstGeom>
          <a:noFill/>
        </p:spPr>
        <p:txBody>
          <a:bodyPr wrap="none" rtlCol="0" anchor="t">
            <a:spAutoFit/>
          </a:bodyPr>
          <a:lstStyle/>
          <a:p>
            <a:pPr>
              <a:lnSpc>
                <a:spcPts val="8800"/>
              </a:lnSpc>
            </a:pPr>
            <a:r>
              <a:rPr lang="zh-CN" altLang="en-US" sz="4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论环节核心问题</a:t>
            </a:r>
          </a:p>
        </p:txBody>
      </p:sp>
      <p:sp>
        <p:nvSpPr>
          <p:cNvPr id="9" name="文本框 8">
            <a:extLst>
              <a:ext uri="{FF2B5EF4-FFF2-40B4-BE49-F238E27FC236}">
                <a16:creationId xmlns:a16="http://schemas.microsoft.com/office/drawing/2014/main" id="{D232AAFD-5A05-45A3-8122-7E1EAB7BA20B}"/>
              </a:ext>
            </a:extLst>
          </p:cNvPr>
          <p:cNvSpPr txBox="1"/>
          <p:nvPr/>
        </p:nvSpPr>
        <p:spPr>
          <a:xfrm>
            <a:off x="844892" y="1450552"/>
            <a:ext cx="10949598" cy="754887"/>
          </a:xfrm>
          <a:prstGeom prst="rect">
            <a:avLst/>
          </a:prstGeom>
          <a:noFill/>
        </p:spPr>
        <p:txBody>
          <a:bodyPr wrap="square" rtlCol="0" anchor="t">
            <a:spAutoFit/>
          </a:bodyPr>
          <a:lstStyle/>
          <a:p>
            <a:pPr marL="514350" indent="-514350" fontAlgn="auto">
              <a:lnSpc>
                <a:spcPts val="6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3247877"/>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lvl="1">
              <a:lnSpc>
                <a:spcPct val="150000"/>
              </a:lnSpc>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在对普通情况分析的基础上进行了拓展实验探究</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理论与实验符合较好</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63015"/>
            <a:ext cx="4925060" cy="3247877"/>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用管子吹气的过程分析不够到位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启动阶段的受力分析不够到位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过分依赖文献</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9928531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战方优缺点</a:t>
            </a: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0D9E672-4727-4DC1-9A7A-7CA0464FEC73}"/>
              </a:ext>
            </a:extLst>
          </p:cNvPr>
          <p:cNvSpPr txBox="1"/>
          <p:nvPr/>
        </p:nvSpPr>
        <p:spPr>
          <a:xfrm>
            <a:off x="798195"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
        <p:nvSpPr>
          <p:cNvPr id="12" name="文本框 11">
            <a:extLst>
              <a:ext uri="{FF2B5EF4-FFF2-40B4-BE49-F238E27FC236}">
                <a16:creationId xmlns:a16="http://schemas.microsoft.com/office/drawing/2014/main" id="{057FCF49-B2A0-43E5-9857-2C97B2DD7435}"/>
              </a:ext>
            </a:extLst>
          </p:cNvPr>
          <p:cNvSpPr txBox="1"/>
          <p:nvPr/>
        </p:nvSpPr>
        <p:spPr>
          <a:xfrm>
            <a:off x="6613398"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extLst>
      <p:ext uri="{BB962C8B-B14F-4D97-AF65-F5344CB8AC3E}">
        <p14:creationId xmlns:p14="http://schemas.microsoft.com/office/powerpoint/2010/main" val="34797804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02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490008"/>
            <a:ext cx="10667999" cy="1815882"/>
          </a:xfrm>
          <a:prstGeom prst="rect">
            <a:avLst/>
          </a:prstGeom>
        </p:spPr>
        <p:txBody>
          <a:bodyPr wrap="square">
            <a:spAutoFit/>
          </a:bodyPr>
          <a:lstStyle/>
          <a:p>
            <a:pPr algn="just"/>
            <a:r>
              <a:rPr lang="en-US" altLang="zh-CN" sz="2800" dirty="0">
                <a:latin typeface="Source Sans Pro" panose="020B0503030403020204" pitchFamily="34" charset="0"/>
              </a:rPr>
              <a:t>Two steel balls that are joined together can be spun at </a:t>
            </a:r>
            <a:r>
              <a:rPr lang="en-US" altLang="zh-CN" sz="2800" b="1" dirty="0">
                <a:solidFill>
                  <a:srgbClr val="FF0000"/>
                </a:solidFill>
                <a:latin typeface="Source Sans Pro" panose="020B0503030403020204" pitchFamily="34" charset="0"/>
              </a:rPr>
              <a:t>incredibly high frequency</a:t>
            </a:r>
            <a:r>
              <a:rPr lang="en-US" altLang="zh-CN" sz="2800" dirty="0">
                <a:latin typeface="Source Sans Pro" panose="020B0503030403020204" pitchFamily="34" charset="0"/>
              </a:rPr>
              <a:t> by first </a:t>
            </a:r>
            <a:r>
              <a:rPr lang="en-US" altLang="zh-CN" sz="2800" b="1" dirty="0">
                <a:solidFill>
                  <a:srgbClr val="FF0000"/>
                </a:solidFill>
                <a:latin typeface="Source Sans Pro" panose="020B0503030403020204" pitchFamily="34" charset="0"/>
              </a:rPr>
              <a:t>spinning them by hand</a:t>
            </a:r>
            <a:r>
              <a:rPr lang="en-US" altLang="zh-CN" sz="2800" dirty="0">
                <a:latin typeface="Source Sans Pro" panose="020B0503030403020204" pitchFamily="34" charset="0"/>
              </a:rPr>
              <a:t> and then </a:t>
            </a:r>
            <a:r>
              <a:rPr lang="en-US" altLang="zh-CN" sz="2800" b="1" dirty="0">
                <a:solidFill>
                  <a:srgbClr val="FF0000"/>
                </a:solidFill>
                <a:latin typeface="Source Sans Pro" panose="020B0503030403020204" pitchFamily="34" charset="0"/>
              </a:rPr>
              <a:t>blowing on them</a:t>
            </a:r>
            <a:r>
              <a:rPr lang="en-US" altLang="zh-CN" sz="2800" dirty="0">
                <a:latin typeface="Source Sans Pro" panose="020B0503030403020204" pitchFamily="34" charset="0"/>
              </a:rPr>
              <a:t> through a tube, e.g. a drinking straw. Explain and investigate this phenomenon.</a:t>
            </a:r>
            <a:endParaRPr lang="zh-CN" altLang="en-US" sz="2800" dirty="0"/>
          </a:p>
        </p:txBody>
      </p:sp>
      <p:sp>
        <p:nvSpPr>
          <p:cNvPr id="10" name="矩形 9">
            <a:extLst>
              <a:ext uri="{FF2B5EF4-FFF2-40B4-BE49-F238E27FC236}">
                <a16:creationId xmlns:a16="http://schemas.microsoft.com/office/drawing/2014/main" id="{4F3BB213-434D-40D1-833B-81F6DBB1F357}"/>
              </a:ext>
            </a:extLst>
          </p:cNvPr>
          <p:cNvSpPr/>
          <p:nvPr/>
        </p:nvSpPr>
        <p:spPr>
          <a:xfrm>
            <a:off x="681548" y="3305890"/>
            <a:ext cx="10667999" cy="1144031"/>
          </a:xfrm>
          <a:prstGeom prst="rect">
            <a:avLst/>
          </a:prstGeom>
        </p:spPr>
        <p:txBody>
          <a:bodyPr wrap="square">
            <a:spAutoFit/>
          </a:bodyPr>
          <a:lstStyle/>
          <a:p>
            <a:pPr algn="just">
              <a:lnSpc>
                <a:spcPct val="150000"/>
              </a:lnSpc>
            </a:pPr>
            <a:r>
              <a:rPr lang="zh-CN" altLang="zh-CN" sz="2400" dirty="0"/>
              <a:t>通过起始时</a:t>
            </a:r>
            <a:r>
              <a:rPr lang="zh-CN" altLang="zh-CN" sz="2400" b="1" dirty="0">
                <a:solidFill>
                  <a:srgbClr val="FF0000"/>
                </a:solidFill>
              </a:rPr>
              <a:t>用手旋转</a:t>
            </a:r>
            <a:r>
              <a:rPr lang="zh-CN" altLang="zh-CN" sz="2400" dirty="0"/>
              <a:t>，并使用一根管子（如吸管）</a:t>
            </a:r>
            <a:r>
              <a:rPr lang="zh-CN" altLang="zh-CN" sz="2400" b="1" dirty="0">
                <a:solidFill>
                  <a:srgbClr val="FF0000"/>
                </a:solidFill>
              </a:rPr>
              <a:t>朝其吹气</a:t>
            </a:r>
            <a:r>
              <a:rPr lang="zh-CN" altLang="zh-CN" sz="2400" dirty="0"/>
              <a:t>，连在一起的两个钢球能</a:t>
            </a:r>
            <a:r>
              <a:rPr lang="zh-CN" altLang="zh-CN" sz="2400" b="1" dirty="0">
                <a:solidFill>
                  <a:srgbClr val="FF0000"/>
                </a:solidFill>
              </a:rPr>
              <a:t>以极高的频率</a:t>
            </a:r>
            <a:r>
              <a:rPr lang="zh-CN" altLang="zh-CN" sz="2400" dirty="0"/>
              <a:t>旋转。解释并探究这一现象。</a:t>
            </a:r>
            <a:endParaRPr lang="zh-CN" altLang="zh-CN" sz="3200" dirty="0"/>
          </a:p>
        </p:txBody>
      </p:sp>
    </p:spTree>
    <p:extLst>
      <p:ext uri="{BB962C8B-B14F-4D97-AF65-F5344CB8AC3E}">
        <p14:creationId xmlns:p14="http://schemas.microsoft.com/office/powerpoint/2010/main" val="34689071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方报告回顾</a:t>
            </a:r>
          </a:p>
        </p:txBody>
      </p:sp>
      <p:sp>
        <p:nvSpPr>
          <p:cNvPr id="12" name="文本框 11">
            <a:extLst>
              <a:ext uri="{FF2B5EF4-FFF2-40B4-BE49-F238E27FC236}">
                <a16:creationId xmlns:a16="http://schemas.microsoft.com/office/drawing/2014/main" id="{6323FD51-912B-4879-91DF-B186F9411A9E}"/>
              </a:ext>
            </a:extLst>
          </p:cNvPr>
          <p:cNvSpPr txBox="1"/>
          <p:nvPr/>
        </p:nvSpPr>
        <p:spPr>
          <a:xfrm>
            <a:off x="642937" y="1102108"/>
            <a:ext cx="10906125" cy="5833200"/>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回顾了题目，提炼出了关键词</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实验过程和现象展示</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定性解释，例如：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飓风球立起的原因：桌面的摩擦力</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定量探究，例如：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飓风球抬起的角度和转速之间的关系</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拓展探究，例如：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探究了</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等变量对飓风球运动的影响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尝试了</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的情况</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460431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3894208"/>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lvl="1">
              <a:lnSpc>
                <a:spcPct val="150000"/>
              </a:lnSpc>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在对普通情况分析的基础上进行了拓展实验探究，探究了</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理论与实验符合较好</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63015"/>
            <a:ext cx="4925060" cy="3247877"/>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用管子吹气的过程分析不够到位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启动阶段的受力分析不够到位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过分依赖文献</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976880" cy="1219835"/>
          </a:xfrm>
          <a:prstGeom prst="rect">
            <a:avLst/>
          </a:prstGeom>
          <a:noFill/>
        </p:spPr>
        <p:txBody>
          <a:bodyPr wrap="none" rtlCol="0" anchor="t">
            <a:spAutoFit/>
          </a:bodyPr>
          <a:lstStyle/>
          <a:p>
            <a:pPr>
              <a:lnSpc>
                <a:spcPts val="8800"/>
              </a:lnSpc>
            </a:pPr>
            <a:r>
              <a:rPr lang="zh-CN" altLang="en-US" sz="4400" b="1">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论的问题</a:t>
            </a:r>
          </a:p>
        </p:txBody>
      </p:sp>
      <p:sp>
        <p:nvSpPr>
          <p:cNvPr id="21" name="文本框 20"/>
          <p:cNvSpPr txBox="1"/>
          <p:nvPr/>
        </p:nvSpPr>
        <p:spPr>
          <a:xfrm>
            <a:off x="844892" y="1450552"/>
            <a:ext cx="10949598" cy="3894208"/>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飓风球运动的启动方式？</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飓风球抬起的过程和原因？</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吹气风速及吹气对小球的力如何测量？</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吹气对于飓风球运动的影响？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如何解决吹气造成小球偏离出气口？</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是否考虑空气阻力的影响？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2" name="星形: 五角 1">
            <a:extLst>
              <a:ext uri="{FF2B5EF4-FFF2-40B4-BE49-F238E27FC236}">
                <a16:creationId xmlns:a16="http://schemas.microsoft.com/office/drawing/2014/main" id="{322CCD18-93ED-4272-850B-C7459C1CBF18}"/>
              </a:ext>
            </a:extLst>
          </p:cNvPr>
          <p:cNvSpPr/>
          <p:nvPr/>
        </p:nvSpPr>
        <p:spPr>
          <a:xfrm>
            <a:off x="12192000" y="2269579"/>
            <a:ext cx="489857" cy="489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66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38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490008"/>
            <a:ext cx="10667999" cy="1815882"/>
          </a:xfrm>
          <a:prstGeom prst="rect">
            <a:avLst/>
          </a:prstGeom>
        </p:spPr>
        <p:txBody>
          <a:bodyPr wrap="square">
            <a:spAutoFit/>
          </a:bodyPr>
          <a:lstStyle/>
          <a:p>
            <a:pPr algn="just"/>
            <a:r>
              <a:rPr lang="en-US" altLang="zh-CN" sz="2800" b="1" dirty="0">
                <a:solidFill>
                  <a:srgbClr val="FF0000"/>
                </a:solidFill>
                <a:latin typeface="Source Sans Pro" panose="020B0503030403020204" pitchFamily="34" charset="0"/>
              </a:rPr>
              <a:t>Two steel balls</a:t>
            </a:r>
            <a:r>
              <a:rPr lang="en-US" altLang="zh-CN" sz="2800" dirty="0">
                <a:latin typeface="Source Sans Pro" panose="020B0503030403020204" pitchFamily="34" charset="0"/>
              </a:rPr>
              <a:t> that are joined together can be spun at </a:t>
            </a:r>
            <a:r>
              <a:rPr lang="en-US" altLang="zh-CN" sz="2800" b="1" dirty="0">
                <a:solidFill>
                  <a:srgbClr val="FF0000"/>
                </a:solidFill>
                <a:latin typeface="Source Sans Pro" panose="020B0503030403020204" pitchFamily="34" charset="0"/>
              </a:rPr>
              <a:t>incredibly high frequency</a:t>
            </a:r>
            <a:r>
              <a:rPr lang="en-US" altLang="zh-CN" sz="2800" dirty="0">
                <a:latin typeface="Source Sans Pro" panose="020B0503030403020204" pitchFamily="34" charset="0"/>
              </a:rPr>
              <a:t> by first </a:t>
            </a:r>
            <a:r>
              <a:rPr lang="en-US" altLang="zh-CN" sz="2800" b="1" dirty="0">
                <a:solidFill>
                  <a:srgbClr val="FF0000"/>
                </a:solidFill>
                <a:latin typeface="Source Sans Pro" panose="020B0503030403020204" pitchFamily="34" charset="0"/>
              </a:rPr>
              <a:t>spinning them by hand</a:t>
            </a:r>
            <a:r>
              <a:rPr lang="en-US" altLang="zh-CN" sz="2800" dirty="0">
                <a:latin typeface="Source Sans Pro" panose="020B0503030403020204" pitchFamily="34" charset="0"/>
              </a:rPr>
              <a:t> and then </a:t>
            </a:r>
            <a:r>
              <a:rPr lang="en-US" altLang="zh-CN" sz="2800" b="1" dirty="0">
                <a:solidFill>
                  <a:srgbClr val="FF0000"/>
                </a:solidFill>
                <a:latin typeface="Source Sans Pro" panose="020B0503030403020204" pitchFamily="34" charset="0"/>
              </a:rPr>
              <a:t>blowing on them</a:t>
            </a:r>
            <a:r>
              <a:rPr lang="en-US" altLang="zh-CN" sz="2800" dirty="0">
                <a:latin typeface="Source Sans Pro" panose="020B0503030403020204" pitchFamily="34" charset="0"/>
              </a:rPr>
              <a:t> through a tube, e.g. a drinking straw. Explain and investigate this phenomenon.</a:t>
            </a:r>
            <a:endParaRPr lang="zh-CN" altLang="en-US" sz="2800" dirty="0"/>
          </a:p>
        </p:txBody>
      </p:sp>
      <p:sp>
        <p:nvSpPr>
          <p:cNvPr id="10" name="矩形 9">
            <a:extLst>
              <a:ext uri="{FF2B5EF4-FFF2-40B4-BE49-F238E27FC236}">
                <a16:creationId xmlns:a16="http://schemas.microsoft.com/office/drawing/2014/main" id="{4F3BB213-434D-40D1-833B-81F6DBB1F357}"/>
              </a:ext>
            </a:extLst>
          </p:cNvPr>
          <p:cNvSpPr/>
          <p:nvPr/>
        </p:nvSpPr>
        <p:spPr>
          <a:xfrm>
            <a:off x="681548" y="3305890"/>
            <a:ext cx="10667999" cy="1144031"/>
          </a:xfrm>
          <a:prstGeom prst="rect">
            <a:avLst/>
          </a:prstGeom>
        </p:spPr>
        <p:txBody>
          <a:bodyPr wrap="square">
            <a:spAutoFit/>
          </a:bodyPr>
          <a:lstStyle/>
          <a:p>
            <a:pPr algn="just">
              <a:lnSpc>
                <a:spcPct val="150000"/>
              </a:lnSpc>
            </a:pPr>
            <a:r>
              <a:rPr lang="zh-CN" altLang="zh-CN" sz="2400" dirty="0"/>
              <a:t>通过起始时</a:t>
            </a:r>
            <a:r>
              <a:rPr lang="zh-CN" altLang="zh-CN" sz="2400" b="1" dirty="0">
                <a:solidFill>
                  <a:srgbClr val="FF0000"/>
                </a:solidFill>
              </a:rPr>
              <a:t>用手旋转</a:t>
            </a:r>
            <a:r>
              <a:rPr lang="zh-CN" altLang="zh-CN" sz="2400" dirty="0"/>
              <a:t>，并使用一根管子（如吸管）</a:t>
            </a:r>
            <a:r>
              <a:rPr lang="zh-CN" altLang="zh-CN" sz="2400" b="1" dirty="0">
                <a:solidFill>
                  <a:srgbClr val="FF0000"/>
                </a:solidFill>
              </a:rPr>
              <a:t>朝其吹气</a:t>
            </a:r>
            <a:r>
              <a:rPr lang="zh-CN" altLang="zh-CN" sz="2400" dirty="0"/>
              <a:t>，连在一起的两个钢球能</a:t>
            </a:r>
            <a:r>
              <a:rPr lang="zh-CN" altLang="zh-CN" sz="2400" b="1" dirty="0">
                <a:solidFill>
                  <a:srgbClr val="FF0000"/>
                </a:solidFill>
              </a:rPr>
              <a:t>以极高的频率</a:t>
            </a:r>
            <a:r>
              <a:rPr lang="zh-CN" altLang="zh-CN" sz="2400" dirty="0"/>
              <a:t>旋转。解释并探究这一现象。</a:t>
            </a:r>
            <a:endParaRPr lang="zh-CN" altLang="zh-CN" sz="3200" dirty="0"/>
          </a:p>
        </p:txBody>
      </p:sp>
    </p:spTree>
    <p:extLst>
      <p:ext uri="{BB962C8B-B14F-4D97-AF65-F5344CB8AC3E}">
        <p14:creationId xmlns:p14="http://schemas.microsoft.com/office/powerpoint/2010/main" val="98468920"/>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1898</Words>
  <Application>Microsoft Office PowerPoint</Application>
  <PresentationFormat>宽屏</PresentationFormat>
  <Paragraphs>158</Paragraphs>
  <Slides>13</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汉仪文黑-65W</vt:lpstr>
      <vt:lpstr>宋体</vt:lpstr>
      <vt:lpstr>微软雅黑</vt:lpstr>
      <vt:lpstr>Arial</vt:lpstr>
      <vt:lpstr>Calibri</vt:lpstr>
      <vt:lpstr>Source Sans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陈稼霖 Jialin Chen</cp:lastModifiedBy>
  <cp:revision>26</cp:revision>
  <dcterms:created xsi:type="dcterms:W3CDTF">2019-05-15T09:30:00Z</dcterms:created>
  <dcterms:modified xsi:type="dcterms:W3CDTF">2019-08-14T06:24:31Z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