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2" y="3218089"/>
            <a:ext cx="54864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p:cNvPicPr>
            <a:picLocks noChangeAspect="1" noChangeArrowheads="1"/>
          </p:cNvPicPr>
          <p:nvPr/>
        </p:nvPicPr>
        <p:blipFill>
          <a:blip r:embed="rId3">
            <a:extLst>
              <a:ext uri="{28A0092B-C50C-407E-A947-70E740481C1C}">
                <a14:useLocalDpi xmlns:a14="http://schemas.microsoft.com/office/drawing/2010/main" val="0"/>
              </a:ext>
            </a:extLst>
          </a:blip>
          <a:srcRect r="71181" b="37630"/>
          <a:stretch>
            <a:fillRect/>
          </a:stretch>
        </p:blipFill>
        <p:spPr bwMode="auto">
          <a:xfrm>
            <a:off x="5638799" y="2971799"/>
            <a:ext cx="3212720" cy="39132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9832" y="-15121"/>
            <a:ext cx="9220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第一题：请使用</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Stellarium</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软件获取数据，用视差法计算月球离地球的距离。</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在</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Stellarium</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软件中，大家点击月球就可以获得许多关于它的数据（如下两图所示）。</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其中与测量它的距离相关的两组数据是方位角</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高度角，以及赤经</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赤纬。关于这两组角度</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的定义，大家可以从维基百科上找到。</a:t>
            </a:r>
            <a:r>
              <a:rPr kumimoji="0" lang="zh-CN" altLang="en-US" b="0" i="0" u="none" strike="noStrike" cap="none" normalizeH="0" baseline="0" dirty="0" smtClean="0">
                <a:ln>
                  <a:noFill/>
                </a:ln>
                <a:solidFill>
                  <a:srgbClr val="0070C0"/>
                </a:solidFill>
                <a:effectLst/>
                <a:latin typeface="Calibri" pitchFamily="34" charset="0"/>
                <a:ea typeface="宋体" pitchFamily="2" charset="-122"/>
                <a:cs typeface="Times New Roman" pitchFamily="18" charset="0"/>
              </a:rPr>
              <a:t>这里我们利用方位角</a:t>
            </a:r>
            <a:r>
              <a:rPr kumimoji="0" lang="en-US" altLang="zh-CN" b="0" i="0" u="none" strike="noStrike" cap="none" normalizeH="0" baseline="0" dirty="0" smtClean="0">
                <a:ln>
                  <a:noFill/>
                </a:ln>
                <a:solidFill>
                  <a:srgbClr val="0070C0"/>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rgbClr val="0070C0"/>
                </a:solidFill>
                <a:effectLst/>
                <a:latin typeface="Calibri" pitchFamily="34" charset="0"/>
                <a:ea typeface="宋体" pitchFamily="2" charset="-122"/>
                <a:cs typeface="Times New Roman" pitchFamily="18" charset="0"/>
              </a:rPr>
              <a:t>高度角来计算，因为方位角和</a:t>
            </a:r>
            <a:endParaRPr kumimoji="0" lang="en-US" altLang="zh-CN" b="0" i="0" u="none" strike="noStrike" cap="none" normalizeH="0" baseline="0" dirty="0" smtClean="0">
              <a:ln>
                <a:noFill/>
              </a:ln>
              <a:solidFill>
                <a:srgbClr val="0070C0"/>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0070C0"/>
                </a:solidFill>
                <a:latin typeface="Calibri" pitchFamily="34" charset="0"/>
                <a:ea typeface="宋体" pitchFamily="2" charset="-122"/>
                <a:cs typeface="Times New Roman" pitchFamily="18" charset="0"/>
              </a:rPr>
              <a:t>高度</a:t>
            </a:r>
            <a:r>
              <a:rPr lang="zh-CN" altLang="en-US" dirty="0" smtClean="0">
                <a:solidFill>
                  <a:srgbClr val="0070C0"/>
                </a:solidFill>
                <a:latin typeface="Calibri" pitchFamily="34" charset="0"/>
                <a:ea typeface="宋体" pitchFamily="2" charset="-122"/>
                <a:cs typeface="Times New Roman" pitchFamily="18" charset="0"/>
              </a:rPr>
              <a:t>角是实际观测时我们可以从地球上轻易测量到的角度，也是古代天文学家能够测量的</a:t>
            </a:r>
            <a:endParaRPr lang="en-US" altLang="zh-CN" dirty="0" smtClean="0">
              <a:solidFill>
                <a:srgbClr val="0070C0"/>
              </a:solidFill>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smtClean="0">
                <a:solidFill>
                  <a:srgbClr val="0070C0"/>
                </a:solidFill>
                <a:latin typeface="Calibri" pitchFamily="34" charset="0"/>
                <a:ea typeface="宋体" pitchFamily="2" charset="-122"/>
                <a:cs typeface="Times New Roman" pitchFamily="18" charset="0"/>
              </a:rPr>
              <a:t>角度。</a:t>
            </a:r>
            <a:endParaRPr kumimoji="0" lang="zh-CN" altLang="en-US" b="0" i="0" u="none" strike="noStrike" cap="none" normalizeH="0" baseline="0" dirty="0" smtClean="0">
              <a:ln>
                <a:noFill/>
              </a:ln>
              <a:solidFill>
                <a:srgbClr val="0070C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FF0000"/>
                </a:solidFill>
                <a:latin typeface="Arial" pitchFamily="34" charset="0"/>
                <a:cs typeface="Arial" pitchFamily="34" charset="0"/>
              </a:rPr>
              <a:t>该</a:t>
            </a:r>
            <a:r>
              <a:rPr lang="zh-CN" altLang="en-US" dirty="0" smtClean="0">
                <a:solidFill>
                  <a:srgbClr val="FF0000"/>
                </a:solidFill>
                <a:latin typeface="Arial" pitchFamily="34" charset="0"/>
                <a:cs typeface="Arial" pitchFamily="34" charset="0"/>
              </a:rPr>
              <a:t>题</a:t>
            </a:r>
            <a:r>
              <a:rPr lang="en-US" altLang="zh-CN" dirty="0" smtClean="0">
                <a:solidFill>
                  <a:srgbClr val="FF0000"/>
                </a:solidFill>
                <a:latin typeface="Arial" pitchFamily="34" charset="0"/>
                <a:cs typeface="Arial" pitchFamily="34" charset="0"/>
              </a:rPr>
              <a:t>50</a:t>
            </a:r>
            <a:r>
              <a:rPr lang="zh-CN" altLang="en-US" dirty="0" smtClean="0">
                <a:solidFill>
                  <a:srgbClr val="FF0000"/>
                </a:solidFill>
                <a:latin typeface="Arial" pitchFamily="34" charset="0"/>
                <a:cs typeface="Arial" pitchFamily="34" charset="0"/>
              </a:rPr>
              <a:t>分；体现出对视差法原理的理解值</a:t>
            </a:r>
            <a:r>
              <a:rPr lang="en-US" altLang="zh-CN" dirty="0" smtClean="0">
                <a:solidFill>
                  <a:srgbClr val="FF0000"/>
                </a:solidFill>
                <a:latin typeface="Arial" pitchFamily="34" charset="0"/>
                <a:cs typeface="Arial" pitchFamily="34" charset="0"/>
              </a:rPr>
              <a:t>15</a:t>
            </a:r>
            <a:r>
              <a:rPr lang="zh-CN" altLang="en-US" dirty="0" smtClean="0">
                <a:solidFill>
                  <a:srgbClr val="FF0000"/>
                </a:solidFill>
                <a:latin typeface="Arial" pitchFamily="34" charset="0"/>
                <a:cs typeface="Arial" pitchFamily="34" charset="0"/>
              </a:rPr>
              <a:t>分；体现出对方位角</a:t>
            </a:r>
            <a:r>
              <a:rPr lang="en-US" altLang="zh-CN" dirty="0" smtClean="0">
                <a:solidFill>
                  <a:srgbClr val="FF0000"/>
                </a:solidFill>
                <a:latin typeface="Arial" pitchFamily="34" charset="0"/>
                <a:cs typeface="Arial" pitchFamily="34" charset="0"/>
              </a:rPr>
              <a:t>/</a:t>
            </a:r>
            <a:r>
              <a:rPr lang="zh-CN" altLang="en-US" dirty="0" smtClean="0">
                <a:solidFill>
                  <a:srgbClr val="FF0000"/>
                </a:solidFill>
                <a:latin typeface="Arial" pitchFamily="34" charset="0"/>
                <a:cs typeface="Arial" pitchFamily="34" charset="0"/>
              </a:rPr>
              <a:t>高度角，赤经</a:t>
            </a:r>
            <a:r>
              <a:rPr lang="en-US" altLang="zh-CN" dirty="0" smtClean="0">
                <a:solidFill>
                  <a:srgbClr val="FF0000"/>
                </a:solidFill>
                <a:latin typeface="Arial" pitchFamily="34" charset="0"/>
                <a:cs typeface="Arial" pitchFamily="34" charset="0"/>
              </a:rPr>
              <a:t>/</a:t>
            </a:r>
            <a:r>
              <a:rPr lang="zh-CN" altLang="en-US" dirty="0" smtClean="0">
                <a:solidFill>
                  <a:srgbClr val="FF0000"/>
                </a:solidFill>
                <a:latin typeface="Arial" pitchFamily="34" charset="0"/>
                <a:cs typeface="Arial" pitchFamily="34" charset="0"/>
              </a:rPr>
              <a:t>赤纬的理解值</a:t>
            </a:r>
            <a:r>
              <a:rPr lang="en-US" altLang="zh-CN" dirty="0" smtClean="0">
                <a:solidFill>
                  <a:srgbClr val="FF0000"/>
                </a:solidFill>
                <a:latin typeface="Arial" pitchFamily="34" charset="0"/>
                <a:cs typeface="Arial" pitchFamily="34" charset="0"/>
              </a:rPr>
              <a:t>15</a:t>
            </a:r>
            <a:r>
              <a:rPr lang="zh-CN" altLang="en-US" dirty="0" smtClean="0">
                <a:solidFill>
                  <a:srgbClr val="FF0000"/>
                </a:solidFill>
                <a:latin typeface="Arial" pitchFamily="34" charset="0"/>
                <a:cs typeface="Arial" pitchFamily="34" charset="0"/>
              </a:rPr>
              <a:t>分；最终得到地月距离值</a:t>
            </a:r>
            <a:r>
              <a:rPr lang="en-US" altLang="zh-CN" dirty="0" smtClean="0">
                <a:solidFill>
                  <a:srgbClr val="FF0000"/>
                </a:solidFill>
                <a:latin typeface="Arial" pitchFamily="34" charset="0"/>
                <a:cs typeface="Arial" pitchFamily="34" charset="0"/>
              </a:rPr>
              <a:t>15</a:t>
            </a:r>
            <a:r>
              <a:rPr lang="zh-CN" altLang="en-US" dirty="0" smtClean="0">
                <a:solidFill>
                  <a:srgbClr val="FF0000"/>
                </a:solidFill>
                <a:latin typeface="Arial" pitchFamily="34" charset="0"/>
                <a:cs typeface="Arial" pitchFamily="34" charset="0"/>
              </a:rPr>
              <a:t>分（如果计算错误但是推理正确，并对错误进行了分析也可以得全分）；对其他星体测量的可行性探索值</a:t>
            </a:r>
            <a:r>
              <a:rPr lang="en-US" altLang="zh-CN" dirty="0" smtClean="0">
                <a:solidFill>
                  <a:srgbClr val="FF0000"/>
                </a:solidFill>
                <a:latin typeface="Arial" pitchFamily="34" charset="0"/>
                <a:cs typeface="Arial" pitchFamily="34" charset="0"/>
              </a:rPr>
              <a:t>5</a:t>
            </a:r>
            <a:r>
              <a:rPr lang="zh-CN" altLang="en-US" dirty="0" smtClean="0">
                <a:solidFill>
                  <a:srgbClr val="FF0000"/>
                </a:solidFill>
                <a:latin typeface="Arial" pitchFamily="34" charset="0"/>
                <a:cs typeface="Arial" pitchFamily="34" charset="0"/>
              </a:rPr>
              <a:t>分。</a:t>
            </a:r>
            <a:endParaRPr kumimoji="0" lang="zh-CN" altLang="en-US"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Rectangle 4"/>
          <p:cNvSpPr>
            <a:spLocks noChangeArrowheads="1"/>
          </p:cNvSpPr>
          <p:nvPr/>
        </p:nvSpPr>
        <p:spPr bwMode="auto">
          <a:xfrm>
            <a:off x="0" y="3543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8119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2095500"/>
            <a:ext cx="34290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52400" y="3352800"/>
            <a:ext cx="3429000" cy="800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6"/>
          </p:cNvCxnSpPr>
          <p:nvPr/>
        </p:nvCxnSpPr>
        <p:spPr>
          <a:xfrm flipV="1">
            <a:off x="3581400" y="914400"/>
            <a:ext cx="5257800" cy="283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66900" y="3752850"/>
            <a:ext cx="4229100"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76400" y="20574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581400" y="2514600"/>
            <a:ext cx="0" cy="2438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4" idx="6"/>
          </p:cNvCxnSpPr>
          <p:nvPr/>
        </p:nvCxnSpPr>
        <p:spPr>
          <a:xfrm flipV="1">
            <a:off x="2971800" y="3733800"/>
            <a:ext cx="609600" cy="838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581400" y="2895600"/>
            <a:ext cx="609600" cy="838200"/>
          </a:xfrm>
          <a:prstGeom prst="line">
            <a:avLst/>
          </a:prstGeom>
          <a:ln w="57150">
            <a:solidFill>
              <a:schemeClr val="tx2">
                <a:lumMod val="20000"/>
                <a:lumOff val="8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0"/>
          </p:cNvCxnSpPr>
          <p:nvPr/>
        </p:nvCxnSpPr>
        <p:spPr>
          <a:xfrm flipV="1">
            <a:off x="1866900" y="914400"/>
            <a:ext cx="6972300" cy="11811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96281" y="2633824"/>
            <a:ext cx="533400" cy="646331"/>
          </a:xfrm>
          <a:prstGeom prst="rect">
            <a:avLst/>
          </a:prstGeom>
          <a:noFill/>
        </p:spPr>
        <p:txBody>
          <a:bodyPr wrap="square" rtlCol="0">
            <a:spAutoFit/>
          </a:bodyPr>
          <a:lstStyle/>
          <a:p>
            <a:r>
              <a:rPr lang="zh-CN" altLang="en-US" dirty="0" smtClean="0"/>
              <a:t>弦长</a:t>
            </a:r>
            <a:r>
              <a:rPr lang="en-US" altLang="zh-CN" dirty="0" smtClean="0"/>
              <a:t>L</a:t>
            </a:r>
            <a:endParaRPr lang="en-US" dirty="0"/>
          </a:p>
        </p:txBody>
      </p:sp>
      <p:sp>
        <p:nvSpPr>
          <p:cNvPr id="25" name="TextBox 24"/>
          <p:cNvSpPr txBox="1"/>
          <p:nvPr/>
        </p:nvSpPr>
        <p:spPr>
          <a:xfrm>
            <a:off x="3714750" y="4768334"/>
            <a:ext cx="533400" cy="369332"/>
          </a:xfrm>
          <a:prstGeom prst="rect">
            <a:avLst/>
          </a:prstGeom>
          <a:noFill/>
        </p:spPr>
        <p:txBody>
          <a:bodyPr wrap="square" rtlCol="0">
            <a:spAutoFit/>
          </a:bodyPr>
          <a:lstStyle/>
          <a:p>
            <a:r>
              <a:rPr lang="en-US" dirty="0"/>
              <a:t>S</a:t>
            </a:r>
          </a:p>
        </p:txBody>
      </p:sp>
      <p:sp>
        <p:nvSpPr>
          <p:cNvPr id="26" name="TextBox 25"/>
          <p:cNvSpPr txBox="1"/>
          <p:nvPr/>
        </p:nvSpPr>
        <p:spPr>
          <a:xfrm>
            <a:off x="2703871" y="4550488"/>
            <a:ext cx="533400" cy="369332"/>
          </a:xfrm>
          <a:prstGeom prst="rect">
            <a:avLst/>
          </a:prstGeom>
          <a:noFill/>
        </p:spPr>
        <p:txBody>
          <a:bodyPr wrap="square" rtlCol="0">
            <a:spAutoFit/>
          </a:bodyPr>
          <a:lstStyle/>
          <a:p>
            <a:r>
              <a:rPr lang="en-US" dirty="0"/>
              <a:t>W</a:t>
            </a:r>
          </a:p>
        </p:txBody>
      </p:sp>
      <p:sp>
        <p:nvSpPr>
          <p:cNvPr id="27" name="TextBox 26"/>
          <p:cNvSpPr txBox="1"/>
          <p:nvPr/>
        </p:nvSpPr>
        <p:spPr>
          <a:xfrm>
            <a:off x="4152900" y="2652259"/>
            <a:ext cx="533400" cy="369332"/>
          </a:xfrm>
          <a:prstGeom prst="rect">
            <a:avLst/>
          </a:prstGeom>
          <a:noFill/>
        </p:spPr>
        <p:txBody>
          <a:bodyPr wrap="square" rtlCol="0">
            <a:spAutoFit/>
          </a:bodyPr>
          <a:lstStyle/>
          <a:p>
            <a:r>
              <a:rPr lang="en-US" dirty="0"/>
              <a:t>E</a:t>
            </a:r>
          </a:p>
        </p:txBody>
      </p:sp>
      <p:cxnSp>
        <p:nvCxnSpPr>
          <p:cNvPr id="29" name="Straight Arrow Connector 28"/>
          <p:cNvCxnSpPr/>
          <p:nvPr/>
        </p:nvCxnSpPr>
        <p:spPr>
          <a:xfrm flipV="1">
            <a:off x="1866900" y="10668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24665" y="1320284"/>
            <a:ext cx="1600200" cy="369332"/>
          </a:xfrm>
          <a:prstGeom prst="rect">
            <a:avLst/>
          </a:prstGeom>
          <a:noFill/>
        </p:spPr>
        <p:txBody>
          <a:bodyPr wrap="square" rtlCol="0">
            <a:spAutoFit/>
          </a:bodyPr>
          <a:lstStyle/>
          <a:p>
            <a:r>
              <a:rPr lang="zh-CN" altLang="en-US" dirty="0"/>
              <a:t>地</a:t>
            </a:r>
            <a:r>
              <a:rPr lang="zh-CN" altLang="en-US" dirty="0" smtClean="0"/>
              <a:t>球自转轴</a:t>
            </a: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6781800" y="2095500"/>
                <a:ext cx="2362200" cy="4551311"/>
              </a:xfrm>
              <a:prstGeom prst="rect">
                <a:avLst/>
              </a:prstGeom>
              <a:noFill/>
            </p:spPr>
            <p:txBody>
              <a:bodyPr wrap="square" rtlCol="0">
                <a:spAutoFit/>
              </a:bodyPr>
              <a:lstStyle/>
              <a:p>
                <a:r>
                  <a:rPr lang="zh-CN" altLang="en-US" dirty="0" smtClean="0"/>
                  <a:t>测量的思路是在地球上取两个点，测量月球的仰角，然后利用三角几何的关系得出地月距离。</a:t>
                </a:r>
                <a:endParaRPr lang="en-US" altLang="zh-CN" dirty="0" smtClean="0"/>
              </a:p>
              <a:p>
                <a:endParaRPr lang="en-US" dirty="0"/>
              </a:p>
              <a:p>
                <a:r>
                  <a:rPr lang="zh-CN" altLang="en-US" dirty="0" smtClean="0"/>
                  <a:t>看似简单的问题，其中玄机颇多。首先是地球上的两个点如何取？最便捷的取法是取同一个经度，其中一点的纬度为零，另一点纬度为</a:t>
                </a:r>
                <a:r>
                  <a:rPr lang="en-US" altLang="zh-CN" dirty="0" smtClean="0"/>
                  <a:t>90</a:t>
                </a:r>
                <a:r>
                  <a:rPr lang="zh-CN" altLang="en-US" dirty="0" smtClean="0"/>
                  <a:t>度。这样两点之间的弦长</a:t>
                </a:r>
                <a:r>
                  <a:rPr lang="en-US" altLang="zh-CN" dirty="0" smtClean="0"/>
                  <a:t>L</a:t>
                </a:r>
                <a:r>
                  <a:rPr lang="zh-CN" altLang="en-US" dirty="0" smtClean="0"/>
                  <a:t>就等于</a:t>
                </a:r>
                <a14:m>
                  <m:oMath xmlns:m="http://schemas.openxmlformats.org/officeDocument/2006/math">
                    <m:rad>
                      <m:radPr>
                        <m:degHide m:val="on"/>
                        <m:ctrlPr>
                          <a:rPr lang="zh-CN" altLang="en-US" i="1" smtClean="0">
                            <a:latin typeface="Cambria Math"/>
                          </a:rPr>
                        </m:ctrlPr>
                      </m:radPr>
                      <m:deg/>
                      <m:e>
                        <m:r>
                          <a:rPr lang="en-US" altLang="zh-CN" b="0" i="1" smtClean="0">
                            <a:latin typeface="Cambria Math"/>
                          </a:rPr>
                          <m:t>2</m:t>
                        </m:r>
                      </m:e>
                    </m:rad>
                    <m:r>
                      <a:rPr lang="en-US" altLang="zh-CN" b="0" i="1" smtClean="0">
                        <a:latin typeface="Cambria Math"/>
                      </a:rPr>
                      <m:t>𝑅</m:t>
                    </m:r>
                  </m:oMath>
                </a14:m>
                <a:r>
                  <a:rPr lang="zh-CN" altLang="en-US" dirty="0" smtClean="0"/>
                  <a:t>，其中</a:t>
                </a:r>
                <a:r>
                  <a:rPr lang="en-US" altLang="zh-CN" dirty="0" smtClean="0"/>
                  <a:t>R</a:t>
                </a:r>
                <a:r>
                  <a:rPr lang="zh-CN" altLang="en-US" dirty="0" smtClean="0"/>
                  <a:t>是地球半径（</a:t>
                </a:r>
                <a:r>
                  <a:rPr lang="en-US" altLang="zh-CN" dirty="0" smtClean="0"/>
                  <a:t>6400</a:t>
                </a:r>
                <a:r>
                  <a:rPr lang="zh-CN" altLang="en-US" dirty="0" smtClean="0"/>
                  <a:t>千米）。</a:t>
                </a:r>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781800" y="2095500"/>
                <a:ext cx="2362200" cy="4551311"/>
              </a:xfrm>
              <a:prstGeom prst="rect">
                <a:avLst/>
              </a:prstGeom>
              <a:blipFill rotWithShape="1">
                <a:blip r:embed="rId2"/>
                <a:stretch>
                  <a:fillRect l="-2326" t="-670" r="-6977" b="-1340"/>
                </a:stretch>
              </a:blipFill>
            </p:spPr>
            <p:txBody>
              <a:bodyPr/>
              <a:lstStyle/>
              <a:p>
                <a:r>
                  <a:rPr lang="en-US">
                    <a:noFill/>
                  </a:rPr>
                  <a:t> </a:t>
                </a:r>
              </a:p>
            </p:txBody>
          </p:sp>
        </mc:Fallback>
      </mc:AlternateContent>
      <p:cxnSp>
        <p:nvCxnSpPr>
          <p:cNvPr id="33" name="Straight Connector 32"/>
          <p:cNvCxnSpPr>
            <a:stCxn id="4" idx="0"/>
            <a:endCxn id="5" idx="6"/>
          </p:cNvCxnSpPr>
          <p:nvPr/>
        </p:nvCxnSpPr>
        <p:spPr>
          <a:xfrm>
            <a:off x="1866900" y="2095500"/>
            <a:ext cx="1714500" cy="16573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86200" y="2486025"/>
            <a:ext cx="533400"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1210897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5865" y="1257300"/>
            <a:ext cx="34290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865" y="2514600"/>
            <a:ext cx="3429000" cy="800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6"/>
          </p:cNvCxnSpPr>
          <p:nvPr/>
        </p:nvCxnSpPr>
        <p:spPr>
          <a:xfrm flipV="1">
            <a:off x="3524865" y="76200"/>
            <a:ext cx="5257800" cy="283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10365" y="2914650"/>
            <a:ext cx="4229100"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19865" y="12192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524865" y="1676400"/>
            <a:ext cx="0" cy="2438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6"/>
          </p:cNvCxnSpPr>
          <p:nvPr/>
        </p:nvCxnSpPr>
        <p:spPr>
          <a:xfrm flipV="1">
            <a:off x="2915265" y="2895600"/>
            <a:ext cx="609600" cy="838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24865" y="2057400"/>
            <a:ext cx="609600" cy="838200"/>
          </a:xfrm>
          <a:prstGeom prst="line">
            <a:avLst/>
          </a:prstGeom>
          <a:ln w="57150">
            <a:solidFill>
              <a:schemeClr val="tx2">
                <a:lumMod val="20000"/>
                <a:lumOff val="8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0"/>
          </p:cNvCxnSpPr>
          <p:nvPr/>
        </p:nvCxnSpPr>
        <p:spPr>
          <a:xfrm flipV="1">
            <a:off x="1810365" y="76200"/>
            <a:ext cx="6972300" cy="1181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9746" y="1795624"/>
            <a:ext cx="533400" cy="646331"/>
          </a:xfrm>
          <a:prstGeom prst="rect">
            <a:avLst/>
          </a:prstGeom>
          <a:noFill/>
        </p:spPr>
        <p:txBody>
          <a:bodyPr wrap="square" rtlCol="0">
            <a:spAutoFit/>
          </a:bodyPr>
          <a:lstStyle/>
          <a:p>
            <a:r>
              <a:rPr lang="zh-CN" altLang="en-US" dirty="0" smtClean="0"/>
              <a:t>弦长</a:t>
            </a:r>
            <a:r>
              <a:rPr lang="en-US" altLang="zh-CN" dirty="0" smtClean="0"/>
              <a:t>L</a:t>
            </a:r>
            <a:endParaRPr lang="en-US" dirty="0"/>
          </a:p>
        </p:txBody>
      </p:sp>
      <p:sp>
        <p:nvSpPr>
          <p:cNvPr id="14" name="TextBox 13"/>
          <p:cNvSpPr txBox="1"/>
          <p:nvPr/>
        </p:nvSpPr>
        <p:spPr>
          <a:xfrm>
            <a:off x="3658215" y="3930134"/>
            <a:ext cx="533400" cy="369332"/>
          </a:xfrm>
          <a:prstGeom prst="rect">
            <a:avLst/>
          </a:prstGeom>
          <a:noFill/>
        </p:spPr>
        <p:txBody>
          <a:bodyPr wrap="square" rtlCol="0">
            <a:spAutoFit/>
          </a:bodyPr>
          <a:lstStyle/>
          <a:p>
            <a:r>
              <a:rPr lang="en-US" dirty="0"/>
              <a:t>S</a:t>
            </a:r>
          </a:p>
        </p:txBody>
      </p:sp>
      <p:sp>
        <p:nvSpPr>
          <p:cNvPr id="15" name="TextBox 14"/>
          <p:cNvSpPr txBox="1"/>
          <p:nvPr/>
        </p:nvSpPr>
        <p:spPr>
          <a:xfrm>
            <a:off x="2647336" y="3712288"/>
            <a:ext cx="533400" cy="369332"/>
          </a:xfrm>
          <a:prstGeom prst="rect">
            <a:avLst/>
          </a:prstGeom>
          <a:noFill/>
        </p:spPr>
        <p:txBody>
          <a:bodyPr wrap="square" rtlCol="0">
            <a:spAutoFit/>
          </a:bodyPr>
          <a:lstStyle/>
          <a:p>
            <a:r>
              <a:rPr lang="en-US" dirty="0"/>
              <a:t>W</a:t>
            </a:r>
          </a:p>
        </p:txBody>
      </p:sp>
      <p:sp>
        <p:nvSpPr>
          <p:cNvPr id="16" name="TextBox 15"/>
          <p:cNvSpPr txBox="1"/>
          <p:nvPr/>
        </p:nvSpPr>
        <p:spPr>
          <a:xfrm>
            <a:off x="4096365" y="1814059"/>
            <a:ext cx="533400" cy="369332"/>
          </a:xfrm>
          <a:prstGeom prst="rect">
            <a:avLst/>
          </a:prstGeom>
          <a:noFill/>
        </p:spPr>
        <p:txBody>
          <a:bodyPr wrap="square" rtlCol="0">
            <a:spAutoFit/>
          </a:bodyPr>
          <a:lstStyle/>
          <a:p>
            <a:r>
              <a:rPr lang="en-US" dirty="0"/>
              <a:t>E</a:t>
            </a:r>
          </a:p>
        </p:txBody>
      </p:sp>
      <p:cxnSp>
        <p:nvCxnSpPr>
          <p:cNvPr id="17" name="Straight Arrow Connector 16"/>
          <p:cNvCxnSpPr/>
          <p:nvPr/>
        </p:nvCxnSpPr>
        <p:spPr>
          <a:xfrm flipV="1">
            <a:off x="1810365" y="228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68130" y="482084"/>
            <a:ext cx="1600200" cy="369332"/>
          </a:xfrm>
          <a:prstGeom prst="rect">
            <a:avLst/>
          </a:prstGeom>
          <a:noFill/>
        </p:spPr>
        <p:txBody>
          <a:bodyPr wrap="square" rtlCol="0">
            <a:spAutoFit/>
          </a:bodyPr>
          <a:lstStyle/>
          <a:p>
            <a:r>
              <a:rPr lang="zh-CN" altLang="en-US" dirty="0"/>
              <a:t>地</a:t>
            </a:r>
            <a:r>
              <a:rPr lang="zh-CN" altLang="en-US" dirty="0" smtClean="0"/>
              <a:t>球自转轴</a:t>
            </a:r>
            <a:endParaRPr lang="en-US" dirty="0"/>
          </a:p>
        </p:txBody>
      </p:sp>
      <p:cxnSp>
        <p:nvCxnSpPr>
          <p:cNvPr id="19" name="Straight Connector 18"/>
          <p:cNvCxnSpPr>
            <a:stCxn id="4" idx="0"/>
            <a:endCxn id="5" idx="6"/>
          </p:cNvCxnSpPr>
          <p:nvPr/>
        </p:nvCxnSpPr>
        <p:spPr>
          <a:xfrm>
            <a:off x="1810365" y="1257300"/>
            <a:ext cx="1714500" cy="165735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29665" y="1647825"/>
            <a:ext cx="533400" cy="369332"/>
          </a:xfrm>
          <a:prstGeom prst="rect">
            <a:avLst/>
          </a:prstGeom>
          <a:noFill/>
        </p:spPr>
        <p:txBody>
          <a:bodyPr wrap="square" rtlCol="0">
            <a:spAutoFit/>
          </a:bodyPr>
          <a:lstStyle/>
          <a:p>
            <a:r>
              <a:rPr lang="en-US" dirty="0" smtClean="0"/>
              <a:t>N</a:t>
            </a:r>
            <a:endParaRPr lang="en-US" dirty="0"/>
          </a:p>
        </p:txBody>
      </p:sp>
      <p:sp>
        <p:nvSpPr>
          <p:cNvPr id="21" name="TextBox 20"/>
          <p:cNvSpPr txBox="1"/>
          <p:nvPr/>
        </p:nvSpPr>
        <p:spPr>
          <a:xfrm>
            <a:off x="6180804" y="1640451"/>
            <a:ext cx="2810796" cy="3693319"/>
          </a:xfrm>
          <a:prstGeom prst="rect">
            <a:avLst/>
          </a:prstGeom>
          <a:noFill/>
        </p:spPr>
        <p:txBody>
          <a:bodyPr wrap="square" rtlCol="0">
            <a:spAutoFit/>
          </a:bodyPr>
          <a:lstStyle/>
          <a:p>
            <a:r>
              <a:rPr lang="zh-CN" altLang="en-US" dirty="0" smtClean="0"/>
              <a:t>第二，如何选取测量的时间？可以选取</a:t>
            </a:r>
            <a:r>
              <a:rPr lang="en-US" altLang="zh-CN" dirty="0" smtClean="0"/>
              <a:t>2014</a:t>
            </a:r>
            <a:r>
              <a:rPr lang="zh-CN" altLang="en-US" dirty="0" smtClean="0"/>
              <a:t>年</a:t>
            </a:r>
            <a:r>
              <a:rPr lang="en-US" altLang="zh-CN" dirty="0" smtClean="0"/>
              <a:t>10</a:t>
            </a:r>
            <a:r>
              <a:rPr lang="zh-CN" altLang="en-US" dirty="0" smtClean="0"/>
              <a:t>月</a:t>
            </a:r>
            <a:r>
              <a:rPr lang="en-US" altLang="zh-CN" dirty="0" smtClean="0"/>
              <a:t>8</a:t>
            </a:r>
            <a:r>
              <a:rPr lang="zh-CN" altLang="en-US" dirty="0" smtClean="0"/>
              <a:t>日，当天是满月。然后，选择几时几分几秒来获取数据呢？</a:t>
            </a:r>
            <a:endParaRPr lang="en-US" altLang="zh-CN" dirty="0" smtClean="0"/>
          </a:p>
          <a:p>
            <a:r>
              <a:rPr lang="zh-CN" altLang="en-US" dirty="0" smtClean="0"/>
              <a:t>为了计算的便捷，应该选取月球处于当地天空正上方的时候（此时高度角是一个极大或者极小值），这样月球和地球上的两点所构成的三角形就在地球经线大圆所在的平面内，给计算带来许多简化。</a:t>
            </a:r>
            <a:endParaRPr lang="en-US" dirty="0"/>
          </a:p>
        </p:txBody>
      </p:sp>
      <p:sp>
        <p:nvSpPr>
          <p:cNvPr id="22" name="TextBox 21"/>
          <p:cNvSpPr txBox="1"/>
          <p:nvPr/>
        </p:nvSpPr>
        <p:spPr>
          <a:xfrm>
            <a:off x="381000" y="5257800"/>
            <a:ext cx="8401665" cy="923330"/>
          </a:xfrm>
          <a:prstGeom prst="rect">
            <a:avLst/>
          </a:prstGeom>
          <a:noFill/>
        </p:spPr>
        <p:txBody>
          <a:bodyPr wrap="square" rtlCol="0">
            <a:spAutoFit/>
          </a:bodyPr>
          <a:lstStyle/>
          <a:p>
            <a:r>
              <a:rPr lang="zh-CN" altLang="en-US" dirty="0" smtClean="0"/>
              <a:t>那么如何知道月亮处于当地天空正上方呢？实际观测时可以选择月亮高度最高时刻。而用软件模拟是，只需要调节软件的时间，观察方位角，这个角等于（或非常接近于）</a:t>
            </a:r>
            <a:r>
              <a:rPr lang="en-US" altLang="zh-CN" dirty="0" smtClean="0"/>
              <a:t>0</a:t>
            </a:r>
            <a:r>
              <a:rPr lang="zh-CN" altLang="en-US" dirty="0" smtClean="0"/>
              <a:t>，</a:t>
            </a:r>
            <a:r>
              <a:rPr lang="en-US" altLang="zh-CN" dirty="0" smtClean="0"/>
              <a:t>360</a:t>
            </a:r>
            <a:r>
              <a:rPr lang="zh-CN" altLang="en-US" dirty="0" smtClean="0"/>
              <a:t>，</a:t>
            </a:r>
            <a:r>
              <a:rPr lang="en-US" altLang="zh-CN" dirty="0" smtClean="0"/>
              <a:t>180</a:t>
            </a:r>
            <a:r>
              <a:rPr lang="zh-CN" altLang="en-US" dirty="0" smtClean="0"/>
              <a:t>时，都表示月亮处于当地天空正上方。</a:t>
            </a:r>
            <a:endParaRPr lang="en-US" dirty="0"/>
          </a:p>
        </p:txBody>
      </p:sp>
    </p:spTree>
    <p:extLst>
      <p:ext uri="{BB962C8B-B14F-4D97-AF65-F5344CB8AC3E}">
        <p14:creationId xmlns:p14="http://schemas.microsoft.com/office/powerpoint/2010/main" val="3329454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r="71181" b="37630"/>
          <a:stretch>
            <a:fillRect/>
          </a:stretch>
        </p:blipFill>
        <p:spPr bwMode="auto">
          <a:xfrm>
            <a:off x="152399" y="304800"/>
            <a:ext cx="3581401" cy="43623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398" y="4876800"/>
            <a:ext cx="4128911" cy="1754326"/>
          </a:xfrm>
          <a:prstGeom prst="rect">
            <a:avLst/>
          </a:prstGeom>
          <a:noFill/>
        </p:spPr>
        <p:txBody>
          <a:bodyPr wrap="square" rtlCol="0">
            <a:spAutoFit/>
          </a:bodyPr>
          <a:lstStyle/>
          <a:p>
            <a:r>
              <a:rPr lang="zh-CN" altLang="en-US" dirty="0"/>
              <a:t>东</a:t>
            </a:r>
            <a:r>
              <a:rPr lang="zh-CN" altLang="en-US" dirty="0" smtClean="0"/>
              <a:t>经</a:t>
            </a:r>
            <a:r>
              <a:rPr lang="en-US" altLang="zh-CN" dirty="0" smtClean="0"/>
              <a:t>121</a:t>
            </a:r>
            <a:r>
              <a:rPr lang="zh-CN" altLang="en-US" dirty="0" smtClean="0"/>
              <a:t>度</a:t>
            </a:r>
            <a:r>
              <a:rPr lang="en-US" altLang="zh-CN" dirty="0" smtClean="0"/>
              <a:t>25</a:t>
            </a:r>
            <a:r>
              <a:rPr lang="zh-CN" altLang="en-US" dirty="0" smtClean="0"/>
              <a:t>分</a:t>
            </a:r>
            <a:r>
              <a:rPr lang="en-US" altLang="zh-CN" dirty="0" smtClean="0"/>
              <a:t>46</a:t>
            </a:r>
            <a:r>
              <a:rPr lang="zh-CN" altLang="en-US" dirty="0" smtClean="0"/>
              <a:t>秒（经度值可任选不影响测量）</a:t>
            </a:r>
            <a:endParaRPr lang="en-US" altLang="zh-CN" dirty="0" smtClean="0"/>
          </a:p>
          <a:p>
            <a:r>
              <a:rPr lang="zh-CN" altLang="en-US" dirty="0" smtClean="0"/>
              <a:t>北纬</a:t>
            </a:r>
            <a:r>
              <a:rPr lang="en-US" altLang="zh-CN" dirty="0" smtClean="0"/>
              <a:t>90</a:t>
            </a:r>
            <a:r>
              <a:rPr lang="zh-CN" altLang="en-US" dirty="0" smtClean="0"/>
              <a:t>度</a:t>
            </a:r>
            <a:endParaRPr lang="en-US" altLang="zh-CN" dirty="0" smtClean="0"/>
          </a:p>
          <a:p>
            <a:r>
              <a:rPr lang="en-US" altLang="zh-CN" dirty="0" smtClean="0"/>
              <a:t>2014</a:t>
            </a:r>
            <a:r>
              <a:rPr lang="zh-CN" altLang="en-US" dirty="0" smtClean="0"/>
              <a:t>年</a:t>
            </a:r>
            <a:r>
              <a:rPr lang="en-US" altLang="zh-CN" dirty="0" smtClean="0"/>
              <a:t>10</a:t>
            </a:r>
            <a:r>
              <a:rPr lang="zh-CN" altLang="en-US" dirty="0" smtClean="0"/>
              <a:t>月</a:t>
            </a:r>
            <a:r>
              <a:rPr lang="en-US" altLang="zh-CN" dirty="0" smtClean="0"/>
              <a:t>8</a:t>
            </a:r>
            <a:r>
              <a:rPr lang="zh-CN" altLang="en-US" dirty="0" smtClean="0"/>
              <a:t>日 </a:t>
            </a:r>
            <a:r>
              <a:rPr lang="en-US" altLang="zh-CN" dirty="0" smtClean="0"/>
              <a:t>23</a:t>
            </a:r>
            <a:r>
              <a:rPr lang="zh-CN" altLang="en-US" dirty="0" smtClean="0"/>
              <a:t>时</a:t>
            </a:r>
            <a:r>
              <a:rPr lang="en-US" altLang="zh-CN" dirty="0" smtClean="0"/>
              <a:t>51</a:t>
            </a:r>
            <a:r>
              <a:rPr lang="zh-CN" altLang="en-US" dirty="0" smtClean="0"/>
              <a:t>分</a:t>
            </a:r>
            <a:r>
              <a:rPr lang="en-US" altLang="zh-CN" dirty="0" smtClean="0"/>
              <a:t>59</a:t>
            </a:r>
            <a:r>
              <a:rPr lang="zh-CN" altLang="en-US" dirty="0" smtClean="0"/>
              <a:t>秒</a:t>
            </a:r>
            <a:endParaRPr lang="en-US" altLang="zh-CN" dirty="0" smtClean="0"/>
          </a:p>
          <a:p>
            <a:r>
              <a:rPr lang="zh-CN" altLang="en-US" dirty="0" smtClean="0"/>
              <a:t>方位角（几何）：</a:t>
            </a:r>
            <a:r>
              <a:rPr lang="en-US" altLang="zh-CN" dirty="0" smtClean="0"/>
              <a:t>179</a:t>
            </a:r>
            <a:r>
              <a:rPr lang="zh-CN" altLang="en-US" dirty="0" smtClean="0"/>
              <a:t>度</a:t>
            </a:r>
            <a:r>
              <a:rPr lang="en-US" altLang="zh-CN" dirty="0" smtClean="0"/>
              <a:t>57</a:t>
            </a:r>
            <a:r>
              <a:rPr lang="zh-CN" altLang="en-US" dirty="0" smtClean="0"/>
              <a:t>分</a:t>
            </a:r>
            <a:r>
              <a:rPr lang="en-US" altLang="zh-CN" dirty="0" smtClean="0"/>
              <a:t>29</a:t>
            </a:r>
            <a:r>
              <a:rPr lang="zh-CN" altLang="en-US" dirty="0" smtClean="0"/>
              <a:t>秒</a:t>
            </a:r>
            <a:endParaRPr lang="en-US" altLang="zh-CN" dirty="0" smtClean="0"/>
          </a:p>
          <a:p>
            <a:r>
              <a:rPr lang="zh-CN" altLang="en-US" dirty="0" smtClean="0"/>
              <a:t>高</a:t>
            </a:r>
            <a:r>
              <a:rPr lang="zh-CN" altLang="en-US" dirty="0"/>
              <a:t>度</a:t>
            </a:r>
            <a:r>
              <a:rPr lang="zh-CN" altLang="en-US" dirty="0" smtClean="0"/>
              <a:t>角（几何）：</a:t>
            </a:r>
            <a:r>
              <a:rPr lang="en-US" altLang="zh-CN" dirty="0" smtClean="0"/>
              <a:t>6</a:t>
            </a:r>
            <a:r>
              <a:rPr lang="zh-CN" altLang="en-US" dirty="0" smtClean="0"/>
              <a:t>度</a:t>
            </a:r>
            <a:r>
              <a:rPr lang="en-US" altLang="zh-CN" dirty="0" smtClean="0"/>
              <a:t>12</a:t>
            </a:r>
            <a:r>
              <a:rPr lang="zh-CN" altLang="en-US" dirty="0" smtClean="0"/>
              <a:t>分</a:t>
            </a:r>
            <a:r>
              <a:rPr lang="en-US" altLang="zh-CN" dirty="0" smtClean="0"/>
              <a:t>33</a:t>
            </a:r>
            <a:r>
              <a:rPr lang="zh-CN" altLang="en-US" dirty="0" smtClean="0"/>
              <a:t>秒</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303" b="39375"/>
          <a:stretch/>
        </p:blipFill>
        <p:spPr bwMode="auto">
          <a:xfrm>
            <a:off x="4800600" y="261765"/>
            <a:ext cx="3733800" cy="443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763729" y="4876800"/>
            <a:ext cx="4128911" cy="1754326"/>
          </a:xfrm>
          <a:prstGeom prst="rect">
            <a:avLst/>
          </a:prstGeom>
          <a:noFill/>
        </p:spPr>
        <p:txBody>
          <a:bodyPr wrap="square" rtlCol="0">
            <a:spAutoFit/>
          </a:bodyPr>
          <a:lstStyle/>
          <a:p>
            <a:r>
              <a:rPr lang="zh-CN" altLang="en-US" dirty="0"/>
              <a:t>东</a:t>
            </a:r>
            <a:r>
              <a:rPr lang="zh-CN" altLang="en-US" dirty="0" smtClean="0"/>
              <a:t>经</a:t>
            </a:r>
            <a:r>
              <a:rPr lang="en-US" altLang="zh-CN" dirty="0" smtClean="0"/>
              <a:t>121</a:t>
            </a:r>
            <a:r>
              <a:rPr lang="zh-CN" altLang="en-US" dirty="0" smtClean="0"/>
              <a:t>度</a:t>
            </a:r>
            <a:r>
              <a:rPr lang="en-US" altLang="zh-CN" dirty="0" smtClean="0"/>
              <a:t>25</a:t>
            </a:r>
            <a:r>
              <a:rPr lang="zh-CN" altLang="en-US" dirty="0" smtClean="0"/>
              <a:t>分</a:t>
            </a:r>
            <a:r>
              <a:rPr lang="en-US" altLang="zh-CN" dirty="0" smtClean="0"/>
              <a:t>46</a:t>
            </a:r>
            <a:r>
              <a:rPr lang="zh-CN" altLang="en-US" dirty="0" smtClean="0"/>
              <a:t>秒（经度值可任选不影响测量）</a:t>
            </a:r>
            <a:endParaRPr lang="en-US" altLang="zh-CN" dirty="0" smtClean="0"/>
          </a:p>
          <a:p>
            <a:r>
              <a:rPr lang="zh-CN" altLang="en-US" dirty="0" smtClean="0"/>
              <a:t>北纬</a:t>
            </a:r>
            <a:r>
              <a:rPr lang="en-US" altLang="zh-CN" dirty="0"/>
              <a:t>0</a:t>
            </a:r>
            <a:r>
              <a:rPr lang="zh-CN" altLang="en-US" dirty="0" smtClean="0"/>
              <a:t>度</a:t>
            </a:r>
            <a:endParaRPr lang="en-US" altLang="zh-CN" dirty="0" smtClean="0"/>
          </a:p>
          <a:p>
            <a:r>
              <a:rPr lang="en-US" altLang="zh-CN" dirty="0" smtClean="0"/>
              <a:t>2014</a:t>
            </a:r>
            <a:r>
              <a:rPr lang="zh-CN" altLang="en-US" dirty="0" smtClean="0"/>
              <a:t>年</a:t>
            </a:r>
            <a:r>
              <a:rPr lang="en-US" altLang="zh-CN" dirty="0" smtClean="0"/>
              <a:t>10</a:t>
            </a:r>
            <a:r>
              <a:rPr lang="zh-CN" altLang="en-US" dirty="0" smtClean="0"/>
              <a:t>月</a:t>
            </a:r>
            <a:r>
              <a:rPr lang="en-US" altLang="zh-CN" dirty="0" smtClean="0"/>
              <a:t>8</a:t>
            </a:r>
            <a:r>
              <a:rPr lang="zh-CN" altLang="en-US" dirty="0" smtClean="0"/>
              <a:t>日 </a:t>
            </a:r>
            <a:r>
              <a:rPr lang="en-US" altLang="zh-CN" dirty="0" smtClean="0"/>
              <a:t>23</a:t>
            </a:r>
            <a:r>
              <a:rPr lang="zh-CN" altLang="en-US" dirty="0" smtClean="0"/>
              <a:t>时</a:t>
            </a:r>
            <a:r>
              <a:rPr lang="en-US" altLang="zh-CN" dirty="0" smtClean="0"/>
              <a:t>51</a:t>
            </a:r>
            <a:r>
              <a:rPr lang="zh-CN" altLang="en-US" dirty="0" smtClean="0"/>
              <a:t>分</a:t>
            </a:r>
            <a:r>
              <a:rPr lang="en-US" altLang="zh-CN" dirty="0" smtClean="0"/>
              <a:t>59</a:t>
            </a:r>
            <a:r>
              <a:rPr lang="zh-CN" altLang="en-US" dirty="0" smtClean="0"/>
              <a:t>秒</a:t>
            </a:r>
            <a:endParaRPr lang="en-US" altLang="zh-CN" dirty="0" smtClean="0"/>
          </a:p>
          <a:p>
            <a:r>
              <a:rPr lang="zh-CN" altLang="en-US" dirty="0"/>
              <a:t>方位</a:t>
            </a:r>
            <a:r>
              <a:rPr lang="zh-CN" altLang="en-US" dirty="0" smtClean="0"/>
              <a:t>角（几何）：</a:t>
            </a:r>
            <a:r>
              <a:rPr lang="en-US" altLang="zh-CN" dirty="0" smtClean="0"/>
              <a:t>0</a:t>
            </a:r>
            <a:r>
              <a:rPr lang="zh-CN" altLang="en-US" dirty="0" smtClean="0"/>
              <a:t>度</a:t>
            </a:r>
            <a:r>
              <a:rPr lang="en-US" altLang="zh-CN" dirty="0" smtClean="0"/>
              <a:t>19</a:t>
            </a:r>
            <a:r>
              <a:rPr lang="zh-CN" altLang="en-US" dirty="0" smtClean="0"/>
              <a:t>分</a:t>
            </a:r>
            <a:r>
              <a:rPr lang="en-US" altLang="zh-CN" dirty="0" smtClean="0"/>
              <a:t>59</a:t>
            </a:r>
            <a:r>
              <a:rPr lang="zh-CN" altLang="en-US" dirty="0" smtClean="0"/>
              <a:t>秒</a:t>
            </a:r>
            <a:endParaRPr lang="en-US" altLang="zh-CN" dirty="0" smtClean="0"/>
          </a:p>
          <a:p>
            <a:r>
              <a:rPr lang="zh-CN" altLang="en-US" dirty="0"/>
              <a:t>高度</a:t>
            </a:r>
            <a:r>
              <a:rPr lang="zh-CN" altLang="en-US" dirty="0" smtClean="0"/>
              <a:t>角（几何）：</a:t>
            </a:r>
            <a:r>
              <a:rPr lang="en-US" altLang="zh-CN" dirty="0" smtClean="0"/>
              <a:t>82</a:t>
            </a:r>
            <a:r>
              <a:rPr lang="zh-CN" altLang="en-US" dirty="0" smtClean="0"/>
              <a:t>度</a:t>
            </a:r>
            <a:r>
              <a:rPr lang="en-US" altLang="zh-CN" dirty="0" smtClean="0"/>
              <a:t>40</a:t>
            </a:r>
            <a:r>
              <a:rPr lang="zh-CN" altLang="en-US" dirty="0" smtClean="0"/>
              <a:t>分</a:t>
            </a:r>
            <a:r>
              <a:rPr lang="en-US" altLang="zh-CN" dirty="0" smtClean="0"/>
              <a:t>18</a:t>
            </a:r>
            <a:r>
              <a:rPr lang="zh-CN" altLang="en-US" dirty="0" smtClean="0"/>
              <a:t>秒</a:t>
            </a:r>
            <a:endParaRPr lang="en-US" dirty="0"/>
          </a:p>
        </p:txBody>
      </p:sp>
    </p:spTree>
    <p:extLst>
      <p:ext uri="{BB962C8B-B14F-4D97-AF65-F5344CB8AC3E}">
        <p14:creationId xmlns:p14="http://schemas.microsoft.com/office/powerpoint/2010/main" val="1585953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5865" y="1383291"/>
            <a:ext cx="3429000" cy="3276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865" y="2640591"/>
            <a:ext cx="3429000" cy="800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6"/>
          </p:cNvCxnSpPr>
          <p:nvPr/>
        </p:nvCxnSpPr>
        <p:spPr>
          <a:xfrm flipV="1">
            <a:off x="3524865" y="202191"/>
            <a:ext cx="5257800" cy="283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10365" y="3040641"/>
            <a:ext cx="4229100" cy="0"/>
          </a:xfrm>
          <a:prstGeom prst="line">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43665" y="137163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524865" y="1802391"/>
            <a:ext cx="0" cy="2438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6"/>
          </p:cNvCxnSpPr>
          <p:nvPr/>
        </p:nvCxnSpPr>
        <p:spPr>
          <a:xfrm flipV="1">
            <a:off x="2915265" y="3021591"/>
            <a:ext cx="609600" cy="838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24865" y="2183391"/>
            <a:ext cx="609600" cy="838200"/>
          </a:xfrm>
          <a:prstGeom prst="line">
            <a:avLst/>
          </a:prstGeom>
          <a:ln w="57150">
            <a:solidFill>
              <a:schemeClr val="tx2">
                <a:lumMod val="20000"/>
                <a:lumOff val="8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0"/>
          </p:cNvCxnSpPr>
          <p:nvPr/>
        </p:nvCxnSpPr>
        <p:spPr>
          <a:xfrm flipV="1">
            <a:off x="1810365" y="202191"/>
            <a:ext cx="6972300" cy="1181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9746" y="1921615"/>
            <a:ext cx="533400" cy="646331"/>
          </a:xfrm>
          <a:prstGeom prst="rect">
            <a:avLst/>
          </a:prstGeom>
          <a:noFill/>
        </p:spPr>
        <p:txBody>
          <a:bodyPr wrap="square" rtlCol="0">
            <a:spAutoFit/>
          </a:bodyPr>
          <a:lstStyle/>
          <a:p>
            <a:r>
              <a:rPr lang="zh-CN" altLang="en-US" dirty="0" smtClean="0"/>
              <a:t>弦长</a:t>
            </a:r>
            <a:r>
              <a:rPr lang="en-US" altLang="zh-CN" dirty="0" smtClean="0"/>
              <a:t>L</a:t>
            </a:r>
            <a:endParaRPr lang="en-US" dirty="0"/>
          </a:p>
        </p:txBody>
      </p:sp>
      <p:sp>
        <p:nvSpPr>
          <p:cNvPr id="14" name="TextBox 13"/>
          <p:cNvSpPr txBox="1"/>
          <p:nvPr/>
        </p:nvSpPr>
        <p:spPr>
          <a:xfrm>
            <a:off x="3658215" y="4056125"/>
            <a:ext cx="533400" cy="369332"/>
          </a:xfrm>
          <a:prstGeom prst="rect">
            <a:avLst/>
          </a:prstGeom>
          <a:noFill/>
        </p:spPr>
        <p:txBody>
          <a:bodyPr wrap="square" rtlCol="0">
            <a:spAutoFit/>
          </a:bodyPr>
          <a:lstStyle/>
          <a:p>
            <a:r>
              <a:rPr lang="en-US" dirty="0"/>
              <a:t>S</a:t>
            </a:r>
          </a:p>
        </p:txBody>
      </p:sp>
      <p:sp>
        <p:nvSpPr>
          <p:cNvPr id="15" name="TextBox 14"/>
          <p:cNvSpPr txBox="1"/>
          <p:nvPr/>
        </p:nvSpPr>
        <p:spPr>
          <a:xfrm>
            <a:off x="2647336" y="3838279"/>
            <a:ext cx="533400" cy="369332"/>
          </a:xfrm>
          <a:prstGeom prst="rect">
            <a:avLst/>
          </a:prstGeom>
          <a:noFill/>
        </p:spPr>
        <p:txBody>
          <a:bodyPr wrap="square" rtlCol="0">
            <a:spAutoFit/>
          </a:bodyPr>
          <a:lstStyle/>
          <a:p>
            <a:r>
              <a:rPr lang="en-US" dirty="0"/>
              <a:t>W</a:t>
            </a:r>
          </a:p>
        </p:txBody>
      </p:sp>
      <p:sp>
        <p:nvSpPr>
          <p:cNvPr id="16" name="TextBox 15"/>
          <p:cNvSpPr txBox="1"/>
          <p:nvPr/>
        </p:nvSpPr>
        <p:spPr>
          <a:xfrm>
            <a:off x="4096365" y="1940050"/>
            <a:ext cx="533400" cy="369332"/>
          </a:xfrm>
          <a:prstGeom prst="rect">
            <a:avLst/>
          </a:prstGeom>
          <a:noFill/>
        </p:spPr>
        <p:txBody>
          <a:bodyPr wrap="square" rtlCol="0">
            <a:spAutoFit/>
          </a:bodyPr>
          <a:lstStyle/>
          <a:p>
            <a:r>
              <a:rPr lang="en-US" dirty="0"/>
              <a:t>E</a:t>
            </a:r>
          </a:p>
        </p:txBody>
      </p:sp>
      <p:cxnSp>
        <p:nvCxnSpPr>
          <p:cNvPr id="17" name="Straight Arrow Connector 16"/>
          <p:cNvCxnSpPr/>
          <p:nvPr/>
        </p:nvCxnSpPr>
        <p:spPr>
          <a:xfrm flipV="1">
            <a:off x="1810365" y="354591"/>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68130" y="608075"/>
            <a:ext cx="1600200" cy="369332"/>
          </a:xfrm>
          <a:prstGeom prst="rect">
            <a:avLst/>
          </a:prstGeom>
          <a:noFill/>
        </p:spPr>
        <p:txBody>
          <a:bodyPr wrap="square" rtlCol="0">
            <a:spAutoFit/>
          </a:bodyPr>
          <a:lstStyle/>
          <a:p>
            <a:r>
              <a:rPr lang="zh-CN" altLang="en-US" dirty="0"/>
              <a:t>地</a:t>
            </a:r>
            <a:r>
              <a:rPr lang="zh-CN" altLang="en-US" dirty="0" smtClean="0"/>
              <a:t>球自转轴</a:t>
            </a:r>
            <a:endParaRPr lang="en-US" dirty="0"/>
          </a:p>
        </p:txBody>
      </p:sp>
      <p:cxnSp>
        <p:nvCxnSpPr>
          <p:cNvPr id="19" name="Straight Connector 18"/>
          <p:cNvCxnSpPr>
            <a:stCxn id="4" idx="0"/>
            <a:endCxn id="5" idx="6"/>
          </p:cNvCxnSpPr>
          <p:nvPr/>
        </p:nvCxnSpPr>
        <p:spPr>
          <a:xfrm>
            <a:off x="1810365" y="1383291"/>
            <a:ext cx="1714500" cy="165735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29665" y="1773816"/>
            <a:ext cx="533400" cy="369332"/>
          </a:xfrm>
          <a:prstGeom prst="rect">
            <a:avLst/>
          </a:prstGeom>
          <a:noFill/>
        </p:spPr>
        <p:txBody>
          <a:bodyPr wrap="square" rtlCol="0">
            <a:spAutoFit/>
          </a:bodyPr>
          <a:lstStyle/>
          <a:p>
            <a:r>
              <a:rPr lang="en-US" dirty="0" smtClean="0"/>
              <a:t>N</a:t>
            </a:r>
            <a:endParaRPr lang="en-US" dirty="0"/>
          </a:p>
        </p:txBody>
      </p:sp>
      <p:sp>
        <p:nvSpPr>
          <p:cNvPr id="22" name="Freeform 21"/>
          <p:cNvSpPr/>
          <p:nvPr/>
        </p:nvSpPr>
        <p:spPr>
          <a:xfrm>
            <a:off x="2705100" y="1228725"/>
            <a:ext cx="59279" cy="142875"/>
          </a:xfrm>
          <a:custGeom>
            <a:avLst/>
            <a:gdLst>
              <a:gd name="connsiteX0" fmla="*/ 0 w 59279"/>
              <a:gd name="connsiteY0" fmla="*/ 0 h 142875"/>
              <a:gd name="connsiteX1" fmla="*/ 52388 w 59279"/>
              <a:gd name="connsiteY1" fmla="*/ 47625 h 142875"/>
              <a:gd name="connsiteX2" fmla="*/ 57150 w 59279"/>
              <a:gd name="connsiteY2" fmla="*/ 142875 h 142875"/>
            </a:gdLst>
            <a:ahLst/>
            <a:cxnLst>
              <a:cxn ang="0">
                <a:pos x="connsiteX0" y="connsiteY0"/>
              </a:cxn>
              <a:cxn ang="0">
                <a:pos x="connsiteX1" y="connsiteY1"/>
              </a:cxn>
              <a:cxn ang="0">
                <a:pos x="connsiteX2" y="connsiteY2"/>
              </a:cxn>
            </a:cxnLst>
            <a:rect l="l" t="t" r="r" b="b"/>
            <a:pathLst>
              <a:path w="59279" h="142875">
                <a:moveTo>
                  <a:pt x="0" y="0"/>
                </a:moveTo>
                <a:cubicBezTo>
                  <a:pt x="21431" y="11906"/>
                  <a:pt x="42863" y="23813"/>
                  <a:pt x="52388" y="47625"/>
                </a:cubicBezTo>
                <a:cubicBezTo>
                  <a:pt x="61913" y="71438"/>
                  <a:pt x="59531" y="107156"/>
                  <a:pt x="57150" y="1428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25442" y="1066800"/>
            <a:ext cx="1575158" cy="646331"/>
          </a:xfrm>
          <a:prstGeom prst="rect">
            <a:avLst/>
          </a:prstGeom>
          <a:noFill/>
        </p:spPr>
        <p:txBody>
          <a:bodyPr wrap="square" rtlCol="0">
            <a:spAutoFit/>
          </a:bodyPr>
          <a:lstStyle/>
          <a:p>
            <a:r>
              <a:rPr lang="en-US" altLang="zh-CN" dirty="0"/>
              <a:t>6</a:t>
            </a:r>
            <a:r>
              <a:rPr lang="zh-CN" altLang="en-US" dirty="0"/>
              <a:t>度</a:t>
            </a:r>
            <a:r>
              <a:rPr lang="en-US" altLang="zh-CN" dirty="0"/>
              <a:t>12</a:t>
            </a:r>
            <a:r>
              <a:rPr lang="zh-CN" altLang="en-US" dirty="0"/>
              <a:t>分</a:t>
            </a:r>
            <a:r>
              <a:rPr lang="en-US" altLang="zh-CN" dirty="0"/>
              <a:t>33</a:t>
            </a:r>
            <a:r>
              <a:rPr lang="zh-CN" altLang="en-US" dirty="0"/>
              <a:t>秒</a:t>
            </a:r>
            <a:endParaRPr lang="en-US" dirty="0"/>
          </a:p>
          <a:p>
            <a:endParaRPr lang="en-US" dirty="0"/>
          </a:p>
        </p:txBody>
      </p:sp>
      <p:sp>
        <p:nvSpPr>
          <p:cNvPr id="25" name="Freeform 24"/>
          <p:cNvSpPr/>
          <p:nvPr/>
        </p:nvSpPr>
        <p:spPr>
          <a:xfrm>
            <a:off x="3529013" y="2638425"/>
            <a:ext cx="347662" cy="214313"/>
          </a:xfrm>
          <a:custGeom>
            <a:avLst/>
            <a:gdLst>
              <a:gd name="connsiteX0" fmla="*/ 0 w 347662"/>
              <a:gd name="connsiteY0" fmla="*/ 0 h 214313"/>
              <a:gd name="connsiteX1" fmla="*/ 247650 w 347662"/>
              <a:gd name="connsiteY1" fmla="*/ 47625 h 214313"/>
              <a:gd name="connsiteX2" fmla="*/ 347662 w 347662"/>
              <a:gd name="connsiteY2" fmla="*/ 214313 h 214313"/>
            </a:gdLst>
            <a:ahLst/>
            <a:cxnLst>
              <a:cxn ang="0">
                <a:pos x="connsiteX0" y="connsiteY0"/>
              </a:cxn>
              <a:cxn ang="0">
                <a:pos x="connsiteX1" y="connsiteY1"/>
              </a:cxn>
              <a:cxn ang="0">
                <a:pos x="connsiteX2" y="connsiteY2"/>
              </a:cxn>
            </a:cxnLst>
            <a:rect l="l" t="t" r="r" b="b"/>
            <a:pathLst>
              <a:path w="347662" h="214313">
                <a:moveTo>
                  <a:pt x="0" y="0"/>
                </a:moveTo>
                <a:cubicBezTo>
                  <a:pt x="94853" y="5953"/>
                  <a:pt x="189706" y="11906"/>
                  <a:pt x="247650" y="47625"/>
                </a:cubicBezTo>
                <a:cubicBezTo>
                  <a:pt x="305594" y="83344"/>
                  <a:pt x="326628" y="148828"/>
                  <a:pt x="347662" y="2143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134465" y="2417825"/>
            <a:ext cx="1579278" cy="369332"/>
          </a:xfrm>
          <a:prstGeom prst="rect">
            <a:avLst/>
          </a:prstGeom>
        </p:spPr>
        <p:txBody>
          <a:bodyPr wrap="none">
            <a:spAutoFit/>
          </a:bodyPr>
          <a:lstStyle/>
          <a:p>
            <a:r>
              <a:rPr lang="en-US" altLang="zh-CN" dirty="0"/>
              <a:t>82</a:t>
            </a:r>
            <a:r>
              <a:rPr lang="zh-CN" altLang="en-US" dirty="0"/>
              <a:t>度</a:t>
            </a:r>
            <a:r>
              <a:rPr lang="en-US" altLang="zh-CN" dirty="0"/>
              <a:t>40</a:t>
            </a:r>
            <a:r>
              <a:rPr lang="zh-CN" altLang="en-US" dirty="0"/>
              <a:t>分</a:t>
            </a:r>
            <a:r>
              <a:rPr lang="en-US" altLang="zh-CN" dirty="0"/>
              <a:t>18</a:t>
            </a:r>
            <a:r>
              <a:rPr lang="zh-CN" altLang="en-US" dirty="0"/>
              <a:t>秒</a:t>
            </a:r>
            <a:endParaRPr lang="en-US" dirty="0"/>
          </a:p>
        </p:txBody>
      </p:sp>
      <p:sp>
        <p:nvSpPr>
          <p:cNvPr id="28" name="Freeform 27"/>
          <p:cNvSpPr/>
          <p:nvPr/>
        </p:nvSpPr>
        <p:spPr>
          <a:xfrm>
            <a:off x="3860800" y="2602089"/>
            <a:ext cx="279400" cy="103011"/>
          </a:xfrm>
          <a:custGeom>
            <a:avLst/>
            <a:gdLst>
              <a:gd name="connsiteX0" fmla="*/ 279400 w 279400"/>
              <a:gd name="connsiteY0" fmla="*/ 1411 h 103011"/>
              <a:gd name="connsiteX1" fmla="*/ 139700 w 279400"/>
              <a:gd name="connsiteY1" fmla="*/ 14111 h 103011"/>
              <a:gd name="connsiteX2" fmla="*/ 0 w 279400"/>
              <a:gd name="connsiteY2" fmla="*/ 103011 h 103011"/>
            </a:gdLst>
            <a:ahLst/>
            <a:cxnLst>
              <a:cxn ang="0">
                <a:pos x="connsiteX0" y="connsiteY0"/>
              </a:cxn>
              <a:cxn ang="0">
                <a:pos x="connsiteX1" y="connsiteY1"/>
              </a:cxn>
              <a:cxn ang="0">
                <a:pos x="connsiteX2" y="connsiteY2"/>
              </a:cxn>
            </a:cxnLst>
            <a:rect l="l" t="t" r="r" b="b"/>
            <a:pathLst>
              <a:path w="279400" h="103011">
                <a:moveTo>
                  <a:pt x="279400" y="1411"/>
                </a:moveTo>
                <a:cubicBezTo>
                  <a:pt x="232833" y="-706"/>
                  <a:pt x="186267" y="-2822"/>
                  <a:pt x="139700" y="14111"/>
                </a:cubicBezTo>
                <a:cubicBezTo>
                  <a:pt x="93133" y="31044"/>
                  <a:pt x="46566" y="67027"/>
                  <a:pt x="0" y="10301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7863002" y="368300"/>
            <a:ext cx="125298" cy="266700"/>
          </a:xfrm>
          <a:custGeom>
            <a:avLst/>
            <a:gdLst>
              <a:gd name="connsiteX0" fmla="*/ 10998 w 125298"/>
              <a:gd name="connsiteY0" fmla="*/ 0 h 266700"/>
              <a:gd name="connsiteX1" fmla="*/ 10998 w 125298"/>
              <a:gd name="connsiteY1" fmla="*/ 177800 h 266700"/>
              <a:gd name="connsiteX2" fmla="*/ 125298 w 125298"/>
              <a:gd name="connsiteY2" fmla="*/ 266700 h 266700"/>
            </a:gdLst>
            <a:ahLst/>
            <a:cxnLst>
              <a:cxn ang="0">
                <a:pos x="connsiteX0" y="connsiteY0"/>
              </a:cxn>
              <a:cxn ang="0">
                <a:pos x="connsiteX1" y="connsiteY1"/>
              </a:cxn>
              <a:cxn ang="0">
                <a:pos x="connsiteX2" y="connsiteY2"/>
              </a:cxn>
            </a:cxnLst>
            <a:rect l="l" t="t" r="r" b="b"/>
            <a:pathLst>
              <a:path w="125298" h="266700">
                <a:moveTo>
                  <a:pt x="10998" y="0"/>
                </a:moveTo>
                <a:cubicBezTo>
                  <a:pt x="1473" y="66675"/>
                  <a:pt x="-8052" y="133350"/>
                  <a:pt x="10998" y="177800"/>
                </a:cubicBezTo>
                <a:cubicBezTo>
                  <a:pt x="30048" y="222250"/>
                  <a:pt x="77673" y="244475"/>
                  <a:pt x="125298" y="266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74002" y="531131"/>
            <a:ext cx="533400" cy="523220"/>
          </a:xfrm>
          <a:prstGeom prst="rect">
            <a:avLst/>
          </a:prstGeom>
          <a:noFill/>
        </p:spPr>
        <p:txBody>
          <a:bodyPr wrap="square" rtlCol="0">
            <a:spAutoFit/>
          </a:bodyPr>
          <a:lstStyle/>
          <a:p>
            <a:r>
              <a:rPr lang="el-GR" sz="2800" dirty="0" smtClean="0"/>
              <a:t>α</a:t>
            </a:r>
            <a:endParaRPr lang="en-US" sz="2800" dirty="0"/>
          </a:p>
        </p:txBody>
      </p:sp>
      <mc:AlternateContent xmlns:mc="http://schemas.openxmlformats.org/markup-compatibility/2006" xmlns:a14="http://schemas.microsoft.com/office/drawing/2010/main">
        <mc:Choice Requires="a14">
          <p:sp>
            <p:nvSpPr>
              <p:cNvPr id="31" name="TextBox 30"/>
              <p:cNvSpPr txBox="1"/>
              <p:nvPr/>
            </p:nvSpPr>
            <p:spPr>
              <a:xfrm>
                <a:off x="4286281" y="3164681"/>
                <a:ext cx="4857719" cy="3416320"/>
              </a:xfrm>
              <a:prstGeom prst="rect">
                <a:avLst/>
              </a:prstGeom>
              <a:noFill/>
            </p:spPr>
            <p:txBody>
              <a:bodyPr wrap="square" rtlCol="0">
                <a:spAutoFit/>
              </a:bodyPr>
              <a:lstStyle/>
              <a:p>
                <a:r>
                  <a:rPr lang="en-US" dirty="0" smtClean="0"/>
                  <a:t>It is not difficult to figure out that the angle </a:t>
                </a:r>
                <a:r>
                  <a:rPr lang="el-GR" dirty="0" smtClean="0"/>
                  <a:t>α</a:t>
                </a:r>
                <a:r>
                  <a:rPr lang="en-US" dirty="0" smtClean="0"/>
                  <a:t> is </a:t>
                </a:r>
              </a:p>
              <a:p>
                <a:r>
                  <a:rPr lang="en-US" dirty="0" smtClean="0"/>
                  <a:t>180°-(45°+6°12’33’’)-(</a:t>
                </a:r>
                <a:r>
                  <a:rPr lang="en-US" dirty="0"/>
                  <a:t>45</a:t>
                </a:r>
                <a:r>
                  <a:rPr lang="en-US" dirty="0" smtClean="0"/>
                  <a:t>°+82°40’18’’)</a:t>
                </a:r>
              </a:p>
              <a:p>
                <a:r>
                  <a:rPr lang="en-US" dirty="0" smtClean="0"/>
                  <a:t>=</a:t>
                </a:r>
                <a:r>
                  <a:rPr lang="en-US" dirty="0"/>
                  <a:t> </a:t>
                </a:r>
                <a:r>
                  <a:rPr lang="en-US" dirty="0" smtClean="0"/>
                  <a:t>1°7’9’’</a:t>
                </a:r>
              </a:p>
              <a:p>
                <a:endParaRPr lang="en-US" dirty="0"/>
              </a:p>
              <a:p>
                <a:r>
                  <a:rPr lang="en-US" dirty="0" smtClean="0"/>
                  <a:t>AB</a:t>
                </a:r>
                <a14:m>
                  <m:oMath xmlns:m="http://schemas.openxmlformats.org/officeDocument/2006/math">
                    <m:r>
                      <a:rPr lang="en-US" i="1" smtClean="0">
                        <a:latin typeface="Cambria Math"/>
                        <a:ea typeface="Cambria Math"/>
                      </a:rPr>
                      <m:t>≈</m:t>
                    </m:r>
                  </m:oMath>
                </a14:m>
                <a:r>
                  <a:rPr lang="en-US" dirty="0" smtClean="0"/>
                  <a:t>AD/</a:t>
                </a:r>
                <a:r>
                  <a:rPr lang="el-GR" dirty="0"/>
                  <a:t> </a:t>
                </a:r>
                <a:r>
                  <a:rPr lang="el-GR" dirty="0" smtClean="0"/>
                  <a:t>α</a:t>
                </a:r>
                <a:r>
                  <a:rPr lang="en-US" dirty="0" smtClean="0"/>
                  <a:t>, where </a:t>
                </a:r>
                <a:r>
                  <a:rPr lang="el-GR" dirty="0" smtClean="0"/>
                  <a:t>α</a:t>
                </a:r>
                <a:r>
                  <a:rPr lang="en-US" dirty="0" smtClean="0"/>
                  <a:t> is measured in radians, i.e. </a:t>
                </a:r>
                <a:r>
                  <a:rPr lang="el-GR" dirty="0" smtClean="0"/>
                  <a:t>α</a:t>
                </a:r>
                <a:r>
                  <a:rPr lang="en-US" dirty="0" smtClean="0"/>
                  <a:t>=(1°7’9’’/180°)</a:t>
                </a:r>
                <a14:m>
                  <m:oMath xmlns:m="http://schemas.openxmlformats.org/officeDocument/2006/math">
                    <m:r>
                      <a:rPr lang="en-US" i="1" smtClean="0">
                        <a:latin typeface="Cambria Math"/>
                        <a:ea typeface="Cambria Math"/>
                      </a:rPr>
                      <m:t>×</m:t>
                    </m:r>
                    <m:r>
                      <a:rPr lang="en-US" i="1" smtClean="0">
                        <a:latin typeface="Cambria Math"/>
                        <a:ea typeface="Cambria Math"/>
                      </a:rPr>
                      <m:t>𝜋</m:t>
                    </m:r>
                  </m:oMath>
                </a14:m>
                <a:endParaRPr lang="en-US" dirty="0"/>
              </a:p>
              <a:p>
                <a:endParaRPr lang="en-US" dirty="0"/>
              </a:p>
              <a:p>
                <a:pPr/>
                <a14:m>
                  <m:oMathPara xmlns:m="http://schemas.openxmlformats.org/officeDocument/2006/math">
                    <m:oMathParaPr>
                      <m:jc m:val="left"/>
                    </m:oMathParaPr>
                    <m:oMath xmlns:m="http://schemas.openxmlformats.org/officeDocument/2006/math">
                      <m:r>
                        <m:rPr>
                          <m:sty m:val="p"/>
                        </m:rPr>
                        <a:rPr lang="en-US" b="0" i="0" smtClean="0">
                          <a:latin typeface="Cambria Math"/>
                          <a:ea typeface="Cambria Math"/>
                        </a:rPr>
                        <m:t>AD</m:t>
                      </m:r>
                      <m:r>
                        <a:rPr lang="en-US" i="1" smtClean="0">
                          <a:latin typeface="Cambria Math"/>
                          <a:ea typeface="Cambria Math"/>
                        </a:rPr>
                        <m:t>=</m:t>
                      </m:r>
                      <m:r>
                        <a:rPr lang="en-US" b="0" i="1" smtClean="0">
                          <a:latin typeface="Cambria Math"/>
                          <a:ea typeface="Cambria Math"/>
                        </a:rPr>
                        <m:t>𝐿</m:t>
                      </m:r>
                      <m:r>
                        <a:rPr lang="en-US" b="0" i="1" smtClean="0">
                          <a:latin typeface="Cambria Math"/>
                          <a:ea typeface="Cambria Math"/>
                        </a:rPr>
                        <m:t>×</m:t>
                      </m:r>
                      <m:r>
                        <m:rPr>
                          <m:sty m:val="p"/>
                        </m:rPr>
                        <a:rPr lang="en-US" b="0" i="0" smtClean="0">
                          <a:latin typeface="Cambria Math"/>
                          <a:ea typeface="Cambria Math"/>
                        </a:rPr>
                        <m:t>Sin</m:t>
                      </m:r>
                      <m:d>
                        <m:dPr>
                          <m:ctrlPr>
                            <a:rPr lang="en-US" b="0" i="1" smtClean="0">
                              <a:latin typeface="Cambria Math"/>
                              <a:ea typeface="Cambria Math"/>
                            </a:rPr>
                          </m:ctrlPr>
                        </m:dPr>
                        <m:e>
                          <m:r>
                            <m:rPr>
                              <m:sty m:val="p"/>
                            </m:rPr>
                            <a:rPr lang="el-GR" b="0" i="1" smtClean="0">
                              <a:latin typeface="Cambria Math"/>
                              <a:ea typeface="Cambria Math"/>
                            </a:rPr>
                            <m:t>β</m:t>
                          </m:r>
                        </m:e>
                      </m:d>
                      <m:r>
                        <a:rPr lang="en-US" b="0" i="1" smtClean="0">
                          <a:latin typeface="Cambria Math"/>
                          <a:ea typeface="Cambria Math"/>
                        </a:rPr>
                        <m:t>=</m:t>
                      </m:r>
                      <m:r>
                        <a:rPr lang="en-US" i="1">
                          <a:latin typeface="Cambria Math"/>
                          <a:ea typeface="Cambria Math"/>
                        </a:rPr>
                        <m:t>𝐿</m:t>
                      </m:r>
                      <m:r>
                        <a:rPr lang="en-US" i="1">
                          <a:latin typeface="Cambria Math"/>
                          <a:ea typeface="Cambria Math"/>
                        </a:rPr>
                        <m:t>×</m:t>
                      </m:r>
                      <m:r>
                        <m:rPr>
                          <m:sty m:val="p"/>
                        </m:rPr>
                        <a:rPr lang="en-US">
                          <a:latin typeface="Cambria Math"/>
                          <a:ea typeface="Cambria Math"/>
                        </a:rPr>
                        <m:t>Sin</m:t>
                      </m:r>
                      <m:d>
                        <m:dPr>
                          <m:ctrlPr>
                            <a:rPr lang="en-US" i="1">
                              <a:latin typeface="Cambria Math"/>
                              <a:ea typeface="Cambria Math"/>
                            </a:rPr>
                          </m:ctrlPr>
                        </m:dPr>
                        <m:e>
                          <m:r>
                            <m:rPr>
                              <m:nor/>
                            </m:rPr>
                            <a:rPr lang="en-US" dirty="0"/>
                            <m:t>45°+6°12</m:t>
                          </m:r>
                          <m:r>
                            <m:rPr>
                              <m:nor/>
                            </m:rPr>
                            <a:rPr lang="en-US" b="0" i="0" dirty="0" smtClean="0"/>
                            <m:t>′</m:t>
                          </m:r>
                          <m:r>
                            <m:rPr>
                              <m:nor/>
                            </m:rPr>
                            <a:rPr lang="en-US" dirty="0"/>
                            <m:t>33</m:t>
                          </m:r>
                          <m:r>
                            <a:rPr lang="en-US" b="0" i="1" dirty="0" smtClean="0">
                              <a:latin typeface="Cambria Math"/>
                            </a:rPr>
                            <m:t>′′</m:t>
                          </m:r>
                        </m:e>
                      </m:d>
                    </m:oMath>
                  </m:oMathPara>
                </a14:m>
                <a:endParaRPr lang="en-US" dirty="0" smtClean="0"/>
              </a:p>
              <a:p>
                <a:endParaRPr lang="en-US" dirty="0"/>
              </a:p>
              <a:p>
                <a:r>
                  <a:rPr lang="en-US" dirty="0" smtClean="0"/>
                  <a:t>Plugging in numbers, we can get AB~ 357800 km, which is very close the accurate value  of 36000 km. Note that BC is longer than AB by ~ 5000 km.</a:t>
                </a:r>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286281" y="3164681"/>
                <a:ext cx="4857719" cy="3416320"/>
              </a:xfrm>
              <a:prstGeom prst="rect">
                <a:avLst/>
              </a:prstGeom>
              <a:blipFill rotWithShape="1">
                <a:blip r:embed="rId2"/>
                <a:stretch>
                  <a:fillRect l="-1004" t="-891" b="-1783"/>
                </a:stretch>
              </a:blipFill>
            </p:spPr>
            <p:txBody>
              <a:bodyPr/>
              <a:lstStyle/>
              <a:p>
                <a:r>
                  <a:rPr lang="en-US">
                    <a:noFill/>
                  </a:rPr>
                  <a:t> </a:t>
                </a:r>
              </a:p>
            </p:txBody>
          </p:sp>
        </mc:Fallback>
      </mc:AlternateContent>
      <p:cxnSp>
        <p:nvCxnSpPr>
          <p:cNvPr id="33" name="Straight Connector 32"/>
          <p:cNvCxnSpPr/>
          <p:nvPr/>
        </p:nvCxnSpPr>
        <p:spPr>
          <a:xfrm>
            <a:off x="323265" y="5828392"/>
            <a:ext cx="657532"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23265" y="4996049"/>
            <a:ext cx="3963015" cy="832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980797" y="4996049"/>
            <a:ext cx="3305484" cy="1327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50043" y="5715000"/>
            <a:ext cx="130755" cy="60869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9499" y="6351189"/>
            <a:ext cx="533400" cy="369332"/>
          </a:xfrm>
          <a:prstGeom prst="rect">
            <a:avLst/>
          </a:prstGeom>
          <a:noFill/>
        </p:spPr>
        <p:txBody>
          <a:bodyPr wrap="square" rtlCol="0">
            <a:spAutoFit/>
          </a:bodyPr>
          <a:lstStyle/>
          <a:p>
            <a:r>
              <a:rPr lang="en-US" dirty="0" smtClean="0"/>
              <a:t>A</a:t>
            </a:r>
            <a:endParaRPr lang="en-US" dirty="0"/>
          </a:p>
        </p:txBody>
      </p:sp>
      <p:sp>
        <p:nvSpPr>
          <p:cNvPr id="44" name="TextBox 43"/>
          <p:cNvSpPr txBox="1"/>
          <p:nvPr/>
        </p:nvSpPr>
        <p:spPr>
          <a:xfrm>
            <a:off x="3940157" y="4691386"/>
            <a:ext cx="533400" cy="369332"/>
          </a:xfrm>
          <a:prstGeom prst="rect">
            <a:avLst/>
          </a:prstGeom>
          <a:noFill/>
        </p:spPr>
        <p:txBody>
          <a:bodyPr wrap="square" rtlCol="0">
            <a:spAutoFit/>
          </a:bodyPr>
          <a:lstStyle/>
          <a:p>
            <a:r>
              <a:rPr lang="en-US" dirty="0"/>
              <a:t>B</a:t>
            </a:r>
          </a:p>
        </p:txBody>
      </p:sp>
      <p:sp>
        <p:nvSpPr>
          <p:cNvPr id="45" name="TextBox 44"/>
          <p:cNvSpPr txBox="1"/>
          <p:nvPr/>
        </p:nvSpPr>
        <p:spPr>
          <a:xfrm>
            <a:off x="0" y="5459060"/>
            <a:ext cx="533400" cy="369332"/>
          </a:xfrm>
          <a:prstGeom prst="rect">
            <a:avLst/>
          </a:prstGeom>
          <a:noFill/>
        </p:spPr>
        <p:txBody>
          <a:bodyPr wrap="square" rtlCol="0">
            <a:spAutoFit/>
          </a:bodyPr>
          <a:lstStyle/>
          <a:p>
            <a:r>
              <a:rPr lang="en-US" dirty="0"/>
              <a:t>C</a:t>
            </a:r>
          </a:p>
        </p:txBody>
      </p:sp>
      <p:sp>
        <p:nvSpPr>
          <p:cNvPr id="46" name="TextBox 45"/>
          <p:cNvSpPr txBox="1"/>
          <p:nvPr/>
        </p:nvSpPr>
        <p:spPr>
          <a:xfrm>
            <a:off x="714098" y="5345668"/>
            <a:ext cx="533400" cy="369332"/>
          </a:xfrm>
          <a:prstGeom prst="rect">
            <a:avLst/>
          </a:prstGeom>
          <a:noFill/>
        </p:spPr>
        <p:txBody>
          <a:bodyPr wrap="square" rtlCol="0">
            <a:spAutoFit/>
          </a:bodyPr>
          <a:lstStyle/>
          <a:p>
            <a:r>
              <a:rPr lang="en-US" dirty="0"/>
              <a:t>D</a:t>
            </a:r>
          </a:p>
        </p:txBody>
      </p:sp>
      <p:sp>
        <p:nvSpPr>
          <p:cNvPr id="48" name="TextBox 47"/>
          <p:cNvSpPr txBox="1"/>
          <p:nvPr/>
        </p:nvSpPr>
        <p:spPr>
          <a:xfrm>
            <a:off x="2667000" y="5156401"/>
            <a:ext cx="533400" cy="523220"/>
          </a:xfrm>
          <a:prstGeom prst="rect">
            <a:avLst/>
          </a:prstGeom>
          <a:noFill/>
        </p:spPr>
        <p:txBody>
          <a:bodyPr wrap="square" rtlCol="0">
            <a:spAutoFit/>
          </a:bodyPr>
          <a:lstStyle/>
          <a:p>
            <a:r>
              <a:rPr lang="el-GR" sz="2800" dirty="0" smtClean="0"/>
              <a:t>α</a:t>
            </a:r>
            <a:endParaRPr lang="en-US" sz="2800" dirty="0"/>
          </a:p>
        </p:txBody>
      </p:sp>
      <p:sp>
        <p:nvSpPr>
          <p:cNvPr id="49" name="Freeform 48"/>
          <p:cNvSpPr/>
          <p:nvPr/>
        </p:nvSpPr>
        <p:spPr>
          <a:xfrm>
            <a:off x="3350669" y="5183675"/>
            <a:ext cx="125298" cy="133350"/>
          </a:xfrm>
          <a:custGeom>
            <a:avLst/>
            <a:gdLst>
              <a:gd name="connsiteX0" fmla="*/ 10998 w 125298"/>
              <a:gd name="connsiteY0" fmla="*/ 0 h 266700"/>
              <a:gd name="connsiteX1" fmla="*/ 10998 w 125298"/>
              <a:gd name="connsiteY1" fmla="*/ 177800 h 266700"/>
              <a:gd name="connsiteX2" fmla="*/ 125298 w 125298"/>
              <a:gd name="connsiteY2" fmla="*/ 266700 h 266700"/>
            </a:gdLst>
            <a:ahLst/>
            <a:cxnLst>
              <a:cxn ang="0">
                <a:pos x="connsiteX0" y="connsiteY0"/>
              </a:cxn>
              <a:cxn ang="0">
                <a:pos x="connsiteX1" y="connsiteY1"/>
              </a:cxn>
              <a:cxn ang="0">
                <a:pos x="connsiteX2" y="connsiteY2"/>
              </a:cxn>
            </a:cxnLst>
            <a:rect l="l" t="t" r="r" b="b"/>
            <a:pathLst>
              <a:path w="125298" h="266700">
                <a:moveTo>
                  <a:pt x="10998" y="0"/>
                </a:moveTo>
                <a:cubicBezTo>
                  <a:pt x="1473" y="66675"/>
                  <a:pt x="-8052" y="133350"/>
                  <a:pt x="10998" y="177800"/>
                </a:cubicBezTo>
                <a:cubicBezTo>
                  <a:pt x="30048" y="222250"/>
                  <a:pt x="77673" y="244475"/>
                  <a:pt x="125298" y="266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rot="18569843">
            <a:off x="356457" y="5708085"/>
            <a:ext cx="417573" cy="923330"/>
          </a:xfrm>
          <a:prstGeom prst="rect">
            <a:avLst/>
          </a:prstGeom>
          <a:noFill/>
        </p:spPr>
        <p:txBody>
          <a:bodyPr wrap="square" rtlCol="0">
            <a:spAutoFit/>
          </a:bodyPr>
          <a:lstStyle/>
          <a:p>
            <a:r>
              <a:rPr lang="zh-CN" altLang="en-US" dirty="0" smtClean="0"/>
              <a:t>弦长</a:t>
            </a:r>
            <a:r>
              <a:rPr lang="en-US" altLang="zh-CN" dirty="0" smtClean="0"/>
              <a:t>L</a:t>
            </a:r>
            <a:endParaRPr lang="en-US" dirty="0"/>
          </a:p>
        </p:txBody>
      </p:sp>
      <p:sp>
        <p:nvSpPr>
          <p:cNvPr id="51" name="Freeform 50"/>
          <p:cNvSpPr/>
          <p:nvPr/>
        </p:nvSpPr>
        <p:spPr>
          <a:xfrm rot="3350871">
            <a:off x="464597" y="5819588"/>
            <a:ext cx="82446" cy="98172"/>
          </a:xfrm>
          <a:custGeom>
            <a:avLst/>
            <a:gdLst>
              <a:gd name="connsiteX0" fmla="*/ 0 w 59279"/>
              <a:gd name="connsiteY0" fmla="*/ 0 h 142875"/>
              <a:gd name="connsiteX1" fmla="*/ 52388 w 59279"/>
              <a:gd name="connsiteY1" fmla="*/ 47625 h 142875"/>
              <a:gd name="connsiteX2" fmla="*/ 57150 w 59279"/>
              <a:gd name="connsiteY2" fmla="*/ 142875 h 142875"/>
            </a:gdLst>
            <a:ahLst/>
            <a:cxnLst>
              <a:cxn ang="0">
                <a:pos x="connsiteX0" y="connsiteY0"/>
              </a:cxn>
              <a:cxn ang="0">
                <a:pos x="connsiteX1" y="connsiteY1"/>
              </a:cxn>
              <a:cxn ang="0">
                <a:pos x="connsiteX2" y="connsiteY2"/>
              </a:cxn>
            </a:cxnLst>
            <a:rect l="l" t="t" r="r" b="b"/>
            <a:pathLst>
              <a:path w="59279" h="142875">
                <a:moveTo>
                  <a:pt x="0" y="0"/>
                </a:moveTo>
                <a:cubicBezTo>
                  <a:pt x="21431" y="11906"/>
                  <a:pt x="42863" y="23813"/>
                  <a:pt x="52388" y="47625"/>
                </a:cubicBezTo>
                <a:cubicBezTo>
                  <a:pt x="61913" y="71438"/>
                  <a:pt x="59531" y="107156"/>
                  <a:pt x="57150" y="1428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33400" y="5607064"/>
            <a:ext cx="533400" cy="523220"/>
          </a:xfrm>
          <a:prstGeom prst="rect">
            <a:avLst/>
          </a:prstGeom>
          <a:noFill/>
        </p:spPr>
        <p:txBody>
          <a:bodyPr wrap="square" rtlCol="0">
            <a:spAutoFit/>
          </a:bodyPr>
          <a:lstStyle/>
          <a:p>
            <a:r>
              <a:rPr lang="el-GR" sz="2800" dirty="0"/>
              <a:t>β</a:t>
            </a:r>
            <a:endParaRPr lang="en-US" sz="2800" dirty="0"/>
          </a:p>
        </p:txBody>
      </p:sp>
    </p:spTree>
    <p:extLst>
      <p:ext uri="{BB962C8B-B14F-4D97-AF65-F5344CB8AC3E}">
        <p14:creationId xmlns:p14="http://schemas.microsoft.com/office/powerpoint/2010/main" val="165989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228600" y="152400"/>
            <a:ext cx="8610600" cy="2308324"/>
          </a:xfrm>
          <a:prstGeom prst="rect">
            <a:avLst/>
          </a:prstGeom>
          <a:noFill/>
        </p:spPr>
        <p:txBody>
          <a:bodyPr wrap="square" rtlCol="0">
            <a:spAutoFit/>
          </a:bodyPr>
          <a:lstStyle/>
          <a:p>
            <a:r>
              <a:rPr lang="zh-CN" altLang="en-US" dirty="0" smtClean="0"/>
              <a:t>探索：</a:t>
            </a:r>
            <a:endParaRPr lang="en-US" altLang="zh-CN" dirty="0" smtClean="0"/>
          </a:p>
          <a:p>
            <a:endParaRPr lang="en-US" altLang="zh-CN" dirty="0"/>
          </a:p>
          <a:p>
            <a:r>
              <a:rPr lang="zh-CN" altLang="en-US" dirty="0" smtClean="0"/>
              <a:t>视差法利用的是观察位置的不同来测量距离，由于人类在地球上能够获得的两次观察位置之间的最大距离是地球公转轨道的两端，相比星体与地球的距离非常小，因此视差法只能测量一些近地恒星的距离。</a:t>
            </a:r>
            <a:endParaRPr lang="en-US" altLang="zh-CN" dirty="0" smtClean="0"/>
          </a:p>
          <a:p>
            <a:endParaRPr lang="en-US" altLang="zh-CN" dirty="0" smtClean="0"/>
          </a:p>
          <a:p>
            <a:r>
              <a:rPr lang="zh-CN" altLang="en-US" dirty="0"/>
              <a:t>大家可</a:t>
            </a:r>
            <a:r>
              <a:rPr lang="zh-CN" altLang="en-US" dirty="0" smtClean="0"/>
              <a:t>以自由探索利用</a:t>
            </a:r>
            <a:r>
              <a:rPr lang="en-US" altLang="zh-CN" dirty="0" err="1" smtClean="0"/>
              <a:t>Stellerium</a:t>
            </a:r>
            <a:r>
              <a:rPr lang="zh-CN" altLang="en-US" dirty="0" smtClean="0"/>
              <a:t>是否可以获得离太阳系最近的恒星，如天狼星的距离。</a:t>
            </a:r>
            <a:endParaRPr lang="en-US" dirty="0"/>
          </a:p>
        </p:txBody>
      </p:sp>
    </p:spTree>
    <p:extLst>
      <p:ext uri="{BB962C8B-B14F-4D97-AF65-F5344CB8AC3E}">
        <p14:creationId xmlns:p14="http://schemas.microsoft.com/office/powerpoint/2010/main" val="3490088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3855" y="0"/>
                <a:ext cx="8991600" cy="3166316"/>
              </a:xfrm>
              <a:prstGeom prst="rect">
                <a:avLst/>
              </a:prstGeom>
            </p:spPr>
            <p:txBody>
              <a:bodyPr wrap="square">
                <a:spAutoFit/>
              </a:bodyPr>
              <a:lstStyle/>
              <a:p>
                <a:r>
                  <a:rPr lang="zh-CN" altLang="en-US" dirty="0"/>
                  <a:t>第二题：虚功原理</a:t>
                </a:r>
                <a:endParaRPr lang="en-US" dirty="0"/>
              </a:p>
              <a:p>
                <a:r>
                  <a:rPr lang="zh-CN" altLang="en-US" dirty="0"/>
                  <a:t>讲义第四章中</a:t>
                </a:r>
                <a:r>
                  <a:rPr lang="en-US" dirty="0"/>
                  <a:t>.2</a:t>
                </a:r>
                <a:r>
                  <a:rPr lang="zh-CN" altLang="en-US" dirty="0"/>
                  <a:t>小节有一部分内容叫做虚功原理，请自学这一部分内容，并解答下面的问题。</a:t>
                </a:r>
                <a:endParaRPr lang="en-US" dirty="0"/>
              </a:p>
              <a:p>
                <a:r>
                  <a:rPr lang="zh-CN" altLang="en-US" dirty="0"/>
                  <a:t>一个半径为</a:t>
                </a:r>
                <a:r>
                  <a:rPr lang="en-US" dirty="0"/>
                  <a:t>R</a:t>
                </a:r>
                <a:r>
                  <a:rPr lang="zh-CN" altLang="en-US" dirty="0"/>
                  <a:t>的光滑半球型碗内，有两个半径为</a:t>
                </a:r>
                <a:r>
                  <a:rPr lang="en-US" dirty="0"/>
                  <a:t>a</a:t>
                </a:r>
                <a:r>
                  <a:rPr lang="zh-CN" altLang="en-US" dirty="0"/>
                  <a:t>的光滑小球（</a:t>
                </a:r>
                <a14:m>
                  <m:oMath xmlns:m="http://schemas.openxmlformats.org/officeDocument/2006/math">
                    <m:r>
                      <m:rPr>
                        <m:sty m:val="p"/>
                      </m:rPr>
                      <a:rPr lang="en-US"/>
                      <m:t>R</m:t>
                    </m:r>
                    <m:r>
                      <a:rPr lang="en-US"/>
                      <m:t>=</m:t>
                    </m:r>
                    <m:r>
                      <m:rPr>
                        <m:sty m:val="p"/>
                      </m:rPr>
                      <a:rPr lang="en-US"/>
                      <m:t>a</m:t>
                    </m:r>
                    <m:r>
                      <a:rPr lang="en-US"/>
                      <m:t>(1+</m:t>
                    </m:r>
                    <m:rad>
                      <m:radPr>
                        <m:degHide m:val="on"/>
                        <m:ctrlPr>
                          <a:rPr lang="en-US" i="1"/>
                        </m:ctrlPr>
                      </m:radPr>
                      <m:deg/>
                      <m:e>
                        <m:r>
                          <a:rPr lang="en-US" i="1"/>
                          <m:t>2</m:t>
                        </m:r>
                      </m:e>
                    </m:rad>
                    <m:r>
                      <a:rPr lang="en-US" i="1"/>
                      <m:t>)</m:t>
                    </m:r>
                  </m:oMath>
                </a14:m>
                <a:r>
                  <a:rPr lang="zh-CN" altLang="en-US" dirty="0"/>
                  <a:t>），一个质量为</a:t>
                </a:r>
                <a:r>
                  <a:rPr lang="en-US" dirty="0"/>
                  <a:t>m</a:t>
                </a:r>
                <a:r>
                  <a:rPr lang="zh-CN" altLang="en-US" dirty="0"/>
                  <a:t>，另一个质量为</a:t>
                </a:r>
                <a:r>
                  <a:rPr lang="en-US" dirty="0"/>
                  <a:t>2m</a:t>
                </a:r>
                <a:r>
                  <a:rPr lang="zh-CN" altLang="en-US" dirty="0"/>
                  <a:t>，需要利用虚功原理求解两个小球中心连线与水平线之间的夹角。</a:t>
                </a:r>
                <a:endParaRPr lang="en-US" dirty="0"/>
              </a:p>
              <a:p>
                <a:r>
                  <a:rPr lang="en-US" dirty="0"/>
                  <a:t>1</a:t>
                </a:r>
                <a:r>
                  <a:rPr lang="zh-CN" altLang="en-US" dirty="0"/>
                  <a:t>：假设两个小球在碗内侧向稍微偏转了一个很小的角度</a:t>
                </a:r>
                <a:r>
                  <a:rPr lang="en-US" dirty="0"/>
                  <a:t>δ</a:t>
                </a:r>
                <a:r>
                  <a:rPr lang="zh-CN" altLang="en-US" dirty="0"/>
                  <a:t>，请求出此时两个小球的势能各自变化了多少</a:t>
                </a:r>
                <a:r>
                  <a:rPr lang="zh-CN" altLang="en-US" dirty="0" smtClean="0"/>
                  <a:t>？</a:t>
                </a:r>
                <a:endParaRPr lang="en-US" altLang="zh-CN" dirty="0" smtClean="0"/>
              </a:p>
              <a:p>
                <a:r>
                  <a:rPr lang="en-US" dirty="0"/>
                  <a:t>2</a:t>
                </a:r>
                <a:r>
                  <a:rPr lang="zh-CN" altLang="en-US" dirty="0"/>
                  <a:t>：在这个过程中只有重力势能发生了改变，没有其他力做功。因此为了满足能量守恒，这两个小球的势能变化必须抵消，从而可以求出两个小球平衡时中心连线与水平面的夹角</a:t>
                </a:r>
                <a:r>
                  <a:rPr lang="zh-CN" altLang="en-US" dirty="0" smtClean="0"/>
                  <a:t>。</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3855" y="0"/>
                <a:ext cx="8991600" cy="3166316"/>
              </a:xfrm>
              <a:prstGeom prst="rect">
                <a:avLst/>
              </a:prstGeom>
              <a:blipFill rotWithShape="1">
                <a:blip r:embed="rId2"/>
                <a:stretch>
                  <a:fillRect l="-542" t="-1541" r="-610" b="-1541"/>
                </a:stretch>
              </a:blipFill>
            </p:spPr>
            <p:txBody>
              <a:bodyPr/>
              <a:lstStyle/>
              <a:p>
                <a:r>
                  <a:rPr lang="en-US">
                    <a:noFill/>
                  </a:rPr>
                  <a:t> </a:t>
                </a:r>
              </a:p>
            </p:txBody>
          </p:sp>
        </mc:Fallback>
      </mc:AlternateContent>
    </p:spTree>
    <p:extLst>
      <p:ext uri="{BB962C8B-B14F-4D97-AF65-F5344CB8AC3E}">
        <p14:creationId xmlns:p14="http://schemas.microsoft.com/office/powerpoint/2010/main" val="413100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5605" r="21288"/>
          <a:stretch/>
        </p:blipFill>
        <p:spPr>
          <a:xfrm rot="5400000">
            <a:off x="299667" y="614732"/>
            <a:ext cx="6858000" cy="5628536"/>
          </a:xfrm>
          <a:prstGeom prst="rect">
            <a:avLst/>
          </a:prstGeom>
        </p:spPr>
      </p:pic>
      <p:sp>
        <p:nvSpPr>
          <p:cNvPr id="6" name="TextBox 5"/>
          <p:cNvSpPr txBox="1"/>
          <p:nvPr/>
        </p:nvSpPr>
        <p:spPr>
          <a:xfrm>
            <a:off x="6858000" y="228600"/>
            <a:ext cx="1905000" cy="646331"/>
          </a:xfrm>
          <a:prstGeom prst="rect">
            <a:avLst/>
          </a:prstGeom>
          <a:noFill/>
        </p:spPr>
        <p:txBody>
          <a:bodyPr wrap="square" rtlCol="0">
            <a:spAutoFit/>
          </a:bodyPr>
          <a:lstStyle/>
          <a:p>
            <a:r>
              <a:rPr lang="zh-CN" altLang="en-US" dirty="0" smtClean="0"/>
              <a:t>第一问：</a:t>
            </a:r>
            <a:r>
              <a:rPr lang="en-US" altLang="zh-CN" dirty="0" smtClean="0"/>
              <a:t>20</a:t>
            </a:r>
            <a:r>
              <a:rPr lang="zh-CN" altLang="en-US" dirty="0" smtClean="0"/>
              <a:t>分</a:t>
            </a:r>
            <a:endParaRPr lang="en-US" altLang="zh-CN" dirty="0" smtClean="0"/>
          </a:p>
          <a:p>
            <a:r>
              <a:rPr lang="zh-CN" altLang="en-US" dirty="0"/>
              <a:t>第二</a:t>
            </a:r>
            <a:r>
              <a:rPr lang="zh-CN" altLang="en-US" dirty="0" smtClean="0"/>
              <a:t>问：</a:t>
            </a:r>
            <a:r>
              <a:rPr lang="en-US" altLang="zh-CN" dirty="0" smtClean="0"/>
              <a:t>10</a:t>
            </a:r>
            <a:r>
              <a:rPr lang="zh-CN" altLang="en-US" dirty="0" smtClean="0"/>
              <a:t>分</a:t>
            </a:r>
            <a:endParaRPr lang="en-US" dirty="0"/>
          </a:p>
        </p:txBody>
      </p:sp>
    </p:spTree>
    <p:extLst>
      <p:ext uri="{BB962C8B-B14F-4D97-AF65-F5344CB8AC3E}">
        <p14:creationId xmlns:p14="http://schemas.microsoft.com/office/powerpoint/2010/main" val="153021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0"/>
                <a:ext cx="9144000" cy="4801314"/>
              </a:xfrm>
              <a:prstGeom prst="rect">
                <a:avLst/>
              </a:prstGeom>
            </p:spPr>
            <p:txBody>
              <a:bodyPr wrap="square">
                <a:spAutoFit/>
              </a:bodyPr>
              <a:lstStyle/>
              <a:p>
                <a:r>
                  <a:rPr lang="zh-CN" altLang="en-US" dirty="0" smtClean="0"/>
                  <a:t>第三题：</a:t>
                </a:r>
                <a:endParaRPr lang="en-US" dirty="0"/>
              </a:p>
              <a:p>
                <a:endParaRPr lang="en-US" dirty="0" smtClean="0"/>
              </a:p>
              <a:p>
                <a:r>
                  <a:rPr lang="en-US" dirty="0" smtClean="0"/>
                  <a:t>1</a:t>
                </a:r>
                <a:r>
                  <a:rPr lang="zh-CN" altLang="en-US" dirty="0"/>
                  <a:t>：请描述</a:t>
                </a:r>
                <a:r>
                  <a:rPr lang="en-US" dirty="0"/>
                  <a:t>Beta</a:t>
                </a:r>
                <a:r>
                  <a:rPr lang="zh-CN" altLang="en-US" dirty="0"/>
                  <a:t>衰变是一个怎样的核反应过程？可以用文字，也可以用公式表示。</a:t>
                </a:r>
                <a:endParaRPr lang="en-US" dirty="0"/>
              </a:p>
              <a:p>
                <a:r>
                  <a:rPr lang="en-US" dirty="0"/>
                  <a:t>2</a:t>
                </a:r>
                <a:r>
                  <a:rPr lang="zh-CN" altLang="en-US" dirty="0"/>
                  <a:t>：是谁提出了新的粒子来挽救能量守恒（被他称为“</a:t>
                </a:r>
                <a:r>
                  <a:rPr lang="en-US" dirty="0"/>
                  <a:t>desperate remedy</a:t>
                </a:r>
                <a:r>
                  <a:rPr lang="zh-CN" altLang="en-US" dirty="0"/>
                  <a:t>”）？他提出的新的粒子英文叫什么</a:t>
                </a:r>
                <a:r>
                  <a:rPr lang="zh-CN" altLang="en-US" dirty="0" smtClean="0"/>
                  <a:t>？</a:t>
                </a:r>
                <a:endParaRPr lang="en-US" altLang="zh-CN" dirty="0" smtClean="0"/>
              </a:p>
              <a:p>
                <a:endParaRPr lang="en-US" dirty="0" smtClean="0"/>
              </a:p>
              <a:p>
                <a:endParaRPr lang="en-US" dirty="0"/>
              </a:p>
              <a:p>
                <a:r>
                  <a:rPr lang="en-US" altLang="zh-CN" dirty="0" smtClean="0"/>
                  <a:t>1</a:t>
                </a:r>
                <a:r>
                  <a:rPr lang="zh-CN" altLang="en-US" dirty="0" smtClean="0"/>
                  <a:t>（</a:t>
                </a:r>
                <a:r>
                  <a:rPr lang="en-US" altLang="zh-CN" dirty="0" smtClean="0"/>
                  <a:t>10</a:t>
                </a:r>
                <a:r>
                  <a:rPr lang="zh-CN" altLang="en-US" dirty="0" smtClean="0"/>
                  <a:t>分）：</a:t>
                </a:r>
                <a:r>
                  <a:rPr lang="en-US" altLang="zh-CN" dirty="0" smtClean="0"/>
                  <a:t>Beta</a:t>
                </a:r>
                <a:r>
                  <a:rPr lang="zh-CN" altLang="en-US" dirty="0" smtClean="0"/>
                  <a:t>衰变是指原子核放射出电子（正电子或负电子），并发生元素改变的过程。用公式表示放射出负电子的过程是：</a:t>
                </a:r>
                <a14:m>
                  <m:oMath xmlns:m="http://schemas.openxmlformats.org/officeDocument/2006/math">
                    <m:sPre>
                      <m:sPrePr>
                        <m:ctrlPr>
                          <a:rPr lang="en-US" altLang="zh-CN" i="1" smtClean="0">
                            <a:latin typeface="Cambria Math"/>
                          </a:rPr>
                        </m:ctrlPr>
                      </m:sPrePr>
                      <m:sub>
                        <m:r>
                          <a:rPr lang="en-US" altLang="zh-CN" b="0" i="1" smtClean="0">
                            <a:latin typeface="Cambria Math"/>
                          </a:rPr>
                          <m:t>𝑍</m:t>
                        </m:r>
                      </m:sub>
                      <m:sup/>
                      <m:e>
                        <m:r>
                          <a:rPr lang="en-US" b="0" i="1" smtClean="0">
                            <a:latin typeface="Cambria Math"/>
                          </a:rPr>
                          <m:t>𝑋</m:t>
                        </m:r>
                      </m:e>
                    </m:sPre>
                    <m:r>
                      <a:rPr lang="en-US" b="0" i="1" smtClean="0">
                        <a:latin typeface="Cambria Math"/>
                      </a:rPr>
                      <m:t>→</m:t>
                    </m:r>
                    <m:sPre>
                      <m:sPrePr>
                        <m:ctrlPr>
                          <a:rPr lang="en-US" altLang="zh-CN" i="1">
                            <a:latin typeface="Cambria Math"/>
                          </a:rPr>
                        </m:ctrlPr>
                      </m:sPrePr>
                      <m:sub>
                        <m:r>
                          <a:rPr lang="en-US" altLang="zh-CN" i="1">
                            <a:latin typeface="Cambria Math"/>
                          </a:rPr>
                          <m:t>𝑍</m:t>
                        </m:r>
                        <m:r>
                          <a:rPr lang="en-US" altLang="zh-CN" b="0" i="1" smtClean="0">
                            <a:latin typeface="Cambria Math"/>
                          </a:rPr>
                          <m:t>+1</m:t>
                        </m:r>
                      </m:sub>
                      <m:sup/>
                      <m:e>
                        <m:sSup>
                          <m:sSupPr>
                            <m:ctrlPr>
                              <a:rPr lang="en-US" b="0" i="1" smtClean="0">
                                <a:latin typeface="Cambria Math"/>
                              </a:rPr>
                            </m:ctrlPr>
                          </m:sSupPr>
                          <m:e>
                            <m:r>
                              <a:rPr lang="en-US" i="1">
                                <a:latin typeface="Cambria Math"/>
                              </a:rPr>
                              <m:t>𝑋</m:t>
                            </m:r>
                          </m:e>
                          <m:sup>
                            <m:r>
                              <a:rPr lang="en-US" b="0" i="1" smtClean="0">
                                <a:latin typeface="Cambria Math"/>
                              </a:rPr>
                              <m:t>′</m:t>
                            </m:r>
                          </m:sup>
                        </m:sSup>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m:t>
                            </m:r>
                          </m:sup>
                        </m:sSup>
                        <m:r>
                          <a:rPr lang="en-US" b="0" i="1" smtClean="0">
                            <a:latin typeface="Cambria Math"/>
                          </a:rPr>
                          <m:t>+</m:t>
                        </m:r>
                        <m:acc>
                          <m:accPr>
                            <m:chr m:val="̅"/>
                            <m:ctrlPr>
                              <a:rPr lang="en-US" altLang="zh-CN" b="0" i="1" smtClean="0">
                                <a:latin typeface="Cambria Math"/>
                              </a:rPr>
                            </m:ctrlPr>
                          </m:accPr>
                          <m:e>
                            <m:sSub>
                              <m:sSubPr>
                                <m:ctrlPr>
                                  <a:rPr lang="en-US" altLang="zh-CN" b="0" i="1" smtClean="0">
                                    <a:latin typeface="Cambria Math"/>
                                  </a:rPr>
                                </m:ctrlPr>
                              </m:sSubPr>
                              <m:e>
                                <m:r>
                                  <a:rPr lang="en-US" altLang="zh-CN" b="0" i="1" smtClean="0">
                                    <a:latin typeface="Cambria Math"/>
                                  </a:rPr>
                                  <m:t>𝑣</m:t>
                                </m:r>
                              </m:e>
                              <m:sub>
                                <m:r>
                                  <a:rPr lang="en-US" altLang="zh-CN" b="0" i="1" smtClean="0">
                                    <a:latin typeface="Cambria Math"/>
                                  </a:rPr>
                                  <m:t>𝑒</m:t>
                                </m:r>
                              </m:sub>
                            </m:sSub>
                          </m:e>
                        </m:acc>
                      </m:e>
                    </m:sPre>
                  </m:oMath>
                </a14:m>
                <a:r>
                  <a:rPr lang="zh-CN" altLang="en-US" dirty="0" smtClean="0"/>
                  <a:t>。其中</a:t>
                </a:r>
                <a:r>
                  <a:rPr lang="en-US" altLang="zh-CN" dirty="0" smtClean="0"/>
                  <a:t>Z</a:t>
                </a:r>
                <a:r>
                  <a:rPr lang="zh-CN" altLang="en-US" dirty="0" smtClean="0"/>
                  <a:t>是元素序数，</a:t>
                </a:r>
                <a14:m>
                  <m:oMath xmlns:m="http://schemas.openxmlformats.org/officeDocument/2006/math">
                    <m:sSup>
                      <m:sSupPr>
                        <m:ctrlPr>
                          <a:rPr lang="en-US" i="1">
                            <a:latin typeface="Cambria Math"/>
                          </a:rPr>
                        </m:ctrlPr>
                      </m:sSupPr>
                      <m:e>
                        <m:r>
                          <a:rPr lang="en-US" i="1">
                            <a:latin typeface="Cambria Math"/>
                          </a:rPr>
                          <m:t>𝑒</m:t>
                        </m:r>
                      </m:e>
                      <m:sup>
                        <m:r>
                          <a:rPr lang="en-US" i="1">
                            <a:latin typeface="Cambria Math"/>
                          </a:rPr>
                          <m:t>−</m:t>
                        </m:r>
                      </m:sup>
                    </m:sSup>
                  </m:oMath>
                </a14:m>
                <a:r>
                  <a:rPr lang="zh-CN" altLang="en-US" dirty="0" smtClean="0"/>
                  <a:t>是电子，</a:t>
                </a:r>
                <a14:m>
                  <m:oMath xmlns:m="http://schemas.openxmlformats.org/officeDocument/2006/math">
                    <m:acc>
                      <m:accPr>
                        <m:chr m:val="̅"/>
                        <m:ctrlPr>
                          <a:rPr lang="en-US" altLang="zh-CN" i="1">
                            <a:latin typeface="Cambria Math"/>
                          </a:rPr>
                        </m:ctrlPr>
                      </m:accPr>
                      <m:e>
                        <m:sSub>
                          <m:sSubPr>
                            <m:ctrlPr>
                              <a:rPr lang="en-US" altLang="zh-CN" i="1">
                                <a:latin typeface="Cambria Math"/>
                              </a:rPr>
                            </m:ctrlPr>
                          </m:sSubPr>
                          <m:e>
                            <m:r>
                              <a:rPr lang="en-US" altLang="zh-CN" i="1">
                                <a:latin typeface="Cambria Math"/>
                              </a:rPr>
                              <m:t>𝑣</m:t>
                            </m:r>
                          </m:e>
                          <m:sub>
                            <m:r>
                              <a:rPr lang="en-US" altLang="zh-CN" i="1">
                                <a:latin typeface="Cambria Math"/>
                              </a:rPr>
                              <m:t>𝑒</m:t>
                            </m:r>
                          </m:sub>
                        </m:sSub>
                      </m:e>
                    </m:acc>
                  </m:oMath>
                </a14:m>
                <a:r>
                  <a:rPr lang="zh-CN" altLang="en-US" dirty="0" smtClean="0"/>
                  <a:t>是电子性反中微子。</a:t>
                </a:r>
                <a:endParaRPr lang="en-US" altLang="zh-CN" dirty="0" smtClean="0"/>
              </a:p>
              <a:p>
                <a:endParaRPr lang="en-US" dirty="0"/>
              </a:p>
              <a:p>
                <a:r>
                  <a:rPr lang="en-US" altLang="zh-CN" dirty="0" smtClean="0"/>
                  <a:t>2</a:t>
                </a:r>
                <a:r>
                  <a:rPr lang="zh-CN" altLang="en-US" dirty="0" smtClean="0">
                    <a:sym typeface="Wingdings" panose="05000000000000000000" pitchFamily="2" charset="2"/>
                  </a:rPr>
                  <a:t>（</a:t>
                </a:r>
                <a:r>
                  <a:rPr lang="en-US" altLang="zh-CN" dirty="0" smtClean="0">
                    <a:sym typeface="Wingdings" panose="05000000000000000000" pitchFamily="2" charset="2"/>
                  </a:rPr>
                  <a:t>10</a:t>
                </a:r>
                <a:r>
                  <a:rPr lang="zh-CN" altLang="en-US" dirty="0" smtClean="0">
                    <a:sym typeface="Wingdings" panose="05000000000000000000" pitchFamily="2" charset="2"/>
                  </a:rPr>
                  <a:t>分）：奥地利理论物理学家</a:t>
                </a:r>
                <a:r>
                  <a:rPr lang="en-US" altLang="zh-CN" dirty="0" smtClean="0">
                    <a:sym typeface="Wingdings" panose="05000000000000000000" pitchFamily="2" charset="2"/>
                  </a:rPr>
                  <a:t>Wolfgang Pauli</a:t>
                </a:r>
                <a:r>
                  <a:rPr lang="zh-CN" altLang="en-US" dirty="0" smtClean="0">
                    <a:sym typeface="Wingdings" panose="05000000000000000000" pitchFamily="2" charset="2"/>
                  </a:rPr>
                  <a:t>提出了挽救能量守恒的新粒子，即中微子，引入了这个假设的粒子来带走一部分能量，使得衰变前后能量守恒。他最初把中微子叫做</a:t>
                </a:r>
                <a:r>
                  <a:rPr lang="en-US" altLang="zh-CN" dirty="0" smtClean="0">
                    <a:sym typeface="Wingdings" panose="05000000000000000000" pitchFamily="2" charset="2"/>
                  </a:rPr>
                  <a:t>neutron</a:t>
                </a:r>
                <a:r>
                  <a:rPr lang="zh-CN" altLang="en-US" dirty="0" smtClean="0">
                    <a:sym typeface="Wingdings" panose="05000000000000000000" pitchFamily="2" charset="2"/>
                  </a:rPr>
                  <a:t>。但是后来</a:t>
                </a:r>
                <a:r>
                  <a:rPr lang="zh-CN" altLang="en-US" dirty="0">
                    <a:sym typeface="Wingdings" panose="05000000000000000000" pitchFamily="2" charset="2"/>
                  </a:rPr>
                  <a:t>一</a:t>
                </a:r>
                <a:r>
                  <a:rPr lang="zh-CN" altLang="en-US" dirty="0" smtClean="0">
                    <a:sym typeface="Wingdings" panose="05000000000000000000" pitchFamily="2" charset="2"/>
                  </a:rPr>
                  <a:t>种核内中性粒子被发现，它的质量很大，远大于理论预言的中微子的质量，它被命名为</a:t>
                </a:r>
                <a:r>
                  <a:rPr lang="en-US" altLang="zh-CN" dirty="0" smtClean="0">
                    <a:sym typeface="Wingdings" panose="05000000000000000000" pitchFamily="2" charset="2"/>
                  </a:rPr>
                  <a:t>neutron</a:t>
                </a:r>
                <a:r>
                  <a:rPr lang="zh-CN" altLang="en-US" dirty="0" smtClean="0">
                    <a:sym typeface="Wingdings" panose="05000000000000000000" pitchFamily="2" charset="2"/>
                  </a:rPr>
                  <a:t>，</a:t>
                </a:r>
                <a:r>
                  <a:rPr lang="zh-CN" altLang="en-US" dirty="0">
                    <a:sym typeface="Wingdings" panose="05000000000000000000" pitchFamily="2" charset="2"/>
                  </a:rPr>
                  <a:t>即中</a:t>
                </a:r>
                <a:r>
                  <a:rPr lang="zh-CN" altLang="en-US" dirty="0" smtClean="0">
                    <a:sym typeface="Wingdings" panose="05000000000000000000" pitchFamily="2" charset="2"/>
                  </a:rPr>
                  <a:t>子。意大利集大成的实验和理论物理学家</a:t>
                </a:r>
                <a:r>
                  <a:rPr lang="en-US" altLang="zh-CN" dirty="0" smtClean="0">
                    <a:sym typeface="Wingdings" panose="05000000000000000000" pitchFamily="2" charset="2"/>
                  </a:rPr>
                  <a:t>Enrico Fermi</a:t>
                </a:r>
                <a:r>
                  <a:rPr lang="zh-CN" altLang="en-US" dirty="0" smtClean="0">
                    <a:sym typeface="Wingdings" panose="05000000000000000000" pitchFamily="2" charset="2"/>
                  </a:rPr>
                  <a:t>给中微子起了一个新名字，叫做</a:t>
                </a:r>
                <a:r>
                  <a:rPr lang="en-US" altLang="zh-CN" dirty="0" smtClean="0">
                    <a:sym typeface="Wingdings" panose="05000000000000000000" pitchFamily="2" charset="2"/>
                  </a:rPr>
                  <a:t>neutrino</a:t>
                </a:r>
                <a:r>
                  <a:rPr lang="zh-CN" altLang="en-US" dirty="0" smtClean="0">
                    <a:sym typeface="Wingdings" panose="05000000000000000000" pitchFamily="2" charset="2"/>
                  </a:rPr>
                  <a:t>。按照意大利语，在名词后面加上</a:t>
                </a:r>
                <a:r>
                  <a:rPr lang="en-US" altLang="zh-CN" dirty="0" smtClean="0">
                    <a:sym typeface="Wingdings" panose="05000000000000000000" pitchFamily="2" charset="2"/>
                  </a:rPr>
                  <a:t>-o</a:t>
                </a:r>
                <a:r>
                  <a:rPr lang="zh-CN" altLang="en-US" dirty="0" smtClean="0">
                    <a:sym typeface="Wingdings" panose="05000000000000000000" pitchFamily="2" charset="2"/>
                  </a:rPr>
                  <a:t>，表示“小的”。比如一个小朋友叫</a:t>
                </a:r>
                <a:r>
                  <a:rPr lang="en-US" altLang="zh-CN" dirty="0" smtClean="0">
                    <a:sym typeface="Wingdings" panose="05000000000000000000" pitchFamily="2" charset="2"/>
                  </a:rPr>
                  <a:t>George</a:t>
                </a:r>
                <a:r>
                  <a:rPr lang="zh-CN" altLang="en-US" dirty="0" smtClean="0">
                    <a:sym typeface="Wingdings" panose="05000000000000000000" pitchFamily="2" charset="2"/>
                  </a:rPr>
                  <a:t>，意大利语会叫它</a:t>
                </a:r>
                <a:r>
                  <a:rPr lang="en-US" altLang="zh-CN" dirty="0" err="1" smtClean="0">
                    <a:sym typeface="Wingdings" panose="05000000000000000000" pitchFamily="2" charset="2"/>
                  </a:rPr>
                  <a:t>Georgeo</a:t>
                </a:r>
                <a:r>
                  <a:rPr lang="zh-CN" altLang="en-US" dirty="0">
                    <a:sym typeface="Wingdings" panose="05000000000000000000" pitchFamily="2" charset="2"/>
                  </a:rPr>
                  <a:t>。</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0" y="0"/>
                <a:ext cx="9144000" cy="4801314"/>
              </a:xfrm>
              <a:prstGeom prst="rect">
                <a:avLst/>
              </a:prstGeom>
              <a:blipFill rotWithShape="1">
                <a:blip r:embed="rId2"/>
                <a:stretch>
                  <a:fillRect l="-533" t="-1015" r="-1333" b="-1142"/>
                </a:stretch>
              </a:blipFill>
            </p:spPr>
            <p:txBody>
              <a:bodyPr/>
              <a:lstStyle/>
              <a:p>
                <a:r>
                  <a:rPr lang="en-US">
                    <a:noFill/>
                  </a:rPr>
                  <a:t> </a:t>
                </a:r>
              </a:p>
            </p:txBody>
          </p:sp>
        </mc:Fallback>
      </mc:AlternateContent>
    </p:spTree>
    <p:extLst>
      <p:ext uri="{BB962C8B-B14F-4D97-AF65-F5344CB8AC3E}">
        <p14:creationId xmlns:p14="http://schemas.microsoft.com/office/powerpoint/2010/main" val="239544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1717</Words>
  <Application>Microsoft Office PowerPoint</Application>
  <PresentationFormat>On-screen Show (4:3)</PresentationFormat>
  <Paragraphs>83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20</cp:revision>
  <dcterms:created xsi:type="dcterms:W3CDTF">2006-08-16T00:00:00Z</dcterms:created>
  <dcterms:modified xsi:type="dcterms:W3CDTF">2017-09-25T09:11:19Z</dcterms:modified>
</cp:coreProperties>
</file>