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Manual Operation 10"/>
          <p:cNvSpPr/>
          <p:nvPr/>
        </p:nvSpPr>
        <p:spPr>
          <a:xfrm>
            <a:off x="304800" y="4592782"/>
            <a:ext cx="1752600" cy="9144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2000"/>
              <a:gd name="connsiteX1" fmla="*/ 10000 w 10000"/>
              <a:gd name="connsiteY1" fmla="*/ 0 h 12000"/>
              <a:gd name="connsiteX2" fmla="*/ 8000 w 10000"/>
              <a:gd name="connsiteY2" fmla="*/ 10000 h 12000"/>
              <a:gd name="connsiteX3" fmla="*/ 2474 w 10000"/>
              <a:gd name="connsiteY3" fmla="*/ 12000 h 12000"/>
              <a:gd name="connsiteX4" fmla="*/ 0 w 10000"/>
              <a:gd name="connsiteY4" fmla="*/ 0 h 12000"/>
              <a:gd name="connsiteX0" fmla="*/ 0 w 10000"/>
              <a:gd name="connsiteY0" fmla="*/ 0 h 12000"/>
              <a:gd name="connsiteX1" fmla="*/ 10000 w 10000"/>
              <a:gd name="connsiteY1" fmla="*/ 0 h 12000"/>
              <a:gd name="connsiteX2" fmla="*/ 7526 w 10000"/>
              <a:gd name="connsiteY2" fmla="*/ 12000 h 12000"/>
              <a:gd name="connsiteX3" fmla="*/ 2474 w 10000"/>
              <a:gd name="connsiteY3" fmla="*/ 12000 h 12000"/>
              <a:gd name="connsiteX4" fmla="*/ 0 w 10000"/>
              <a:gd name="connsiteY4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000">
                <a:moveTo>
                  <a:pt x="0" y="0"/>
                </a:moveTo>
                <a:lnTo>
                  <a:pt x="10000" y="0"/>
                </a:lnTo>
                <a:lnTo>
                  <a:pt x="7526" y="12000"/>
                </a:lnTo>
                <a:lnTo>
                  <a:pt x="2474" y="12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31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：微积分练习</a:t>
                </a:r>
                <a:endParaRPr lang="en-US" altLang="zh-CN" sz="2000" dirty="0" smtClean="0"/>
              </a:p>
              <a:p>
                <a:endParaRPr lang="en-US" sz="2000" dirty="0"/>
              </a:p>
              <a:p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：请根据导数的定义式（即极限定义，教材</a:t>
                </a:r>
                <a:r>
                  <a:rPr lang="en-US" altLang="zh-CN" sz="2000" dirty="0" smtClean="0"/>
                  <a:t>8.5</a:t>
                </a:r>
                <a:r>
                  <a:rPr lang="zh-CN" altLang="en-US" sz="2000" dirty="0" smtClean="0"/>
                  <a:t>式）</a:t>
                </a:r>
                <a:r>
                  <a:rPr lang="zh-CN" altLang="en-US" sz="2000" dirty="0"/>
                  <a:t>证</a:t>
                </a:r>
                <a:r>
                  <a:rPr lang="zh-CN" altLang="en-US" sz="2000" dirty="0" smtClean="0"/>
                  <a:t>明</a:t>
                </a:r>
                <a:r>
                  <a:rPr lang="zh-CN" altLang="en-US" sz="2000" dirty="0"/>
                  <a:t>教</a:t>
                </a:r>
                <a:r>
                  <a:rPr lang="zh-CN" altLang="en-US" sz="2000" dirty="0" smtClean="0"/>
                  <a:t>材表</a:t>
                </a:r>
                <a:r>
                  <a:rPr lang="en-US" altLang="zh-CN" sz="2000" dirty="0" smtClean="0"/>
                  <a:t>8-3</a:t>
                </a:r>
                <a:r>
                  <a:rPr lang="zh-CN" altLang="en-US" sz="2000" dirty="0" smtClean="0"/>
                  <a:t>中的五个微分公式。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：若有函数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𝑈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</a:rPr>
                      <m:t>𝑉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zh-CN" altLang="en-US" sz="2000" dirty="0" smtClean="0"/>
                  <a:t>，利用导数的定义式证明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CN" sz="20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𝑉</m:t>
                        </m:r>
                      </m:den>
                    </m:f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d</m:t>
                        </m:r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C</a:t>
                </a:r>
                <a:r>
                  <a:rPr lang="zh-CN" altLang="en-US" sz="2000" dirty="0" smtClean="0"/>
                  <a:t>：如左下图所示的一个漏斗，上下两端是两个直径不同的圆管（上粗下细）。中间用一个梯形圆台型的管子连接。请画出其体积随高度变化的曲线（数值不必精确，但是要求曲线的走势正确）。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313984"/>
              </a:xfrm>
              <a:prstGeom prst="rect">
                <a:avLst/>
              </a:prstGeom>
              <a:blipFill rotWithShape="1">
                <a:blip r:embed="rId2"/>
                <a:stretch>
                  <a:fillRect l="-667" t="-1471" r="-533" b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n 4"/>
          <p:cNvSpPr/>
          <p:nvPr/>
        </p:nvSpPr>
        <p:spPr>
          <a:xfrm>
            <a:off x="304800" y="3477491"/>
            <a:ext cx="1752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742950" y="5354782"/>
            <a:ext cx="8763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62200" y="35814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76800" y="3477491"/>
            <a:ext cx="0" cy="2524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6800" y="6002482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15200" y="60024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347749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3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-6927"/>
                <a:ext cx="9144000" cy="48768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问题</a:t>
                </a:r>
                <a:r>
                  <a:rPr lang="en-US" altLang="zh-CN" sz="2400" dirty="0"/>
                  <a:t>2</a:t>
                </a:r>
                <a:r>
                  <a:rPr lang="zh-CN" altLang="en-US" sz="2400" dirty="0" smtClean="0"/>
                  <a:t>：数值求解微分方程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考</a:t>
                </a:r>
                <a:r>
                  <a:rPr lang="zh-CN" altLang="en-US" sz="2400" dirty="0"/>
                  <a:t>虑平面上的一个弹簧振子，如下面左图所示。考虑桌面对物体有摩擦力，摩擦力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sz="2400" dirty="0"/>
                  <a:t>与物体的速度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sz="2400" dirty="0"/>
                  <a:t>有如下关系：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r>
                      <a:rPr lang="en-US" altLang="zh-CN" sz="2400" i="1">
                        <a:latin typeface="Cambria Math"/>
                      </a:rPr>
                      <m:t>=−</m:t>
                    </m:r>
                    <m:r>
                      <a:rPr lang="zh-CN" altLang="en-US" sz="2400" i="1">
                        <a:latin typeface="Cambria Math"/>
                      </a:rPr>
                      <m:t>𝜇</m:t>
                    </m:r>
                    <m:r>
                      <a:rPr lang="en-US" altLang="zh-CN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sz="2400" dirty="0"/>
                  <a:t>。其中摩擦系数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𝜇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0.5</m:t>
                    </m:r>
                    <m:r>
                      <a:rPr lang="en-US" altLang="zh-CN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N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s</m:t>
                    </m:r>
                    <m:r>
                      <a:rPr lang="en-US" altLang="zh-CN" sz="240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m</m:t>
                    </m:r>
                  </m:oMath>
                </a14:m>
                <a:r>
                  <a:rPr lang="zh-CN" altLang="en-US" sz="2400" dirty="0"/>
                  <a:t>。利用数值计算的方法，求解振子在</a:t>
                </a:r>
                <a:r>
                  <a:rPr lang="en-US" altLang="zh-CN" sz="2400" dirty="0"/>
                  <a:t>60</a:t>
                </a:r>
                <a:r>
                  <a:rPr lang="zh-CN" altLang="en-US" sz="2400" dirty="0"/>
                  <a:t>秒之内</a:t>
                </a:r>
                <a:r>
                  <a:rPr lang="zh-CN" altLang="en-US" sz="2400" dirty="0" smtClean="0"/>
                  <a:t>的</a:t>
                </a:r>
                <a:r>
                  <a:rPr lang="zh-CN" altLang="en-US" sz="2400" dirty="0"/>
                  <a:t>位</a:t>
                </a:r>
                <a:r>
                  <a:rPr lang="zh-CN" altLang="en-US" sz="2400" dirty="0" smtClean="0"/>
                  <a:t>移以及速度</a:t>
                </a:r>
                <a:r>
                  <a:rPr lang="zh-CN" altLang="en-US" sz="2400" dirty="0" smtClean="0"/>
                  <a:t>与</a:t>
                </a:r>
                <a:r>
                  <a:rPr lang="zh-CN" altLang="en-US" sz="2400" dirty="0"/>
                  <a:t>时间的关系。把数据作出如下面右图所示的图像来。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分析数据说明的现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象（仅列出图像，无文字分析者减该题的一半分）。</a:t>
                </a:r>
                <a:r>
                  <a:rPr lang="zh-CN" altLang="en-US" sz="2400" dirty="0" smtClean="0"/>
                  <a:t>注意，平衡位置的</a:t>
                </a: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坐标记为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/>
                  <a:t>。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秒时，振子位于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米的地方，速度为零。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注：高中学过摩擦力与正压力成正比，与物体运动速度无关。但是这仅适用于干摩擦。当物体与桌面之间有润滑油或者其他液体时，其摩擦力通常与速度成正比或者与速度的二次方成正比，或者是更复杂的关系。</a:t>
                </a:r>
                <a:endParaRPr lang="en-US" sz="24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6927"/>
                <a:ext cx="9144000" cy="4876800"/>
              </a:xfrm>
              <a:blipFill rotWithShape="1">
                <a:blip r:embed="rId2"/>
                <a:stretch>
                  <a:fillRect l="-867" t="-1500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23020"/>
            <a:ext cx="4800600" cy="155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76"/>
          <a:stretch/>
        </p:blipFill>
        <p:spPr bwMode="auto">
          <a:xfrm>
            <a:off x="6019800" y="4593157"/>
            <a:ext cx="2743200" cy="211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0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8</cp:revision>
  <dcterms:created xsi:type="dcterms:W3CDTF">2006-08-16T00:00:00Z</dcterms:created>
  <dcterms:modified xsi:type="dcterms:W3CDTF">2017-10-09T01:56:09Z</dcterms:modified>
</cp:coreProperties>
</file>