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p:cNvSpPr txBox="1"/>
              <p:nvPr/>
            </p:nvSpPr>
            <p:spPr>
              <a:xfrm>
                <a:off x="152400" y="0"/>
                <a:ext cx="8839200" cy="3464923"/>
              </a:xfrm>
              <a:prstGeom prst="rect">
                <a:avLst/>
              </a:prstGeom>
              <a:noFill/>
            </p:spPr>
            <p:txBody>
              <a:bodyPr wrap="square" rtlCol="0">
                <a:spAutoFit/>
              </a:bodyPr>
              <a:lstStyle/>
              <a:p>
                <a:r>
                  <a:rPr lang="zh-CN" altLang="en-US" dirty="0" smtClean="0"/>
                  <a:t>第一题：概率平均的两个等式</a:t>
                </a:r>
                <a:endParaRPr lang="en-US" altLang="zh-CN" dirty="0" smtClean="0"/>
              </a:p>
              <a:p>
                <a:endParaRPr lang="en-US" dirty="0"/>
              </a:p>
              <a:p>
                <a:r>
                  <a:rPr lang="zh-CN" altLang="en-US" dirty="0"/>
                  <a:t>物</a:t>
                </a:r>
                <a:r>
                  <a:rPr lang="zh-CN" altLang="en-US" dirty="0" smtClean="0"/>
                  <a:t>理中常用</a:t>
                </a:r>
                <a14:m>
                  <m:oMath xmlns:m="http://schemas.openxmlformats.org/officeDocument/2006/math">
                    <m:r>
                      <a:rPr lang="en-US" altLang="zh-CN" b="0" i="1" smtClean="0">
                        <a:latin typeface="Cambria Math"/>
                      </a:rPr>
                      <m:t>&lt;</m:t>
                    </m:r>
                    <m:r>
                      <a:rPr lang="en-US" altLang="zh-CN" b="0" i="1" smtClean="0">
                        <a:latin typeface="Cambria Math"/>
                      </a:rPr>
                      <m:t>𝑓</m:t>
                    </m:r>
                    <m:r>
                      <a:rPr lang="en-US" altLang="zh-CN" b="0" i="1" smtClean="0">
                        <a:latin typeface="Cambria Math"/>
                      </a:rPr>
                      <m:t>(</m:t>
                    </m:r>
                    <m:r>
                      <a:rPr lang="en-US" altLang="zh-CN" b="0" i="1" smtClean="0">
                        <a:latin typeface="Cambria Math"/>
                      </a:rPr>
                      <m:t>𝑥</m:t>
                    </m:r>
                    <m:r>
                      <a:rPr lang="en-US" altLang="zh-CN" b="0" i="1" smtClean="0">
                        <a:latin typeface="Cambria Math"/>
                      </a:rPr>
                      <m:t>)&gt;</m:t>
                    </m:r>
                  </m:oMath>
                </a14:m>
                <a:r>
                  <a:rPr lang="zh-CN" altLang="en-US" dirty="0" smtClean="0"/>
                  <a:t>来表示对</a:t>
                </a:r>
                <a14:m>
                  <m:oMath xmlns:m="http://schemas.openxmlformats.org/officeDocument/2006/math">
                    <m:r>
                      <a:rPr lang="en-US" altLang="zh-CN" i="1">
                        <a:latin typeface="Cambria Math"/>
                      </a:rPr>
                      <m:t>𝑓</m:t>
                    </m:r>
                    <m:r>
                      <a:rPr lang="en-US" altLang="zh-CN" i="1">
                        <a:latin typeface="Cambria Math"/>
                      </a:rPr>
                      <m:t>(</m:t>
                    </m:r>
                    <m:r>
                      <a:rPr lang="en-US" altLang="zh-CN" i="1">
                        <a:latin typeface="Cambria Math"/>
                      </a:rPr>
                      <m:t>𝑥</m:t>
                    </m:r>
                    <m:r>
                      <a:rPr lang="en-US" altLang="zh-CN" i="1">
                        <a:latin typeface="Cambria Math"/>
                      </a:rPr>
                      <m:t>)</m:t>
                    </m:r>
                  </m:oMath>
                </a14:m>
                <a:r>
                  <a:rPr lang="zh-CN" altLang="en-US" dirty="0" smtClean="0"/>
                  <a:t>的概率平均。若随机变量</a:t>
                </a:r>
                <a14:m>
                  <m:oMath xmlns:m="http://schemas.openxmlformats.org/officeDocument/2006/math">
                    <m:r>
                      <a:rPr lang="en-US" altLang="zh-CN" i="1">
                        <a:latin typeface="Cambria Math"/>
                      </a:rPr>
                      <m:t>𝑥</m:t>
                    </m:r>
                  </m:oMath>
                </a14:m>
                <a:r>
                  <a:rPr lang="zh-CN" altLang="en-US" dirty="0" smtClean="0"/>
                  <a:t>的取值为离散的一些点，记为</a:t>
                </a:r>
                <a14:m>
                  <m:oMath xmlns:m="http://schemas.openxmlformats.org/officeDocument/2006/math">
                    <m:sSub>
                      <m:sSubPr>
                        <m:ctrlPr>
                          <a:rPr lang="en-US" altLang="zh-CN" i="1" smtClean="0">
                            <a:latin typeface="Cambria Math"/>
                          </a:rPr>
                        </m:ctrlPr>
                      </m:sSubPr>
                      <m:e>
                        <m:r>
                          <a:rPr lang="en-US" altLang="zh-CN" b="0" i="1" smtClean="0">
                            <a:latin typeface="Cambria Math"/>
                          </a:rPr>
                          <m:t>𝑥</m:t>
                        </m:r>
                      </m:e>
                      <m:sub>
                        <m:r>
                          <a:rPr lang="en-US" altLang="zh-CN" b="0" i="1" smtClean="0">
                            <a:latin typeface="Cambria Math"/>
                          </a:rPr>
                          <m:t>𝑖</m:t>
                        </m:r>
                      </m:sub>
                    </m:sSub>
                    <m:r>
                      <a:rPr lang="zh-CN" altLang="en-US" b="0" i="1" smtClean="0">
                        <a:latin typeface="Cambria Math"/>
                      </a:rPr>
                      <m:t>，</m:t>
                    </m:r>
                    <m:r>
                      <a:rPr lang="en-US" altLang="zh-CN" b="0" i="1" smtClean="0">
                        <a:latin typeface="Cambria Math"/>
                      </a:rPr>
                      <m:t>𝑖</m:t>
                    </m:r>
                    <m:r>
                      <a:rPr lang="en-US" altLang="zh-CN" b="0" i="1" smtClean="0">
                        <a:latin typeface="Cambria Math"/>
                      </a:rPr>
                      <m:t>=1,2,3…</m:t>
                    </m:r>
                    <m:r>
                      <a:rPr lang="en-US" altLang="zh-CN" b="0" i="1" smtClean="0">
                        <a:latin typeface="Cambria Math"/>
                      </a:rPr>
                      <m:t>𝑁</m:t>
                    </m:r>
                    <m:r>
                      <a:rPr lang="zh-CN" altLang="en-US" b="0" i="1" smtClean="0">
                        <a:latin typeface="Cambria Math"/>
                      </a:rPr>
                      <m:t>，</m:t>
                    </m:r>
                  </m:oMath>
                </a14:m>
                <a:r>
                  <a:rPr lang="zh-CN" altLang="en-US" dirty="0" smtClean="0"/>
                  <a:t>且出现</a:t>
                </a:r>
                <a14:m>
                  <m:oMath xmlns:m="http://schemas.openxmlformats.org/officeDocument/2006/math">
                    <m:sSub>
                      <m:sSubPr>
                        <m:ctrlPr>
                          <a:rPr lang="en-US" altLang="zh-CN" i="1">
                            <a:latin typeface="Cambria Math"/>
                          </a:rPr>
                        </m:ctrlPr>
                      </m:sSubPr>
                      <m:e>
                        <m:r>
                          <a:rPr lang="en-US" altLang="zh-CN" i="1">
                            <a:latin typeface="Cambria Math"/>
                          </a:rPr>
                          <m:t>𝑥</m:t>
                        </m:r>
                      </m:e>
                      <m:sub>
                        <m:r>
                          <a:rPr lang="en-US" altLang="zh-CN" i="1">
                            <a:latin typeface="Cambria Math"/>
                          </a:rPr>
                          <m:t>𝑖</m:t>
                        </m:r>
                      </m:sub>
                    </m:sSub>
                  </m:oMath>
                </a14:m>
                <a:r>
                  <a:rPr lang="zh-CN" altLang="en-US" dirty="0" smtClean="0"/>
                  <a:t>的概率为</a:t>
                </a:r>
                <a14:m>
                  <m:oMath xmlns:m="http://schemas.openxmlformats.org/officeDocument/2006/math">
                    <m:sSub>
                      <m:sSubPr>
                        <m:ctrlPr>
                          <a:rPr lang="en-US" altLang="zh-CN" i="1" smtClean="0">
                            <a:latin typeface="Cambria Math"/>
                          </a:rPr>
                        </m:ctrlPr>
                      </m:sSubPr>
                      <m:e>
                        <m:r>
                          <a:rPr lang="en-US" altLang="zh-CN" b="0" i="1" smtClean="0">
                            <a:latin typeface="Cambria Math"/>
                          </a:rPr>
                          <m:t>𝑃</m:t>
                        </m:r>
                      </m:e>
                      <m:sub>
                        <m:r>
                          <a:rPr lang="en-US" altLang="zh-CN" b="0" i="1" smtClean="0">
                            <a:latin typeface="Cambria Math"/>
                          </a:rPr>
                          <m:t>𝑖</m:t>
                        </m:r>
                      </m:sub>
                    </m:sSub>
                  </m:oMath>
                </a14:m>
                <a:r>
                  <a:rPr lang="zh-CN" altLang="en-US" dirty="0" smtClean="0"/>
                  <a:t>，则</a:t>
                </a:r>
                <a14:m>
                  <m:oMath xmlns:m="http://schemas.openxmlformats.org/officeDocument/2006/math">
                    <m:r>
                      <a:rPr lang="en-US" altLang="zh-CN" i="1">
                        <a:latin typeface="Cambria Math"/>
                      </a:rPr>
                      <m:t>&lt;</m:t>
                    </m:r>
                    <m:r>
                      <a:rPr lang="en-US" altLang="zh-CN" i="1">
                        <a:latin typeface="Cambria Math"/>
                      </a:rPr>
                      <m:t>𝑓</m:t>
                    </m:r>
                    <m:d>
                      <m:dPr>
                        <m:ctrlPr>
                          <a:rPr lang="en-US" altLang="zh-CN" i="1">
                            <a:latin typeface="Cambria Math"/>
                          </a:rPr>
                        </m:ctrlPr>
                      </m:dPr>
                      <m:e>
                        <m:r>
                          <a:rPr lang="en-US" altLang="zh-CN" i="1">
                            <a:latin typeface="Cambria Math"/>
                          </a:rPr>
                          <m:t>𝑥</m:t>
                        </m:r>
                      </m:e>
                    </m:d>
                    <m:r>
                      <a:rPr lang="en-US" altLang="zh-CN" b="0" i="1" smtClean="0">
                        <a:latin typeface="Cambria Math"/>
                      </a:rPr>
                      <m:t>&gt;=</m:t>
                    </m:r>
                    <m:nary>
                      <m:naryPr>
                        <m:chr m:val="∑"/>
                        <m:limLoc m:val="subSup"/>
                        <m:ctrlPr>
                          <a:rPr lang="en-US" altLang="zh-CN" b="0" i="1" smtClean="0">
                            <a:latin typeface="Cambria Math"/>
                          </a:rPr>
                        </m:ctrlPr>
                      </m:naryPr>
                      <m:sub>
                        <m:r>
                          <m:rPr>
                            <m:brk m:alnAt="25"/>
                          </m:rPr>
                          <a:rPr lang="en-US" altLang="zh-CN" b="0" i="1" smtClean="0">
                            <a:latin typeface="Cambria Math"/>
                          </a:rPr>
                          <m:t>𝑖</m:t>
                        </m:r>
                        <m:r>
                          <a:rPr lang="en-US" altLang="zh-CN" b="0" i="1" smtClean="0">
                            <a:latin typeface="Cambria Math"/>
                          </a:rPr>
                          <m:t>=1</m:t>
                        </m:r>
                      </m:sub>
                      <m:sup>
                        <m:r>
                          <a:rPr lang="en-US" altLang="zh-CN" b="0" i="1" smtClean="0">
                            <a:latin typeface="Cambria Math"/>
                          </a:rPr>
                          <m:t>𝑖</m:t>
                        </m:r>
                        <m:r>
                          <a:rPr lang="en-US" altLang="zh-CN" b="0" i="1" smtClean="0">
                            <a:latin typeface="Cambria Math"/>
                          </a:rPr>
                          <m:t>=</m:t>
                        </m:r>
                        <m:r>
                          <a:rPr lang="en-US" altLang="zh-CN" b="0" i="1" smtClean="0">
                            <a:latin typeface="Cambria Math"/>
                          </a:rPr>
                          <m:t>𝑁</m:t>
                        </m:r>
                      </m:sup>
                      <m:e>
                        <m:sSub>
                          <m:sSubPr>
                            <m:ctrlPr>
                              <a:rPr lang="en-US" altLang="zh-CN" b="0" i="1" smtClean="0">
                                <a:latin typeface="Cambria Math"/>
                              </a:rPr>
                            </m:ctrlPr>
                          </m:sSubPr>
                          <m:e>
                            <m:r>
                              <a:rPr lang="en-US" altLang="zh-CN" b="0" i="1" smtClean="0">
                                <a:latin typeface="Cambria Math"/>
                              </a:rPr>
                              <m:t>𝑃</m:t>
                            </m:r>
                          </m:e>
                          <m:sub>
                            <m:r>
                              <a:rPr lang="en-US" altLang="zh-CN" b="0" i="1" smtClean="0">
                                <a:latin typeface="Cambria Math"/>
                              </a:rPr>
                              <m:t>𝑖</m:t>
                            </m:r>
                          </m:sub>
                        </m:sSub>
                        <m:r>
                          <a:rPr lang="en-US" altLang="zh-CN" b="0" i="1" smtClean="0">
                            <a:latin typeface="Cambria Math"/>
                          </a:rPr>
                          <m:t>𝑓</m:t>
                        </m:r>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𝑥</m:t>
                            </m:r>
                          </m:e>
                          <m:sub>
                            <m:r>
                              <a:rPr lang="en-US" altLang="zh-CN" b="0" i="1" smtClean="0">
                                <a:latin typeface="Cambria Math"/>
                              </a:rPr>
                              <m:t>𝑖</m:t>
                            </m:r>
                          </m:sub>
                        </m:sSub>
                        <m:r>
                          <a:rPr lang="en-US" altLang="zh-CN" b="0" i="1" smtClean="0">
                            <a:latin typeface="Cambria Math"/>
                          </a:rPr>
                          <m:t>)</m:t>
                        </m:r>
                      </m:e>
                    </m:nary>
                  </m:oMath>
                </a14:m>
                <a:r>
                  <a:rPr lang="zh-CN" altLang="en-US" dirty="0" smtClean="0"/>
                  <a:t>。</a:t>
                </a:r>
                <a:endParaRPr lang="en-US" altLang="zh-CN" dirty="0" smtClean="0"/>
              </a:p>
              <a:p>
                <a:endParaRPr lang="en-US" dirty="0"/>
              </a:p>
              <a:p>
                <a:r>
                  <a:rPr lang="zh-CN" altLang="en-US" dirty="0" smtClean="0"/>
                  <a:t>若还有一个与</a:t>
                </a:r>
                <a14:m>
                  <m:oMath xmlns:m="http://schemas.openxmlformats.org/officeDocument/2006/math">
                    <m:sSub>
                      <m:sSubPr>
                        <m:ctrlPr>
                          <a:rPr lang="en-US" altLang="zh-CN" i="1">
                            <a:latin typeface="Cambria Math"/>
                          </a:rPr>
                        </m:ctrlPr>
                      </m:sSubPr>
                      <m:e>
                        <m:r>
                          <a:rPr lang="en-US" altLang="zh-CN" i="1">
                            <a:latin typeface="Cambria Math"/>
                          </a:rPr>
                          <m:t>𝑥</m:t>
                        </m:r>
                      </m:e>
                      <m:sub>
                        <m:r>
                          <a:rPr lang="en-US" altLang="zh-CN" i="1">
                            <a:latin typeface="Cambria Math"/>
                          </a:rPr>
                          <m:t>𝑖</m:t>
                        </m:r>
                      </m:sub>
                    </m:sSub>
                  </m:oMath>
                </a14:m>
                <a:r>
                  <a:rPr lang="zh-CN" altLang="en-US" dirty="0" smtClean="0"/>
                  <a:t>无关的独立随机变量</a:t>
                </a:r>
                <a14:m>
                  <m:oMath xmlns:m="http://schemas.openxmlformats.org/officeDocument/2006/math">
                    <m:sSub>
                      <m:sSubPr>
                        <m:ctrlPr>
                          <a:rPr lang="en-US" altLang="zh-CN" i="1">
                            <a:latin typeface="Cambria Math"/>
                          </a:rPr>
                        </m:ctrlPr>
                      </m:sSubPr>
                      <m:e>
                        <m:r>
                          <a:rPr lang="en-US" altLang="zh-CN" b="0" i="1" smtClean="0">
                            <a:latin typeface="Cambria Math"/>
                          </a:rPr>
                          <m:t>𝑦</m:t>
                        </m:r>
                      </m:e>
                      <m:sub>
                        <m:r>
                          <a:rPr lang="en-US" altLang="zh-CN" b="0" i="1" smtClean="0">
                            <a:latin typeface="Cambria Math"/>
                          </a:rPr>
                          <m:t>𝑗</m:t>
                        </m:r>
                      </m:sub>
                    </m:sSub>
                  </m:oMath>
                </a14:m>
                <a:r>
                  <a:rPr lang="zh-CN" altLang="en-US" dirty="0" smtClean="0"/>
                  <a:t>，</a:t>
                </a:r>
                <a:r>
                  <a:rPr lang="en-US" altLang="zh-CN" dirty="0"/>
                  <a:t> </a:t>
                </a:r>
                <a14:m>
                  <m:oMath xmlns:m="http://schemas.openxmlformats.org/officeDocument/2006/math">
                    <m:r>
                      <a:rPr lang="en-US" altLang="zh-CN" b="0" i="1" smtClean="0">
                        <a:latin typeface="Cambria Math"/>
                      </a:rPr>
                      <m:t>𝑗</m:t>
                    </m:r>
                    <m:r>
                      <a:rPr lang="en-US" altLang="zh-CN" i="1">
                        <a:latin typeface="Cambria Math"/>
                      </a:rPr>
                      <m:t>=1,2,3…</m:t>
                    </m:r>
                    <m:r>
                      <a:rPr lang="en-US" altLang="zh-CN" b="0" i="1" smtClean="0">
                        <a:latin typeface="Cambria Math"/>
                      </a:rPr>
                      <m:t>𝑀</m:t>
                    </m:r>
                  </m:oMath>
                </a14:m>
                <a:r>
                  <a:rPr lang="zh-CN" altLang="en-US" dirty="0" smtClean="0"/>
                  <a:t>。出现</a:t>
                </a:r>
                <a14:m>
                  <m:oMath xmlns:m="http://schemas.openxmlformats.org/officeDocument/2006/math">
                    <m:sSub>
                      <m:sSubPr>
                        <m:ctrlPr>
                          <a:rPr lang="en-US" altLang="zh-CN" i="1">
                            <a:latin typeface="Cambria Math"/>
                          </a:rPr>
                        </m:ctrlPr>
                      </m:sSubPr>
                      <m:e>
                        <m:r>
                          <a:rPr lang="en-US" altLang="zh-CN" i="1">
                            <a:latin typeface="Cambria Math"/>
                          </a:rPr>
                          <m:t>𝑦</m:t>
                        </m:r>
                      </m:e>
                      <m:sub>
                        <m:r>
                          <a:rPr lang="en-US" altLang="zh-CN" i="1">
                            <a:latin typeface="Cambria Math"/>
                          </a:rPr>
                          <m:t>𝑗</m:t>
                        </m:r>
                      </m:sub>
                    </m:sSub>
                  </m:oMath>
                </a14:m>
                <a:r>
                  <a:rPr lang="zh-CN" altLang="en-US" dirty="0" smtClean="0"/>
                  <a:t>的概率为</a:t>
                </a:r>
                <a14:m>
                  <m:oMath xmlns:m="http://schemas.openxmlformats.org/officeDocument/2006/math">
                    <m:sSub>
                      <m:sSubPr>
                        <m:ctrlPr>
                          <a:rPr lang="en-US" altLang="zh-CN" i="1" smtClean="0">
                            <a:latin typeface="Cambria Math"/>
                          </a:rPr>
                        </m:ctrlPr>
                      </m:sSubPr>
                      <m:e>
                        <m:r>
                          <a:rPr lang="en-US" altLang="zh-CN" b="0" i="1" smtClean="0">
                            <a:latin typeface="Cambria Math"/>
                          </a:rPr>
                          <m:t>𝑄</m:t>
                        </m:r>
                      </m:e>
                      <m:sub>
                        <m:r>
                          <a:rPr lang="en-US" altLang="zh-CN" b="0" i="1" smtClean="0">
                            <a:latin typeface="Cambria Math"/>
                          </a:rPr>
                          <m:t>𝑗</m:t>
                        </m:r>
                      </m:sub>
                    </m:sSub>
                  </m:oMath>
                </a14:m>
                <a:r>
                  <a:rPr lang="zh-CN" altLang="en-US" dirty="0" smtClean="0"/>
                  <a:t>。</a:t>
                </a:r>
                <a:endParaRPr lang="en-US" altLang="zh-CN" dirty="0" smtClean="0"/>
              </a:p>
              <a:p>
                <a:endParaRPr lang="en-US" dirty="0"/>
              </a:p>
              <a:p>
                <a:r>
                  <a:rPr lang="zh-CN" altLang="en-US" dirty="0" smtClean="0"/>
                  <a:t>试证明以下两个等式：</a:t>
                </a:r>
                <a:endParaRPr lang="en-US" altLang="zh-CN" dirty="0" smtClean="0"/>
              </a:p>
              <a:p>
                <a:endParaRPr lang="en-US" dirty="0"/>
              </a:p>
              <a:p>
                <a:r>
                  <a:rPr lang="en-US" altLang="zh-CN" dirty="0" smtClean="0"/>
                  <a:t>1</a:t>
                </a:r>
                <a:r>
                  <a:rPr lang="zh-CN" altLang="en-US" dirty="0" smtClean="0"/>
                  <a:t>：</a:t>
                </a:r>
                <a:r>
                  <a:rPr lang="en-US" altLang="zh-CN" dirty="0"/>
                  <a:t> </a:t>
                </a:r>
                <a14:m>
                  <m:oMath xmlns:m="http://schemas.openxmlformats.org/officeDocument/2006/math">
                    <m:r>
                      <a:rPr lang="en-US" altLang="zh-CN" i="1">
                        <a:latin typeface="Cambria Math"/>
                      </a:rPr>
                      <m:t>&lt;</m:t>
                    </m:r>
                    <m:r>
                      <a:rPr lang="en-US" altLang="zh-CN" i="1">
                        <a:latin typeface="Cambria Math"/>
                      </a:rPr>
                      <m:t>𝑓</m:t>
                    </m:r>
                    <m:d>
                      <m:dPr>
                        <m:ctrlPr>
                          <a:rPr lang="en-US" altLang="zh-CN" i="1">
                            <a:latin typeface="Cambria Math"/>
                          </a:rPr>
                        </m:ctrlPr>
                      </m:dPr>
                      <m:e>
                        <m:r>
                          <a:rPr lang="en-US" altLang="zh-CN" i="1">
                            <a:latin typeface="Cambria Math"/>
                          </a:rPr>
                          <m:t>𝑥</m:t>
                        </m:r>
                      </m:e>
                    </m:d>
                    <m:r>
                      <a:rPr lang="en-US" altLang="zh-CN" b="0" i="1" smtClean="0">
                        <a:latin typeface="Cambria Math"/>
                      </a:rPr>
                      <m:t>+</m:t>
                    </m:r>
                    <m:r>
                      <a:rPr lang="en-US" altLang="zh-CN" b="0" i="1" smtClean="0">
                        <a:latin typeface="Cambria Math"/>
                      </a:rPr>
                      <m:t>𝑔</m:t>
                    </m:r>
                    <m:d>
                      <m:dPr>
                        <m:ctrlPr>
                          <a:rPr lang="en-US" altLang="zh-CN" b="0" i="1" smtClean="0">
                            <a:latin typeface="Cambria Math"/>
                          </a:rPr>
                        </m:ctrlPr>
                      </m:dPr>
                      <m:e>
                        <m:r>
                          <a:rPr lang="en-US" altLang="zh-CN" b="0" i="1" smtClean="0">
                            <a:latin typeface="Cambria Math"/>
                          </a:rPr>
                          <m:t>𝑦</m:t>
                        </m:r>
                      </m:e>
                    </m:d>
                    <m:r>
                      <a:rPr lang="en-US" altLang="zh-CN" i="1">
                        <a:latin typeface="Cambria Math"/>
                      </a:rPr>
                      <m:t>&gt;</m:t>
                    </m:r>
                    <m:r>
                      <a:rPr lang="en-US" altLang="zh-CN" b="0" i="1" smtClean="0">
                        <a:latin typeface="Cambria Math"/>
                      </a:rPr>
                      <m:t> = &lt;</m:t>
                    </m:r>
                    <m:r>
                      <a:rPr lang="en-US" altLang="zh-CN" b="0" i="1" smtClean="0">
                        <a:latin typeface="Cambria Math"/>
                      </a:rPr>
                      <m:t>𝑓</m:t>
                    </m:r>
                    <m:d>
                      <m:dPr>
                        <m:ctrlPr>
                          <a:rPr lang="en-US" altLang="zh-CN" b="0" i="1" smtClean="0">
                            <a:latin typeface="Cambria Math"/>
                          </a:rPr>
                        </m:ctrlPr>
                      </m:dPr>
                      <m:e>
                        <m:r>
                          <a:rPr lang="en-US" altLang="zh-CN" b="0" i="1" smtClean="0">
                            <a:latin typeface="Cambria Math"/>
                          </a:rPr>
                          <m:t>𝑥</m:t>
                        </m:r>
                      </m:e>
                    </m:d>
                    <m:r>
                      <a:rPr lang="en-US" altLang="zh-CN" b="0" i="1" smtClean="0">
                        <a:latin typeface="Cambria Math"/>
                      </a:rPr>
                      <m:t>&gt;+&lt;</m:t>
                    </m:r>
                    <m:r>
                      <a:rPr lang="en-US" altLang="zh-CN" b="0" i="1" smtClean="0">
                        <a:latin typeface="Cambria Math"/>
                      </a:rPr>
                      <m:t>𝑔</m:t>
                    </m:r>
                    <m:r>
                      <a:rPr lang="en-US" altLang="zh-CN" b="0" i="1" smtClean="0">
                        <a:latin typeface="Cambria Math"/>
                      </a:rPr>
                      <m:t>(</m:t>
                    </m:r>
                    <m:r>
                      <a:rPr lang="en-US" altLang="zh-CN" b="0" i="1" smtClean="0">
                        <a:latin typeface="Cambria Math"/>
                      </a:rPr>
                      <m:t>𝑦</m:t>
                    </m:r>
                    <m:r>
                      <a:rPr lang="en-US" altLang="zh-CN" b="0" i="1" smtClean="0">
                        <a:latin typeface="Cambria Math"/>
                      </a:rPr>
                      <m:t>)&gt;</m:t>
                    </m:r>
                  </m:oMath>
                </a14:m>
                <a:endParaRPr lang="en-US" dirty="0" smtClean="0"/>
              </a:p>
              <a:p>
                <a:endParaRPr lang="en-US" dirty="0"/>
              </a:p>
              <a:p>
                <a:r>
                  <a:rPr lang="en-US" altLang="zh-CN" dirty="0" smtClean="0"/>
                  <a:t>2</a:t>
                </a:r>
                <a:r>
                  <a:rPr lang="zh-CN" altLang="en-US" dirty="0" smtClean="0"/>
                  <a:t>：</a:t>
                </a:r>
                <a14:m>
                  <m:oMath xmlns:m="http://schemas.openxmlformats.org/officeDocument/2006/math">
                    <m:r>
                      <a:rPr lang="en-US" altLang="zh-CN" i="1">
                        <a:latin typeface="Cambria Math"/>
                      </a:rPr>
                      <m:t>&lt;</m:t>
                    </m:r>
                    <m:r>
                      <a:rPr lang="en-US" altLang="zh-CN" i="1">
                        <a:latin typeface="Cambria Math"/>
                      </a:rPr>
                      <m:t>𝑓</m:t>
                    </m:r>
                    <m:d>
                      <m:dPr>
                        <m:ctrlPr>
                          <a:rPr lang="en-US" altLang="zh-CN" i="1">
                            <a:latin typeface="Cambria Math"/>
                          </a:rPr>
                        </m:ctrlPr>
                      </m:dPr>
                      <m:e>
                        <m:r>
                          <a:rPr lang="en-US" altLang="zh-CN" i="1">
                            <a:latin typeface="Cambria Math"/>
                          </a:rPr>
                          <m:t>𝑥</m:t>
                        </m:r>
                      </m:e>
                    </m:d>
                    <m:r>
                      <a:rPr lang="en-US" altLang="zh-CN" i="1">
                        <a:latin typeface="Cambria Math"/>
                      </a:rPr>
                      <m:t>𝑔</m:t>
                    </m:r>
                    <m:d>
                      <m:dPr>
                        <m:ctrlPr>
                          <a:rPr lang="en-US" altLang="zh-CN" i="1">
                            <a:latin typeface="Cambria Math"/>
                          </a:rPr>
                        </m:ctrlPr>
                      </m:dPr>
                      <m:e>
                        <m:r>
                          <a:rPr lang="en-US" altLang="zh-CN" i="1">
                            <a:latin typeface="Cambria Math"/>
                          </a:rPr>
                          <m:t>𝑦</m:t>
                        </m:r>
                      </m:e>
                    </m:d>
                    <m:r>
                      <a:rPr lang="en-US" altLang="zh-CN" i="1">
                        <a:latin typeface="Cambria Math"/>
                      </a:rPr>
                      <m:t>&gt;</m:t>
                    </m:r>
                    <m:r>
                      <a:rPr lang="en-US" altLang="zh-CN" i="1">
                        <a:latin typeface="Cambria Math"/>
                      </a:rPr>
                      <m:t> = &lt;</m:t>
                    </m:r>
                    <m:r>
                      <a:rPr lang="en-US" altLang="zh-CN" i="1">
                        <a:latin typeface="Cambria Math"/>
                      </a:rPr>
                      <m:t>𝑓</m:t>
                    </m:r>
                    <m:d>
                      <m:dPr>
                        <m:ctrlPr>
                          <a:rPr lang="en-US" altLang="zh-CN" i="1">
                            <a:latin typeface="Cambria Math"/>
                          </a:rPr>
                        </m:ctrlPr>
                      </m:dPr>
                      <m:e>
                        <m:r>
                          <a:rPr lang="en-US" altLang="zh-CN" i="1">
                            <a:latin typeface="Cambria Math"/>
                          </a:rPr>
                          <m:t>𝑥</m:t>
                        </m:r>
                      </m:e>
                    </m:d>
                    <m:r>
                      <a:rPr lang="en-US" altLang="zh-CN" i="1">
                        <a:latin typeface="Cambria Math"/>
                      </a:rPr>
                      <m:t>&gt;&lt;</m:t>
                    </m:r>
                    <m:r>
                      <a:rPr lang="en-US" altLang="zh-CN" i="1">
                        <a:latin typeface="Cambria Math"/>
                      </a:rPr>
                      <m:t>𝑔</m:t>
                    </m:r>
                    <m:r>
                      <a:rPr lang="en-US" altLang="zh-CN" i="1">
                        <a:latin typeface="Cambria Math"/>
                      </a:rPr>
                      <m:t>(</m:t>
                    </m:r>
                    <m:r>
                      <a:rPr lang="en-US" altLang="zh-CN" i="1">
                        <a:latin typeface="Cambria Math"/>
                      </a:rPr>
                      <m:t>𝑦</m:t>
                    </m:r>
                    <m:r>
                      <a:rPr lang="en-US" altLang="zh-CN" i="1">
                        <a:latin typeface="Cambria Math"/>
                      </a:rPr>
                      <m:t>)&gt;</m:t>
                    </m:r>
                  </m:oMath>
                </a14:m>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152400" y="0"/>
                <a:ext cx="8839200" cy="3464923"/>
              </a:xfrm>
              <a:prstGeom prst="rect">
                <a:avLst/>
              </a:prstGeom>
              <a:blipFill rotWithShape="1">
                <a:blip r:embed="rId2"/>
                <a:stretch>
                  <a:fillRect l="-552" t="-1408" b="-2113"/>
                </a:stretch>
              </a:blipFill>
            </p:spPr>
            <p:txBody>
              <a:bodyPr/>
              <a:lstStyle/>
              <a:p>
                <a:r>
                  <a:rPr lang="en-US">
                    <a:noFill/>
                  </a:rPr>
                  <a:t> </a:t>
                </a:r>
              </a:p>
            </p:txBody>
          </p:sp>
        </mc:Fallback>
      </mc:AlternateContent>
    </p:spTree>
    <p:extLst>
      <p:ext uri="{BB962C8B-B14F-4D97-AF65-F5344CB8AC3E}">
        <p14:creationId xmlns:p14="http://schemas.microsoft.com/office/powerpoint/2010/main" val="2455899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8847"/>
            <a:ext cx="9144000" cy="4247317"/>
          </a:xfrm>
          <a:prstGeom prst="rect">
            <a:avLst/>
          </a:prstGeom>
        </p:spPr>
        <p:txBody>
          <a:bodyPr wrap="square">
            <a:spAutoFit/>
          </a:bodyPr>
          <a:lstStyle/>
          <a:p>
            <a:pPr>
              <a:lnSpc>
                <a:spcPct val="150000"/>
              </a:lnSpc>
            </a:pPr>
            <a:r>
              <a:rPr lang="zh-CN" altLang="en-US" dirty="0" smtClean="0"/>
              <a:t>第</a:t>
            </a:r>
            <a:r>
              <a:rPr lang="zh-CN" altLang="en-US" dirty="0" smtClean="0"/>
              <a:t>二</a:t>
            </a:r>
            <a:r>
              <a:rPr lang="zh-CN" altLang="en-US" dirty="0" smtClean="0"/>
              <a:t>题</a:t>
            </a:r>
            <a:r>
              <a:rPr lang="zh-CN" altLang="en-US" dirty="0"/>
              <a:t>：概率及投硬币实验 </a:t>
            </a:r>
          </a:p>
          <a:p>
            <a:pPr>
              <a:lnSpc>
                <a:spcPct val="150000"/>
              </a:lnSpc>
            </a:pPr>
            <a:r>
              <a:rPr lang="zh-CN" altLang="en-US" dirty="0"/>
              <a:t>我们使用</a:t>
            </a:r>
            <a:r>
              <a:rPr lang="en-US" altLang="zh-CN" dirty="0"/>
              <a:t>Excel</a:t>
            </a:r>
            <a:r>
              <a:rPr lang="zh-CN" altLang="en-US" dirty="0"/>
              <a:t>的随机数发生器模拟课堂上讲过的费曼的投硬币实验。 </a:t>
            </a:r>
          </a:p>
          <a:p>
            <a:pPr>
              <a:lnSpc>
                <a:spcPct val="150000"/>
              </a:lnSpc>
            </a:pPr>
            <a:r>
              <a:rPr lang="en-US" altLang="zh-CN" dirty="0"/>
              <a:t>(1)</a:t>
            </a:r>
            <a:r>
              <a:rPr lang="zh-CN" altLang="en-US" dirty="0"/>
              <a:t>模拟以下实验过程：每组实验投</a:t>
            </a:r>
            <a:r>
              <a:rPr lang="zh-CN" altLang="en-US" dirty="0" smtClean="0"/>
              <a:t>掷</a:t>
            </a:r>
            <a:r>
              <a:rPr lang="en-US" altLang="zh-CN" dirty="0"/>
              <a:t>3</a:t>
            </a:r>
            <a:r>
              <a:rPr lang="en-US" altLang="zh-CN" dirty="0" smtClean="0"/>
              <a:t>0</a:t>
            </a:r>
            <a:r>
              <a:rPr lang="zh-CN" altLang="en-US" dirty="0"/>
              <a:t>次硬币，统计正面朝上出现的频率（总次数</a:t>
            </a:r>
            <a:r>
              <a:rPr lang="en-US" altLang="zh-CN" dirty="0" smtClean="0"/>
              <a:t>/30</a:t>
            </a:r>
            <a:r>
              <a:rPr lang="zh-CN" altLang="en-US" dirty="0"/>
              <a:t>），进行</a:t>
            </a:r>
            <a:r>
              <a:rPr lang="en-US" altLang="zh-CN" dirty="0"/>
              <a:t>100</a:t>
            </a:r>
            <a:r>
              <a:rPr lang="zh-CN" altLang="en-US" dirty="0"/>
              <a:t>组实验。画出频率分布的直方图，并与理论预言曲线进行比较。 </a:t>
            </a:r>
          </a:p>
          <a:p>
            <a:pPr>
              <a:lnSpc>
                <a:spcPct val="150000"/>
              </a:lnSpc>
            </a:pPr>
            <a:r>
              <a:rPr lang="en-US" altLang="zh-CN" dirty="0"/>
              <a:t>(2)</a:t>
            </a:r>
            <a:r>
              <a:rPr lang="zh-CN" altLang="en-US" dirty="0"/>
              <a:t>将每组实验投掷次数增加</a:t>
            </a:r>
            <a:r>
              <a:rPr lang="zh-CN" altLang="en-US" dirty="0" smtClean="0"/>
              <a:t>到</a:t>
            </a:r>
            <a:r>
              <a:rPr lang="en-US" altLang="zh-CN" dirty="0" smtClean="0"/>
              <a:t>120</a:t>
            </a:r>
            <a:r>
              <a:rPr lang="zh-CN" altLang="en-US" dirty="0" smtClean="0"/>
              <a:t>次</a:t>
            </a:r>
            <a:r>
              <a:rPr lang="zh-CN" altLang="en-US" dirty="0"/>
              <a:t>，统计正面朝上出现的频率（总次数</a:t>
            </a:r>
            <a:r>
              <a:rPr lang="en-US" altLang="zh-CN" dirty="0" smtClean="0"/>
              <a:t>/120</a:t>
            </a:r>
            <a:r>
              <a:rPr lang="zh-CN" altLang="en-US" dirty="0"/>
              <a:t>），进行</a:t>
            </a:r>
            <a:r>
              <a:rPr lang="en-US" altLang="zh-CN" dirty="0"/>
              <a:t>100</a:t>
            </a:r>
            <a:r>
              <a:rPr lang="zh-CN" altLang="en-US" dirty="0"/>
              <a:t>组实验。画出频率分布的直方图，并与理论预言曲线进行比较。与</a:t>
            </a:r>
            <a:r>
              <a:rPr lang="en-US" altLang="zh-CN" dirty="0"/>
              <a:t>(1)</a:t>
            </a:r>
            <a:r>
              <a:rPr lang="zh-CN" altLang="en-US" dirty="0"/>
              <a:t>进行比较，多次测量是否减少了测得硬币某一面朝上概率（要测的物</a:t>
            </a:r>
            <a:r>
              <a:rPr lang="zh-CN" altLang="en-US" dirty="0" smtClean="0"/>
              <a:t>理</a:t>
            </a:r>
            <a:r>
              <a:rPr lang="zh-CN" altLang="en-US" dirty="0"/>
              <a:t>量</a:t>
            </a:r>
            <a:r>
              <a:rPr lang="zh-CN" altLang="en-US" dirty="0" smtClean="0"/>
              <a:t>）</a:t>
            </a:r>
            <a:r>
              <a:rPr lang="zh-CN" altLang="en-US" dirty="0"/>
              <a:t>的误差？ </a:t>
            </a:r>
          </a:p>
          <a:p>
            <a:pPr>
              <a:lnSpc>
                <a:spcPct val="150000"/>
              </a:lnSpc>
            </a:pPr>
            <a:r>
              <a:rPr lang="en-US" altLang="zh-CN" dirty="0"/>
              <a:t>(3)</a:t>
            </a:r>
            <a:r>
              <a:rPr lang="zh-CN" altLang="en-US" dirty="0"/>
              <a:t>将</a:t>
            </a:r>
            <a:r>
              <a:rPr lang="en-US" altLang="zh-CN" dirty="0"/>
              <a:t>(1)</a:t>
            </a:r>
            <a:r>
              <a:rPr lang="zh-CN" altLang="en-US" dirty="0"/>
              <a:t>中的实验组数提高</a:t>
            </a:r>
            <a:r>
              <a:rPr lang="zh-CN" altLang="en-US" dirty="0" smtClean="0"/>
              <a:t>到</a:t>
            </a:r>
            <a:r>
              <a:rPr lang="en-US" altLang="zh-CN" dirty="0"/>
              <a:t>4</a:t>
            </a:r>
            <a:r>
              <a:rPr lang="en-US" altLang="zh-CN" dirty="0" smtClean="0"/>
              <a:t>00</a:t>
            </a:r>
            <a:r>
              <a:rPr lang="zh-CN" altLang="en-US" dirty="0" smtClean="0"/>
              <a:t>组</a:t>
            </a:r>
            <a:r>
              <a:rPr lang="zh-CN" altLang="en-US" dirty="0"/>
              <a:t>，画出频率分布的直方图。并与</a:t>
            </a:r>
            <a:r>
              <a:rPr lang="en-US" altLang="zh-CN" dirty="0"/>
              <a:t>(1)</a:t>
            </a:r>
            <a:r>
              <a:rPr lang="zh-CN" altLang="en-US" dirty="0"/>
              <a:t>和</a:t>
            </a:r>
            <a:r>
              <a:rPr lang="en-US" altLang="zh-CN" dirty="0"/>
              <a:t>(2)</a:t>
            </a:r>
            <a:r>
              <a:rPr lang="zh-CN" altLang="en-US" dirty="0"/>
              <a:t>的结果进行比较。请思考这里增加实验组数是否减少了测得硬币某一面朝上概率的误差？增加实验组数究竟起到了什么作用？ </a:t>
            </a:r>
            <a:endParaRPr lang="en-US" dirty="0"/>
          </a:p>
        </p:txBody>
      </p:sp>
    </p:spTree>
    <p:extLst>
      <p:ext uri="{BB962C8B-B14F-4D97-AF65-F5344CB8AC3E}">
        <p14:creationId xmlns:p14="http://schemas.microsoft.com/office/powerpoint/2010/main" val="39247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p:cNvSpPr txBox="1"/>
              <p:nvPr/>
            </p:nvSpPr>
            <p:spPr>
              <a:xfrm>
                <a:off x="152400" y="152400"/>
                <a:ext cx="8839200" cy="3569695"/>
              </a:xfrm>
              <a:prstGeom prst="rect">
                <a:avLst/>
              </a:prstGeom>
              <a:noFill/>
            </p:spPr>
            <p:txBody>
              <a:bodyPr wrap="square" rtlCol="0">
                <a:spAutoFit/>
              </a:bodyPr>
              <a:lstStyle/>
              <a:p>
                <a:r>
                  <a:rPr lang="zh-CN" altLang="en-US" dirty="0" smtClean="0"/>
                  <a:t>第三题：月球绕地球转动的周期</a:t>
                </a:r>
                <a:endParaRPr lang="en-US" altLang="zh-CN" dirty="0" smtClean="0"/>
              </a:p>
              <a:p>
                <a:endParaRPr lang="en-US" dirty="0"/>
              </a:p>
              <a:p>
                <a:r>
                  <a:rPr lang="zh-CN" altLang="en-US" dirty="0"/>
                  <a:t>我</a:t>
                </a:r>
                <a:r>
                  <a:rPr lang="zh-CN" altLang="en-US" dirty="0" smtClean="0"/>
                  <a:t>们已知地球的质量是</a:t>
                </a:r>
                <a:r>
                  <a:rPr lang="en-US" altLang="zh-CN" dirty="0"/>
                  <a:t>5.98x10</a:t>
                </a:r>
                <a:r>
                  <a:rPr lang="en-US" altLang="zh-CN" baseline="30000" dirty="0"/>
                  <a:t>24</a:t>
                </a:r>
                <a:r>
                  <a:rPr lang="zh-CN" altLang="en-US" dirty="0"/>
                  <a:t>千</a:t>
                </a:r>
                <a:r>
                  <a:rPr lang="zh-CN" altLang="en-US" dirty="0" smtClean="0"/>
                  <a:t>克，月球的质量是地球的</a:t>
                </a:r>
                <a:r>
                  <a:rPr lang="en-US" altLang="zh-CN" dirty="0" smtClean="0"/>
                  <a:t>0.0123</a:t>
                </a:r>
                <a:r>
                  <a:rPr lang="zh-CN" altLang="en-US" dirty="0" smtClean="0"/>
                  <a:t>倍，地月之间的平均距离为</a:t>
                </a:r>
                <a:r>
                  <a:rPr lang="en-US" altLang="zh-CN" dirty="0"/>
                  <a:t>384,000</a:t>
                </a:r>
                <a:r>
                  <a:rPr lang="zh-CN" altLang="en-US" dirty="0"/>
                  <a:t>千</a:t>
                </a:r>
                <a:r>
                  <a:rPr lang="zh-CN" altLang="en-US" dirty="0" smtClean="0"/>
                  <a:t>米。假设月球绕地球做圆周运动。</a:t>
                </a:r>
                <a:endParaRPr lang="en-US" altLang="zh-CN" dirty="0" smtClean="0"/>
              </a:p>
              <a:p>
                <a:endParaRPr lang="en-US" dirty="0"/>
              </a:p>
              <a:p>
                <a:r>
                  <a:rPr lang="en-US" altLang="zh-CN" dirty="0" smtClean="0"/>
                  <a:t>1</a:t>
                </a:r>
                <a:r>
                  <a:rPr lang="zh-CN" altLang="en-US" dirty="0" smtClean="0"/>
                  <a:t>：利用万有引力定律，计算出月球绕地球一周的时间。并分析你的计算结果，看看是否与观测值</a:t>
                </a:r>
                <a:r>
                  <a:rPr lang="zh-CN" altLang="en-US" dirty="0"/>
                  <a:t>相</a:t>
                </a:r>
                <a:r>
                  <a:rPr lang="zh-CN" altLang="en-US" dirty="0" smtClean="0"/>
                  <a:t>符，如不相符，需分析原因。</a:t>
                </a:r>
                <a:endParaRPr lang="en-US" altLang="zh-CN" dirty="0" smtClean="0"/>
              </a:p>
              <a:p>
                <a:endParaRPr lang="en-US" dirty="0"/>
              </a:p>
              <a:p>
                <a:r>
                  <a:rPr lang="en-US" altLang="zh-CN" dirty="0" smtClean="0"/>
                  <a:t>2</a:t>
                </a:r>
                <a:r>
                  <a:rPr lang="zh-CN" altLang="en-US" dirty="0" smtClean="0"/>
                  <a:t>：两个物体相互作用导致的运动被称为两体问题，它可以简化为单体问题。只需要在恰当的地方用约化质量来代替单体质量。即：</a:t>
                </a:r>
                <a14:m>
                  <m:oMath xmlns:m="http://schemas.openxmlformats.org/officeDocument/2006/math">
                    <m:f>
                      <m:fPr>
                        <m:ctrlPr>
                          <a:rPr lang="en-US" altLang="zh-CN" i="1" smtClean="0">
                            <a:latin typeface="Cambria Math"/>
                          </a:rPr>
                        </m:ctrlPr>
                      </m:fPr>
                      <m:num>
                        <m:r>
                          <a:rPr lang="en-US" altLang="zh-CN" b="0" i="1" smtClean="0">
                            <a:latin typeface="Cambria Math"/>
                          </a:rPr>
                          <m:t>𝐺𝑀𝑚</m:t>
                        </m:r>
                      </m:num>
                      <m:den>
                        <m:sSup>
                          <m:sSupPr>
                            <m:ctrlPr>
                              <a:rPr lang="en-US" altLang="zh-CN" i="1" smtClean="0">
                                <a:latin typeface="Cambria Math"/>
                              </a:rPr>
                            </m:ctrlPr>
                          </m:sSupPr>
                          <m:e>
                            <m:r>
                              <a:rPr lang="en-US" altLang="zh-CN" b="0" i="1" smtClean="0">
                                <a:latin typeface="Cambria Math"/>
                              </a:rPr>
                              <m:t>𝑟</m:t>
                            </m:r>
                          </m:e>
                          <m:sup>
                            <m:r>
                              <a:rPr lang="en-US" altLang="zh-CN" b="0" i="1" smtClean="0">
                                <a:latin typeface="Cambria Math"/>
                              </a:rPr>
                              <m:t>2</m:t>
                            </m:r>
                          </m:sup>
                        </m:sSup>
                      </m:den>
                    </m:f>
                    <m:r>
                      <a:rPr lang="en-US" altLang="zh-CN" b="0" i="1" smtClean="0">
                        <a:latin typeface="Cambria Math"/>
                      </a:rPr>
                      <m:t>=</m:t>
                    </m:r>
                    <m:r>
                      <a:rPr lang="zh-CN" altLang="en-US" b="0" i="1" smtClean="0">
                        <a:latin typeface="Cambria Math"/>
                      </a:rPr>
                      <m:t>𝜇</m:t>
                    </m:r>
                    <m:f>
                      <m:fPr>
                        <m:ctrlPr>
                          <a:rPr lang="en-US" altLang="zh-CN" b="0" i="1" smtClean="0">
                            <a:latin typeface="Cambria Math"/>
                          </a:rPr>
                        </m:ctrlPr>
                      </m:fPr>
                      <m:num>
                        <m:sSup>
                          <m:sSupPr>
                            <m:ctrlPr>
                              <a:rPr lang="en-US" altLang="zh-CN" b="0" i="1" smtClean="0">
                                <a:latin typeface="Cambria Math"/>
                              </a:rPr>
                            </m:ctrlPr>
                          </m:sSupPr>
                          <m:e>
                            <m:r>
                              <a:rPr lang="en-US" altLang="zh-CN" b="0" i="1" smtClean="0">
                                <a:latin typeface="Cambria Math"/>
                              </a:rPr>
                              <m:t>𝑣</m:t>
                            </m:r>
                          </m:e>
                          <m:sup>
                            <m:r>
                              <a:rPr lang="en-US" altLang="zh-CN" b="0" i="1" smtClean="0">
                                <a:latin typeface="Cambria Math"/>
                              </a:rPr>
                              <m:t>2</m:t>
                            </m:r>
                          </m:sup>
                        </m:sSup>
                      </m:num>
                      <m:den>
                        <m:r>
                          <a:rPr lang="en-US" altLang="zh-CN" b="0" i="1" smtClean="0">
                            <a:latin typeface="Cambria Math"/>
                          </a:rPr>
                          <m:t>𝑟</m:t>
                        </m:r>
                      </m:den>
                    </m:f>
                  </m:oMath>
                </a14:m>
                <a:r>
                  <a:rPr lang="zh-CN" altLang="en-US" dirty="0" smtClean="0"/>
                  <a:t>，其中</a:t>
                </a:r>
                <a14:m>
                  <m:oMath xmlns:m="http://schemas.openxmlformats.org/officeDocument/2006/math">
                    <m:r>
                      <a:rPr lang="zh-CN" altLang="en-US" i="1">
                        <a:latin typeface="Cambria Math"/>
                      </a:rPr>
                      <m:t>𝜇</m:t>
                    </m:r>
                    <m:r>
                      <a:rPr lang="en-US" altLang="zh-CN" b="0" i="1" smtClean="0">
                        <a:latin typeface="Cambria Math"/>
                      </a:rPr>
                      <m:t>=</m:t>
                    </m:r>
                    <m:f>
                      <m:fPr>
                        <m:ctrlPr>
                          <a:rPr lang="en-US" altLang="zh-CN" b="0" i="1" smtClean="0">
                            <a:latin typeface="Cambria Math"/>
                          </a:rPr>
                        </m:ctrlPr>
                      </m:fPr>
                      <m:num>
                        <m:r>
                          <a:rPr lang="en-US" altLang="zh-CN" b="0" i="1" smtClean="0">
                            <a:latin typeface="Cambria Math"/>
                          </a:rPr>
                          <m:t>𝑀𝑚</m:t>
                        </m:r>
                      </m:num>
                      <m:den>
                        <m:r>
                          <a:rPr lang="en-US" altLang="zh-CN" b="0" i="1" smtClean="0">
                            <a:latin typeface="Cambria Math"/>
                          </a:rPr>
                          <m:t>𝑀</m:t>
                        </m:r>
                        <m:r>
                          <a:rPr lang="en-US" altLang="zh-CN" b="0" i="1" smtClean="0">
                            <a:latin typeface="Cambria Math"/>
                          </a:rPr>
                          <m:t>+</m:t>
                        </m:r>
                        <m:r>
                          <a:rPr lang="en-US" altLang="zh-CN" b="0" i="1" smtClean="0">
                            <a:latin typeface="Cambria Math"/>
                          </a:rPr>
                          <m:t>𝑚</m:t>
                        </m:r>
                      </m:den>
                    </m:f>
                  </m:oMath>
                </a14:m>
                <a:r>
                  <a:rPr lang="zh-CN" altLang="en-US" dirty="0" smtClean="0"/>
                  <a:t>，</a:t>
                </a:r>
                <a14:m>
                  <m:oMath xmlns:m="http://schemas.openxmlformats.org/officeDocument/2006/math">
                    <m:r>
                      <a:rPr lang="en-US" altLang="zh-CN" b="0" i="1" dirty="0" smtClean="0">
                        <a:latin typeface="Cambria Math"/>
                      </a:rPr>
                      <m:t>𝑣</m:t>
                    </m:r>
                  </m:oMath>
                </a14:m>
                <a:r>
                  <a:rPr lang="zh-CN" altLang="en-US" dirty="0" smtClean="0"/>
                  <a:t>是一个物体相对另一个物体的速度，</a:t>
                </a:r>
                <a:r>
                  <a:rPr lang="en-US" altLang="zh-CN" i="1" dirty="0" smtClean="0"/>
                  <a:t>r</a:t>
                </a:r>
                <a:r>
                  <a:rPr lang="zh-CN" altLang="en-US" dirty="0"/>
                  <a:t>两个物</a:t>
                </a:r>
                <a:r>
                  <a:rPr lang="zh-CN" altLang="en-US" dirty="0" smtClean="0"/>
                  <a:t>体之间的距离。请把相应的数据带入到上述公式，计算月球绕地球转动的周期。</a:t>
                </a:r>
                <a:endParaRPr lang="en-US" i="1" dirty="0"/>
              </a:p>
            </p:txBody>
          </p:sp>
        </mc:Choice>
        <mc:Fallback>
          <p:sp>
            <p:nvSpPr>
              <p:cNvPr id="4" name="TextBox 3"/>
              <p:cNvSpPr txBox="1">
                <a:spLocks noRot="1" noChangeAspect="1" noMove="1" noResize="1" noEditPoints="1" noAdjustHandles="1" noChangeArrowheads="1" noChangeShapeType="1" noTextEdit="1"/>
              </p:cNvSpPr>
              <p:nvPr/>
            </p:nvSpPr>
            <p:spPr>
              <a:xfrm>
                <a:off x="152400" y="152400"/>
                <a:ext cx="8839200" cy="3569695"/>
              </a:xfrm>
              <a:prstGeom prst="rect">
                <a:avLst/>
              </a:prstGeom>
              <a:blipFill rotWithShape="1">
                <a:blip r:embed="rId2"/>
                <a:stretch>
                  <a:fillRect l="-552" t="-1365" r="-276" b="-1195"/>
                </a:stretch>
              </a:blipFill>
            </p:spPr>
            <p:txBody>
              <a:bodyPr/>
              <a:lstStyle/>
              <a:p>
                <a:r>
                  <a:rPr lang="en-US">
                    <a:noFill/>
                  </a:rPr>
                  <a:t> </a:t>
                </a:r>
              </a:p>
            </p:txBody>
          </p:sp>
        </mc:Fallback>
      </mc:AlternateContent>
    </p:spTree>
    <p:extLst>
      <p:ext uri="{BB962C8B-B14F-4D97-AF65-F5344CB8AC3E}">
        <p14:creationId xmlns:p14="http://schemas.microsoft.com/office/powerpoint/2010/main" val="3674624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792</Words>
  <Application>Microsoft Office PowerPoint</Application>
  <PresentationFormat>On-screen Show (4:3)</PresentationFormat>
  <Paragraphs>23</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xue</dc:creator>
  <cp:lastModifiedBy>xue</cp:lastModifiedBy>
  <cp:revision>11</cp:revision>
  <dcterms:created xsi:type="dcterms:W3CDTF">2006-08-16T00:00:00Z</dcterms:created>
  <dcterms:modified xsi:type="dcterms:W3CDTF">2017-09-26T07:40:23Z</dcterms:modified>
</cp:coreProperties>
</file>