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9" r:id="rId3"/>
    <p:sldId id="260" r:id="rId4"/>
    <p:sldId id="257" r:id="rId5"/>
    <p:sldId id="258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A463A1-525C-428C-B409-3FE4392FB1C2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D45410-0A13-46A2-80BE-A3B9A3C7F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2165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45410-0A13-46A2-80BE-A3B9A3C7FDB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722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381000" y="457200"/>
                <a:ext cx="8458200" cy="56419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/>
                  <a:t>问题一</a:t>
                </a:r>
                <a:r>
                  <a:rPr lang="en-US" altLang="zh-CN" dirty="0" smtClean="0">
                    <a:solidFill>
                      <a:srgbClr val="FF0000"/>
                    </a:solidFill>
                  </a:rPr>
                  <a:t>(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总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分</a:t>
                </a:r>
                <a:r>
                  <a:rPr lang="en-US" altLang="zh-CN" dirty="0" smtClean="0">
                    <a:solidFill>
                      <a:srgbClr val="FF0000"/>
                    </a:solidFill>
                  </a:rPr>
                  <a:t>40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分</a:t>
                </a:r>
                <a:r>
                  <a:rPr lang="en-US" altLang="zh-CN" dirty="0" smtClean="0">
                    <a:solidFill>
                      <a:srgbClr val="FF0000"/>
                    </a:solidFill>
                  </a:rPr>
                  <a:t>)</a:t>
                </a:r>
                <a:r>
                  <a:rPr lang="zh-CN" altLang="en-US" dirty="0" smtClean="0"/>
                  <a:t>：</a:t>
                </a:r>
                <a:endParaRPr lang="en-US" altLang="zh-CN" dirty="0" smtClean="0"/>
              </a:p>
              <a:p>
                <a:r>
                  <a:rPr lang="zh-CN" altLang="en-US" dirty="0"/>
                  <a:t>当伽利略第一</a:t>
                </a:r>
                <a:r>
                  <a:rPr lang="zh-CN" altLang="en-US" dirty="0" smtClean="0"/>
                  <a:t>次用低倍望远镜看</a:t>
                </a:r>
                <a:r>
                  <a:rPr lang="zh-CN" altLang="en-US" dirty="0"/>
                  <a:t>到土星光环的时</a:t>
                </a:r>
                <a:r>
                  <a:rPr lang="zh-CN" altLang="en-US" dirty="0" smtClean="0"/>
                  <a:t>候，光环看起来是一个连成整体的薄片。用高倍望远镜可以看到光环实际上分裂成了许多很细的同心圆环。现在通过太空飞船对土星的近距离探测，我们已经知道，每一个圆环都是由许多尺寸很小的颗粒物（最大的颗粒大约直径</a:t>
                </a:r>
                <a:r>
                  <a:rPr lang="en-US" altLang="zh-CN" dirty="0" smtClean="0"/>
                  <a:t>10</a:t>
                </a:r>
                <a:r>
                  <a:rPr lang="zh-CN" altLang="en-US" dirty="0" smtClean="0"/>
                  <a:t>米）组成的。</a:t>
                </a:r>
                <a:endParaRPr lang="en-US" altLang="zh-CN" dirty="0" smtClean="0"/>
              </a:p>
              <a:p>
                <a:r>
                  <a:rPr lang="en-US" altLang="zh-CN" dirty="0" smtClean="0"/>
                  <a:t>A</a:t>
                </a:r>
                <a:r>
                  <a:rPr lang="zh-CN" altLang="en-US" dirty="0" smtClean="0"/>
                  <a:t>：请用最近学过的质量均匀分布的球体对质点吸引力的公式来证明，这个薄片不可能是一块整体，而只可能是由许多同心圆环组成；</a:t>
                </a:r>
                <a:endParaRPr lang="en-US" altLang="zh-CN" dirty="0" smtClean="0"/>
              </a:p>
              <a:p>
                <a:r>
                  <a:rPr lang="en-US" altLang="zh-CN" dirty="0" smtClean="0"/>
                  <a:t>B</a:t>
                </a:r>
                <a:r>
                  <a:rPr lang="zh-CN" altLang="en-US" dirty="0" smtClean="0"/>
                  <a:t>：请用</a:t>
                </a:r>
                <a:r>
                  <a:rPr lang="zh-CN" altLang="en-US" dirty="0"/>
                  <a:t>质量均匀分布的球体对质点吸引力的公</a:t>
                </a:r>
                <a:r>
                  <a:rPr lang="zh-CN" altLang="en-US" dirty="0" smtClean="0"/>
                  <a:t>式来证明，地球可以是一块整体，并不需要分裂成许多同心的球壳；</a:t>
                </a:r>
                <a:endParaRPr lang="en-US" altLang="zh-CN" dirty="0" smtClean="0"/>
              </a:p>
              <a:p>
                <a:r>
                  <a:rPr lang="en-US" altLang="zh-CN" dirty="0" smtClean="0"/>
                  <a:t>C</a:t>
                </a:r>
                <a:r>
                  <a:rPr lang="zh-CN" altLang="en-US" dirty="0" smtClean="0"/>
                  <a:t>：土星的光环物质分布在如此细小的一个薄层内（薄层厚度约</a:t>
                </a:r>
                <a:r>
                  <a:rPr lang="en-US" altLang="zh-CN" dirty="0" smtClean="0"/>
                  <a:t>20</a:t>
                </a:r>
                <a:r>
                  <a:rPr lang="zh-CN" altLang="en-US" dirty="0" smtClean="0"/>
                  <a:t>米，土星直径约</a:t>
                </a:r>
                <a:r>
                  <a:rPr lang="en-US" altLang="zh-CN" dirty="0" smtClean="0"/>
                  <a:t>60000</a:t>
                </a:r>
                <a:r>
                  <a:rPr lang="zh-CN" altLang="en-US" dirty="0" smtClean="0"/>
                  <a:t>公里），请问你能给出一个可能的解释吗？</a:t>
                </a:r>
                <a:endParaRPr lang="en-US" altLang="zh-CN" dirty="0" smtClean="0"/>
              </a:p>
              <a:p>
                <a:endParaRPr lang="en-US" altLang="zh-CN" dirty="0" smtClean="0"/>
              </a:p>
              <a:p>
                <a:r>
                  <a:rPr lang="zh-CN" altLang="en-US" dirty="0" smtClean="0">
                    <a:solidFill>
                      <a:srgbClr val="FF0000"/>
                    </a:solidFill>
                  </a:rPr>
                  <a:t>参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考解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答：</a:t>
                </a:r>
                <a:endParaRPr lang="en-US" altLang="zh-CN" dirty="0" smtClean="0">
                  <a:solidFill>
                    <a:srgbClr val="FF0000"/>
                  </a:solidFill>
                </a:endParaRPr>
              </a:p>
              <a:p>
                <a:r>
                  <a:rPr lang="en-US" altLang="zh-CN" dirty="0" smtClean="0">
                    <a:solidFill>
                      <a:srgbClr val="FF0000"/>
                    </a:solidFill>
                  </a:rPr>
                  <a:t>A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：取两个质量为</a:t>
                </a:r>
                <a:r>
                  <a:rPr lang="en-US" altLang="zh-CN" dirty="0" smtClean="0">
                    <a:solidFill>
                      <a:srgbClr val="FF0000"/>
                    </a:solidFill>
                  </a:rPr>
                  <a:t>m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的质点，位置位于</a:t>
                </a:r>
                <a:r>
                  <a:rPr lang="en-US" altLang="zh-CN" dirty="0" smtClean="0">
                    <a:solidFill>
                      <a:srgbClr val="FF0000"/>
                    </a:solidFill>
                  </a:rPr>
                  <a:t>r</a:t>
                </a:r>
                <a:r>
                  <a:rPr lang="en-US" altLang="zh-CN" baseline="-25000" dirty="0" smtClean="0">
                    <a:solidFill>
                      <a:srgbClr val="FF0000"/>
                    </a:solidFill>
                  </a:rPr>
                  <a:t>1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和</a:t>
                </a:r>
                <a:r>
                  <a:rPr lang="en-US" altLang="zh-CN" dirty="0" smtClean="0">
                    <a:solidFill>
                      <a:srgbClr val="FF0000"/>
                    </a:solidFill>
                  </a:rPr>
                  <a:t>r</a:t>
                </a:r>
                <a:r>
                  <a:rPr lang="en-US" altLang="zh-CN" baseline="-25000" dirty="0" smtClean="0">
                    <a:solidFill>
                      <a:srgbClr val="FF0000"/>
                    </a:solidFill>
                  </a:rPr>
                  <a:t>2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，土星星体对它们的吸引力远大于土星环其他部分对它们的吸引力，所以可以只考虑土星星体对它们的吸引力。从而可以求出它们的角速度：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𝐺𝑀𝑚</m:t>
                        </m:r>
                      </m:num>
                      <m:den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𝑟</m:t>
                        </m:r>
                        <m:r>
                          <a:rPr lang="en-US" altLang="zh-CN" b="0" i="1" baseline="3000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altLang="zh-CN" i="1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/>
                      </a:rPr>
                      <m:t>𝑚𝑟</m:t>
                    </m:r>
                    <m:r>
                      <a:rPr lang="zh-CN" altLang="en-US" i="1">
                        <a:solidFill>
                          <a:srgbClr val="FF0000"/>
                        </a:solidFill>
                        <a:latin typeface="Cambria Math"/>
                      </a:rPr>
                      <m:t>𝜔</m:t>
                    </m:r>
                    <m:r>
                      <a:rPr lang="en-US" altLang="zh-CN" i="1" baseline="30000">
                        <a:solidFill>
                          <a:srgbClr val="FF0000"/>
                        </a:solidFill>
                        <a:latin typeface="Cambria Math"/>
                      </a:rPr>
                      <m:t>2</m:t>
                    </m:r>
                  </m:oMath>
                </a14:m>
                <a:r>
                  <a:rPr lang="en-US" dirty="0" smtClean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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  <a:sym typeface="Wingdings" panose="05000000000000000000" pitchFamily="2" charset="2"/>
                      </a:rPr>
                      <m:t>𝜔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  <a:sym typeface="Wingdings" panose="05000000000000000000" pitchFamily="2" charset="2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  <a:sym typeface="Wingdings" panose="05000000000000000000" pitchFamily="2" charset="2"/>
                          </a:rPr>
                        </m:ctrlPr>
                      </m:radPr>
                      <m:deg/>
                      <m:e>
                        <m:d>
                          <m:d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Cambria Math"/>
                                    <a:sym typeface="Wingdings" panose="05000000000000000000" pitchFamily="2" charset="2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Cambria Math"/>
                                    <a:sym typeface="Wingdings" panose="05000000000000000000" pitchFamily="2" charset="2"/>
                                  </a:rPr>
                                  <m:t>𝐺𝑀</m:t>
                                </m:r>
                              </m:num>
                              <m:den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Cambria Math"/>
                                    <a:sym typeface="Wingdings" panose="05000000000000000000" pitchFamily="2" charset="2"/>
                                  </a:rPr>
                                  <m:t>𝑟</m:t>
                                </m:r>
                                <m:r>
                                  <a:rPr lang="en-US" altLang="zh-CN" b="0" i="1" baseline="30000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Cambria Math"/>
                                    <a:sym typeface="Wingdings" panose="05000000000000000000" pitchFamily="2" charset="2"/>
                                  </a:rPr>
                                  <m:t>3</m:t>
                                </m:r>
                              </m:den>
                            </m:f>
                          </m:e>
                        </m:d>
                      </m:e>
                    </m:rad>
                  </m:oMath>
                </a14:m>
                <a:r>
                  <a:rPr lang="en-US" baseline="30000" dirty="0" smtClean="0">
                    <a:solidFill>
                      <a:srgbClr val="FF0000"/>
                    </a:solidFill>
                  </a:rPr>
                  <a:t>     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，可知质点绕角速度与质点离土星球心的距离有关，这样土星环从里到外的各个质点具有不同的角速度，从而不可能是一个整体，而只能是一个一个分立的圆环。</a:t>
                </a:r>
                <a:endParaRPr lang="en-US" altLang="zh-CN" dirty="0" smtClean="0">
                  <a:solidFill>
                    <a:srgbClr val="FF0000"/>
                  </a:solidFill>
                </a:endParaRPr>
              </a:p>
              <a:p>
                <a:r>
                  <a:rPr lang="zh-CN" altLang="en-US" dirty="0" smtClean="0">
                    <a:solidFill>
                      <a:srgbClr val="FF0000"/>
                    </a:solidFill>
                  </a:rPr>
                  <a:t>（本小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问</a:t>
                </a:r>
                <a:r>
                  <a:rPr lang="en-US" altLang="zh-CN" dirty="0" smtClean="0">
                    <a:solidFill>
                      <a:srgbClr val="FF0000"/>
                    </a:solidFill>
                  </a:rPr>
                  <a:t>15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分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）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457200"/>
                <a:ext cx="8458200" cy="5641994"/>
              </a:xfrm>
              <a:prstGeom prst="rect">
                <a:avLst/>
              </a:prstGeom>
              <a:blipFill rotWithShape="1">
                <a:blip r:embed="rId3"/>
                <a:stretch>
                  <a:fillRect l="-649" t="-864" r="-288" b="-7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val 1"/>
          <p:cNvSpPr/>
          <p:nvPr/>
        </p:nvSpPr>
        <p:spPr>
          <a:xfrm>
            <a:off x="5410200" y="5486400"/>
            <a:ext cx="1447800" cy="137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981700" y="6172200"/>
            <a:ext cx="20193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6134100" y="6172200"/>
            <a:ext cx="26289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772400" y="58028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r</a:t>
            </a:r>
            <a:r>
              <a:rPr lang="en-US" baseline="-25000" dirty="0" smtClean="0">
                <a:solidFill>
                  <a:srgbClr val="0070C0"/>
                </a:solidFill>
              </a:rPr>
              <a:t>1</a:t>
            </a:r>
            <a:endParaRPr lang="en-US" baseline="-25000" dirty="0">
              <a:solidFill>
                <a:srgbClr val="0070C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610600" y="58028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</a:t>
            </a:r>
            <a:r>
              <a:rPr lang="en-US" baseline="-250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638800" y="5770602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质量</a:t>
            </a:r>
            <a:r>
              <a:rPr lang="en-US" altLang="zh-CN" dirty="0" smtClean="0">
                <a:solidFill>
                  <a:schemeClr val="bg1"/>
                </a:solidFill>
              </a:rPr>
              <a:t>M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9624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683342" y="381000"/>
                <a:ext cx="7924800" cy="560288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dirty="0" smtClean="0"/>
                  <a:t>B</a:t>
                </a:r>
                <a:r>
                  <a:rPr lang="zh-CN" altLang="en-US" dirty="0" smtClean="0"/>
                  <a:t>（本小问</a:t>
                </a:r>
                <a:r>
                  <a:rPr lang="en-US" altLang="zh-CN" dirty="0" smtClean="0"/>
                  <a:t>15</a:t>
                </a:r>
                <a:r>
                  <a:rPr lang="zh-CN" altLang="en-US" dirty="0" smtClean="0"/>
                  <a:t>分）：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在地球内部赤道面上取两点，可以计算出如果只有万有引力提供向心力，在</a:t>
                </a:r>
                <a:r>
                  <a:rPr lang="en-US" altLang="zh-CN" dirty="0" smtClean="0">
                    <a:solidFill>
                      <a:srgbClr val="FF0000"/>
                    </a:solidFill>
                  </a:rPr>
                  <a:t>r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的质点的角速度。即：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𝐺</m:t>
                        </m:r>
                        <m:r>
                          <a:rPr lang="zh-CN" altLang="en-US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𝜌</m:t>
                        </m:r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(</m:t>
                        </m:r>
                        <m:f>
                          <m:fPr>
                            <m:ctrlP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4</m:t>
                            </m:r>
                            <m:r>
                              <a:rPr lang="zh-CN" altLang="en-US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𝜋</m:t>
                            </m:r>
                          </m:num>
                          <m:den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3</m:t>
                            </m:r>
                          </m:den>
                        </m:f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)</m:t>
                        </m:r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𝑟</m:t>
                        </m:r>
                        <m:r>
                          <a:rPr lang="en-US" altLang="zh-CN" b="0" i="1" baseline="3000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3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𝑚</m:t>
                        </m:r>
                      </m:num>
                      <m:den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𝑟</m:t>
                        </m:r>
                        <m:r>
                          <a:rPr lang="en-US" altLang="zh-CN" i="1" baseline="30000">
                            <a:solidFill>
                              <a:srgbClr val="FF0000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altLang="zh-CN" i="1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/>
                      </a:rPr>
                      <m:t>𝑚𝑟</m:t>
                    </m:r>
                    <m:r>
                      <a:rPr lang="zh-CN" altLang="en-US" i="1">
                        <a:solidFill>
                          <a:srgbClr val="FF0000"/>
                        </a:solidFill>
                        <a:latin typeface="Cambria Math"/>
                      </a:rPr>
                      <m:t>𝜔</m:t>
                    </m:r>
                    <m:r>
                      <a:rPr lang="en-US" altLang="zh-CN" i="1" baseline="30000">
                        <a:solidFill>
                          <a:srgbClr val="FF0000"/>
                        </a:solidFill>
                        <a:latin typeface="Cambria Math"/>
                      </a:rPr>
                      <m:t>2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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0000"/>
                        </a:solidFill>
                        <a:latin typeface="Cambria Math"/>
                        <a:ea typeface="Cambria Math"/>
                        <a:sym typeface="Wingdings" panose="05000000000000000000" pitchFamily="2" charset="2"/>
                      </a:rPr>
                      <m:t>𝜔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/>
                        <a:ea typeface="Cambria Math"/>
                        <a:sym typeface="Wingdings" panose="05000000000000000000" pitchFamily="2" charset="2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  <a:sym typeface="Wingdings" panose="05000000000000000000" pitchFamily="2" charset="2"/>
                          </a:rPr>
                        </m:ctrlPr>
                      </m:radPr>
                      <m:deg/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  <a:sym typeface="Wingdings" panose="05000000000000000000" pitchFamily="2" charset="2"/>
                          </a:rPr>
                          <m:t>𝐺</m:t>
                        </m:r>
                        <m:r>
                          <a:rPr lang="zh-CN" altLang="en-US" b="0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  <a:sym typeface="Wingdings" panose="05000000000000000000" pitchFamily="2" charset="2"/>
                          </a:rPr>
                          <m:t>𝜌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/>
                          </a:rPr>
                          <m:t>(</m:t>
                        </m:r>
                        <m:f>
                          <m:f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4</m:t>
                            </m:r>
                            <m:r>
                              <a:rPr lang="zh-CN" altLang="en-US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𝜋</m:t>
                            </m:r>
                          </m:num>
                          <m:den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3</m:t>
                            </m:r>
                          </m:den>
                        </m:f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/>
                          </a:rPr>
                          <m:t>)</m:t>
                        </m:r>
                      </m:e>
                    </m:rad>
                    <m:r>
                      <a:rPr lang="zh-CN" altLang="en-US" b="0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  <a:sym typeface="Wingdings" panose="05000000000000000000" pitchFamily="2" charset="2"/>
                      </a:rPr>
                      <m:t>，</m:t>
                    </m:r>
                    <m:r>
                      <a:rPr lang="zh-CN" altLang="en-US" i="1">
                        <a:solidFill>
                          <a:srgbClr val="FF0000"/>
                        </a:solidFill>
                        <a:latin typeface="Cambria Math"/>
                        <a:ea typeface="Cambria Math"/>
                        <a:sym typeface="Wingdings" panose="05000000000000000000" pitchFamily="2" charset="2"/>
                      </a:rPr>
                      <m:t>其中</m:t>
                    </m:r>
                    <m:r>
                      <a:rPr lang="zh-CN" altLang="en-US" i="1">
                        <a:solidFill>
                          <a:srgbClr val="FF0000"/>
                        </a:solidFill>
                        <a:latin typeface="Cambria Math"/>
                        <a:ea typeface="Cambria Math"/>
                        <a:sym typeface="Wingdings" panose="05000000000000000000" pitchFamily="2" charset="2"/>
                      </a:rPr>
                      <m:t>𝜌</m:t>
                    </m:r>
                  </m:oMath>
                </a14:m>
                <a:r>
                  <a:rPr lang="zh-CN" altLang="en-US" dirty="0" smtClean="0">
                    <a:solidFill>
                      <a:srgbClr val="FF0000"/>
                    </a:solidFill>
                  </a:rPr>
                  <a:t>是地球的平均密度。注意在一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个均匀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的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球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壳内部的质点不会受到球壳的吸引力，所以在计算万有引力时我们只需考虑</a:t>
                </a:r>
                <a:r>
                  <a:rPr lang="en-US" altLang="zh-CN" dirty="0" smtClean="0">
                    <a:solidFill>
                      <a:srgbClr val="FF0000"/>
                    </a:solidFill>
                  </a:rPr>
                  <a:t>r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以内的质量。</a:t>
                </a:r>
                <a:endParaRPr lang="en-US" altLang="zh-CN" dirty="0" smtClean="0">
                  <a:solidFill>
                    <a:srgbClr val="FF0000"/>
                  </a:solidFill>
                </a:endParaRPr>
              </a:p>
              <a:p>
                <a:endParaRPr lang="en-US" dirty="0">
                  <a:solidFill>
                    <a:srgbClr val="FF0000"/>
                  </a:solidFill>
                </a:endParaRPr>
              </a:p>
              <a:p>
                <a:r>
                  <a:rPr lang="zh-CN" altLang="en-US" dirty="0">
                    <a:solidFill>
                      <a:srgbClr val="FF0000"/>
                    </a:solidFill>
                  </a:rPr>
                  <a:t>注意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到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0000"/>
                        </a:solidFill>
                        <a:latin typeface="Cambria Math"/>
                        <a:ea typeface="Cambria Math"/>
                        <a:sym typeface="Wingdings" panose="05000000000000000000" pitchFamily="2" charset="2"/>
                      </a:rPr>
                      <m:t>𝜔</m:t>
                    </m:r>
                  </m:oMath>
                </a14:m>
                <a:r>
                  <a:rPr lang="zh-CN" altLang="en-US" dirty="0">
                    <a:solidFill>
                      <a:srgbClr val="FF0000"/>
                    </a:solidFill>
                  </a:rPr>
                  <a:t>与质点所出的位置无关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，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因而地球并不需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要像土星环那样分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裂成一个一个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的圆球壳。（本小问答到这里为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7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分，下面的进一步讨论为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2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分）</a:t>
                </a:r>
                <a:endParaRPr lang="en-US" altLang="zh-CN" dirty="0">
                  <a:solidFill>
                    <a:srgbClr val="FF0000"/>
                  </a:solidFill>
                </a:endParaRPr>
              </a:p>
              <a:p>
                <a:endParaRPr lang="en-US" dirty="0" smtClean="0"/>
              </a:p>
              <a:p>
                <a:r>
                  <a:rPr lang="zh-CN" altLang="en-US" dirty="0" smtClean="0">
                    <a:solidFill>
                      <a:srgbClr val="FF0000"/>
                    </a:solidFill>
                  </a:rPr>
                  <a:t>还需注意，地球实际转动的角速度远小于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0000"/>
                        </a:solidFill>
                        <a:latin typeface="Cambria Math"/>
                        <a:ea typeface="Cambria Math"/>
                        <a:sym typeface="Wingdings" panose="05000000000000000000" pitchFamily="2" charset="2"/>
                      </a:rPr>
                      <m:t>𝜔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/>
                        <a:ea typeface="Cambria Math"/>
                        <a:sym typeface="Wingdings" panose="05000000000000000000" pitchFamily="2" charset="2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  <a:sym typeface="Wingdings" panose="05000000000000000000" pitchFamily="2" charset="2"/>
                          </a:rPr>
                        </m:ctrlPr>
                      </m:radPr>
                      <m:deg/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  <a:sym typeface="Wingdings" panose="05000000000000000000" pitchFamily="2" charset="2"/>
                          </a:rPr>
                          <m:t>𝐺</m:t>
                        </m:r>
                        <m:r>
                          <a:rPr lang="zh-CN" altLang="en-US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  <a:sym typeface="Wingdings" panose="05000000000000000000" pitchFamily="2" charset="2"/>
                          </a:rPr>
                          <m:t>𝜌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/>
                          </a:rPr>
                          <m:t>(</m:t>
                        </m:r>
                        <m:f>
                          <m:f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4</m:t>
                            </m:r>
                            <m:r>
                              <a:rPr lang="zh-CN" altLang="en-US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𝜋</m:t>
                            </m:r>
                          </m:num>
                          <m:den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3</m:t>
                            </m:r>
                          </m:den>
                        </m:f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/>
                          </a:rPr>
                          <m:t>)</m:t>
                        </m:r>
                      </m:e>
                    </m:rad>
                  </m:oMath>
                </a14:m>
                <a:r>
                  <a:rPr lang="zh-CN" altLang="en-US" dirty="0" smtClean="0">
                    <a:solidFill>
                      <a:srgbClr val="FF0000"/>
                    </a:solidFill>
                  </a:rPr>
                  <a:t>（否则在地面上人们就会像在太空中一样了），所以地球岩石之间会有较大的压力来平衡掉多余的那部分万有引力（也即我们平时所感受到的岩石的重力）。</a:t>
                </a:r>
                <a:endParaRPr lang="en-US" altLang="zh-CN" dirty="0" smtClean="0">
                  <a:solidFill>
                    <a:srgbClr val="FF0000"/>
                  </a:solidFill>
                </a:endParaRPr>
              </a:p>
              <a:p>
                <a:endParaRPr lang="en-US" dirty="0"/>
              </a:p>
              <a:p>
                <a:r>
                  <a:rPr lang="zh-CN" altLang="en-US" dirty="0" smtClean="0">
                    <a:solidFill>
                      <a:srgbClr val="0070C0"/>
                    </a:solidFill>
                  </a:rPr>
                  <a:t>另外，上述讨论仅考虑了赤道平面上的质点。</a:t>
                </a:r>
                <a:endParaRPr lang="en-US" altLang="zh-CN" dirty="0" smtClean="0">
                  <a:solidFill>
                    <a:srgbClr val="0070C0"/>
                  </a:solidFill>
                </a:endParaRPr>
              </a:p>
              <a:p>
                <a:r>
                  <a:rPr lang="zh-CN" altLang="en-US" dirty="0">
                    <a:solidFill>
                      <a:srgbClr val="0070C0"/>
                    </a:solidFill>
                  </a:rPr>
                  <a:t>对</a:t>
                </a:r>
                <a:r>
                  <a:rPr lang="zh-CN" altLang="en-US" dirty="0" smtClean="0">
                    <a:solidFill>
                      <a:srgbClr val="0070C0"/>
                    </a:solidFill>
                  </a:rPr>
                  <a:t>于纬度不为零的质点，它们所受到的万有引力除了起到</a:t>
                </a:r>
                <a:endParaRPr lang="en-US" altLang="zh-CN" dirty="0" smtClean="0">
                  <a:solidFill>
                    <a:srgbClr val="0070C0"/>
                  </a:solidFill>
                </a:endParaRPr>
              </a:p>
              <a:p>
                <a:r>
                  <a:rPr lang="zh-CN" altLang="en-US" dirty="0" smtClean="0">
                    <a:solidFill>
                      <a:srgbClr val="0070C0"/>
                    </a:solidFill>
                  </a:rPr>
                  <a:t>向心力的作用以外，还有一个把质点拉向赤道平面的</a:t>
                </a:r>
                <a:endParaRPr lang="en-US" altLang="zh-CN" dirty="0" smtClean="0">
                  <a:solidFill>
                    <a:srgbClr val="0070C0"/>
                  </a:solidFill>
                </a:endParaRPr>
              </a:p>
              <a:p>
                <a:r>
                  <a:rPr lang="zh-CN" altLang="en-US" dirty="0">
                    <a:solidFill>
                      <a:srgbClr val="0070C0"/>
                    </a:solidFill>
                  </a:rPr>
                  <a:t>分</a:t>
                </a:r>
                <a:r>
                  <a:rPr lang="zh-CN" altLang="en-US" dirty="0" smtClean="0">
                    <a:solidFill>
                      <a:srgbClr val="0070C0"/>
                    </a:solidFill>
                  </a:rPr>
                  <a:t>量，因而地球赤道会稍微凸起一些（不做评分要求）。</a:t>
                </a:r>
                <a:endParaRPr lang="en-US" altLang="zh-CN" dirty="0" smtClean="0">
                  <a:solidFill>
                    <a:srgbClr val="0070C0"/>
                  </a:solidFill>
                </a:endParaRPr>
              </a:p>
              <a:p>
                <a:endParaRPr lang="en-US" altLang="zh-CN" dirty="0" smtClean="0"/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342" y="381000"/>
                <a:ext cx="7924800" cy="5602880"/>
              </a:xfrm>
              <a:prstGeom prst="rect">
                <a:avLst/>
              </a:prstGeom>
              <a:blipFill rotWithShape="1">
                <a:blip r:embed="rId2"/>
                <a:stretch>
                  <a:fillRect l="-615" t="-871" r="-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/>
          <p:cNvSpPr/>
          <p:nvPr/>
        </p:nvSpPr>
        <p:spPr>
          <a:xfrm>
            <a:off x="6324600" y="4310838"/>
            <a:ext cx="2593258" cy="2514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658896" y="4694296"/>
            <a:ext cx="1905000" cy="1828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934200" y="4922896"/>
            <a:ext cx="1371600" cy="137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7621229" y="5575512"/>
            <a:ext cx="684571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7621229" y="5608696"/>
            <a:ext cx="913171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848600" y="516624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r</a:t>
            </a:r>
            <a:r>
              <a:rPr lang="en-US" baseline="-25000" dirty="0" smtClean="0">
                <a:solidFill>
                  <a:schemeClr val="bg1"/>
                </a:solidFill>
              </a:rPr>
              <a:t>1</a:t>
            </a:r>
            <a:endParaRPr lang="en-US" baseline="-250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573114" y="539176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r</a:t>
            </a:r>
            <a:r>
              <a:rPr lang="en-US" baseline="-25000" dirty="0">
                <a:solidFill>
                  <a:schemeClr val="bg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3261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3342" y="381000"/>
            <a:ext cx="79248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C</a:t>
            </a:r>
            <a:r>
              <a:rPr lang="zh-CN" altLang="en-US" dirty="0" smtClean="0">
                <a:solidFill>
                  <a:srgbClr val="FF0000"/>
                </a:solidFill>
              </a:rPr>
              <a:t>：土星光环的形成原因并没有一个确切的结论。如果假设它是由原来围绕着土星转动的一颗卫星解体形成的，那么形成的碎片都会在平行于土星赤道的平面上运动（即平行于土星环所在平面），如下图所示的</a:t>
            </a:r>
            <a:r>
              <a:rPr lang="en-US" altLang="zh-CN" dirty="0" smtClean="0">
                <a:solidFill>
                  <a:srgbClr val="FF0000"/>
                </a:solidFill>
              </a:rPr>
              <a:t>A</a:t>
            </a:r>
            <a:r>
              <a:rPr lang="zh-CN" altLang="en-US" dirty="0" smtClean="0">
                <a:solidFill>
                  <a:srgbClr val="FF0000"/>
                </a:solidFill>
              </a:rPr>
              <a:t>质点。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 smtClean="0">
                <a:solidFill>
                  <a:srgbClr val="FF0000"/>
                </a:solidFill>
              </a:rPr>
              <a:t>A</a:t>
            </a:r>
            <a:r>
              <a:rPr lang="zh-CN" altLang="en-US" dirty="0" smtClean="0">
                <a:solidFill>
                  <a:srgbClr val="FF0000"/>
                </a:solidFill>
              </a:rPr>
              <a:t>质点受到的引力除了提供它圆周运动的向心力以外，还会有一个指向赤道面的分量，所以即使在土星环物质形成之初厚度很大，随着时间的推移，在引力分量的所用下它们也会越来越薄。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（本小</a:t>
            </a:r>
            <a:r>
              <a:rPr lang="zh-CN" altLang="en-US" dirty="0" smtClean="0">
                <a:solidFill>
                  <a:srgbClr val="FF0000"/>
                </a:solidFill>
              </a:rPr>
              <a:t>问</a:t>
            </a:r>
            <a:r>
              <a:rPr lang="en-US" altLang="zh-CN" dirty="0" smtClean="0">
                <a:solidFill>
                  <a:srgbClr val="FF0000"/>
                </a:solidFill>
              </a:rPr>
              <a:t>10</a:t>
            </a:r>
            <a:r>
              <a:rPr lang="zh-CN" altLang="en-US" dirty="0" smtClean="0">
                <a:solidFill>
                  <a:srgbClr val="FF0000"/>
                </a:solidFill>
              </a:rPr>
              <a:t>分</a:t>
            </a:r>
            <a:r>
              <a:rPr lang="zh-CN" altLang="en-US" dirty="0" smtClean="0">
                <a:solidFill>
                  <a:srgbClr val="FF0000"/>
                </a:solidFill>
              </a:rPr>
              <a:t>，由于没有标准解释，只要能自圆其说都行。但是如果同学提到“洛希极限”等词，但是并没有解释什么是“洛希极限”，只能得</a:t>
            </a:r>
            <a:r>
              <a:rPr lang="en-US" altLang="zh-CN" dirty="0">
                <a:solidFill>
                  <a:srgbClr val="FF0000"/>
                </a:solidFill>
              </a:rPr>
              <a:t>3</a:t>
            </a:r>
            <a:r>
              <a:rPr lang="zh-CN" altLang="en-US" dirty="0" smtClean="0">
                <a:solidFill>
                  <a:srgbClr val="FF0000"/>
                </a:solidFill>
              </a:rPr>
              <a:t>分。如果能解释清楚“洛希极限”的含义，则可</a:t>
            </a:r>
            <a:r>
              <a:rPr lang="zh-CN" altLang="en-US" dirty="0" smtClean="0">
                <a:solidFill>
                  <a:srgbClr val="FF0000"/>
                </a:solidFill>
              </a:rPr>
              <a:t>得</a:t>
            </a:r>
            <a:r>
              <a:rPr lang="en-US" altLang="zh-CN" dirty="0" smtClean="0">
                <a:solidFill>
                  <a:srgbClr val="FF0000"/>
                </a:solidFill>
              </a:rPr>
              <a:t>10</a:t>
            </a:r>
            <a:r>
              <a:rPr lang="zh-CN" altLang="en-US" dirty="0" smtClean="0">
                <a:solidFill>
                  <a:srgbClr val="FF0000"/>
                </a:solidFill>
              </a:rPr>
              <a:t>分</a:t>
            </a:r>
            <a:r>
              <a:rPr lang="zh-CN" altLang="en-US" dirty="0" smtClean="0">
                <a:solidFill>
                  <a:srgbClr val="FF0000"/>
                </a:solidFill>
              </a:rPr>
              <a:t>）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743565" y="4471218"/>
            <a:ext cx="2057400" cy="20057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371235" y="4572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2819400" y="4648200"/>
            <a:ext cx="637253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2800965" y="4660488"/>
            <a:ext cx="64647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447435" y="4603956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819400" y="5029200"/>
            <a:ext cx="637253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800965" y="4660488"/>
            <a:ext cx="0" cy="368712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581400" y="4471218"/>
            <a:ext cx="457200" cy="3736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cxnSp>
        <p:nvCxnSpPr>
          <p:cNvPr id="21" name="Straight Connector 20"/>
          <p:cNvCxnSpPr/>
          <p:nvPr/>
        </p:nvCxnSpPr>
        <p:spPr>
          <a:xfrm>
            <a:off x="152400" y="5474108"/>
            <a:ext cx="321883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999452" y="5562600"/>
            <a:ext cx="1039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土星环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827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304800"/>
            <a:ext cx="80772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问题二</a:t>
            </a:r>
            <a:r>
              <a:rPr lang="zh-CN" altLang="en-US" dirty="0" smtClean="0">
                <a:solidFill>
                  <a:srgbClr val="FF0000"/>
                </a:solidFill>
              </a:rPr>
              <a:t>（总</a:t>
            </a:r>
            <a:r>
              <a:rPr lang="zh-CN" altLang="en-US" dirty="0" smtClean="0">
                <a:solidFill>
                  <a:srgbClr val="FF0000"/>
                </a:solidFill>
              </a:rPr>
              <a:t>分</a:t>
            </a:r>
            <a:r>
              <a:rPr lang="en-US" altLang="zh-CN" dirty="0" smtClean="0">
                <a:solidFill>
                  <a:srgbClr val="FF0000"/>
                </a:solidFill>
              </a:rPr>
              <a:t>40</a:t>
            </a:r>
            <a:r>
              <a:rPr lang="zh-CN" altLang="en-US" dirty="0" smtClean="0">
                <a:solidFill>
                  <a:srgbClr val="FF0000"/>
                </a:solidFill>
              </a:rPr>
              <a:t>分</a:t>
            </a:r>
            <a:r>
              <a:rPr lang="zh-CN" altLang="en-US" dirty="0" smtClean="0">
                <a:solidFill>
                  <a:srgbClr val="FF0000"/>
                </a:solidFill>
              </a:rPr>
              <a:t>）：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/>
              <a:t>迈克尔</a:t>
            </a:r>
            <a:r>
              <a:rPr lang="zh-CN" altLang="en-US" dirty="0" smtClean="0"/>
              <a:t>逊</a:t>
            </a:r>
            <a:r>
              <a:rPr lang="en-US" altLang="zh-CN" dirty="0" smtClean="0"/>
              <a:t>-</a:t>
            </a:r>
            <a:r>
              <a:rPr lang="zh-CN" altLang="en-US" dirty="0" smtClean="0"/>
              <a:t>莫雷实验证实了光速不因地球的高速运动而变化，由此爱因斯坦推广到所有惯性系中光速不变。并把它作为了狭义相对论的两大基本原理之一。光速不变性已经被许多实验证实。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课</a:t>
            </a:r>
            <a:r>
              <a:rPr lang="zh-CN" altLang="en-US" dirty="0"/>
              <a:t>堂</a:t>
            </a:r>
            <a:r>
              <a:rPr lang="zh-CN" altLang="en-US" dirty="0" smtClean="0"/>
              <a:t>上在跟随干涉仪一起运动的参考系里进行了分析（当时是假设光速会因地球相对“以太”的运动而变化）。如果接受了光速不变的结论，</a:t>
            </a:r>
            <a:r>
              <a:rPr lang="zh-CN" altLang="en-US" dirty="0"/>
              <a:t>并</a:t>
            </a:r>
            <a:r>
              <a:rPr lang="zh-CN" altLang="en-US" dirty="0" smtClean="0"/>
              <a:t>从“以太”坐标系</a:t>
            </a:r>
            <a:r>
              <a:rPr lang="en-US" altLang="zh-CN" dirty="0"/>
              <a:t>S</a:t>
            </a:r>
            <a:r>
              <a:rPr lang="zh-CN" altLang="en-US" dirty="0" smtClean="0"/>
              <a:t>（干涉仪相对“以太”坐标系</a:t>
            </a:r>
            <a:r>
              <a:rPr lang="en-US" altLang="zh-CN" dirty="0" smtClean="0"/>
              <a:t>S</a:t>
            </a:r>
            <a:r>
              <a:rPr lang="zh-CN" altLang="en-US" dirty="0" smtClean="0"/>
              <a:t>的</a:t>
            </a:r>
            <a:r>
              <a:rPr lang="zh-CN" altLang="en-US" dirty="0"/>
              <a:t>运动速度</a:t>
            </a:r>
            <a:r>
              <a:rPr lang="zh-CN" altLang="en-US" dirty="0" smtClean="0"/>
              <a:t>为</a:t>
            </a:r>
            <a:r>
              <a:rPr lang="en-US" altLang="zh-CN" dirty="0" smtClean="0"/>
              <a:t>u</a:t>
            </a:r>
            <a:r>
              <a:rPr lang="zh-CN" altLang="en-US" dirty="0" smtClean="0"/>
              <a:t>，换句话说，“以太”坐标系就是太阳静止的坐标系）来分析这个实验，可以推导出“运动的尺缩短”和“运动的钟变慢”这样的结论。下面我们来看如何推导。</a:t>
            </a:r>
            <a:endParaRPr lang="en-US" altLang="zh-CN" dirty="0" smtClean="0"/>
          </a:p>
          <a:p>
            <a:r>
              <a:rPr lang="zh-CN" altLang="en-US" dirty="0" smtClean="0"/>
              <a:t>（请看下一页）</a:t>
            </a:r>
            <a:endParaRPr lang="en-US" altLang="zh-CN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0975" y="3023791"/>
            <a:ext cx="2813140" cy="3176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Rectangle 26"/>
          <p:cNvSpPr/>
          <p:nvPr/>
        </p:nvSpPr>
        <p:spPr>
          <a:xfrm>
            <a:off x="6186948" y="5590779"/>
            <a:ext cx="2421194" cy="609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5653548" y="4711103"/>
            <a:ext cx="0" cy="1676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653548" y="6387503"/>
            <a:ext cx="1371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4" name="TextBox 1023"/>
          <p:cNvSpPr txBox="1"/>
          <p:nvPr/>
        </p:nvSpPr>
        <p:spPr>
          <a:xfrm>
            <a:off x="5653548" y="6539903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坐标系</a:t>
            </a:r>
            <a:r>
              <a:rPr lang="en-US" altLang="zh-CN" dirty="0" smtClean="0"/>
              <a:t>S</a:t>
            </a:r>
            <a:endParaRPr lang="en-US" dirty="0"/>
          </a:p>
        </p:txBody>
      </p:sp>
      <p:sp>
        <p:nvSpPr>
          <p:cNvPr id="1025" name="TextBox 1024"/>
          <p:cNvSpPr txBox="1"/>
          <p:nvPr/>
        </p:nvSpPr>
        <p:spPr>
          <a:xfrm>
            <a:off x="6491748" y="5590779"/>
            <a:ext cx="236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干涉仪相对坐标系</a:t>
            </a:r>
            <a:r>
              <a:rPr lang="en-US" altLang="zh-CN" dirty="0" smtClean="0"/>
              <a:t>S</a:t>
            </a:r>
            <a:r>
              <a:rPr lang="zh-CN" altLang="en-US" dirty="0" smtClean="0"/>
              <a:t>的运动速度为</a:t>
            </a:r>
            <a:r>
              <a:rPr lang="en-US" altLang="zh-CN" dirty="0"/>
              <a:t>u</a:t>
            </a:r>
            <a:endParaRPr lang="en-US" dirty="0"/>
          </a:p>
        </p:txBody>
      </p:sp>
      <p:sp>
        <p:nvSpPr>
          <p:cNvPr id="1027" name="TextBox 1026"/>
          <p:cNvSpPr txBox="1"/>
          <p:nvPr/>
        </p:nvSpPr>
        <p:spPr>
          <a:xfrm>
            <a:off x="7024255" y="6249711"/>
            <a:ext cx="195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697015" y="4711103"/>
            <a:ext cx="195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1028" name="Rectangle 1027"/>
          <p:cNvSpPr/>
          <p:nvPr/>
        </p:nvSpPr>
        <p:spPr>
          <a:xfrm>
            <a:off x="7220228" y="4495800"/>
            <a:ext cx="177317" cy="2153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8577662" y="4525308"/>
            <a:ext cx="177317" cy="2153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7637529" y="3046651"/>
            <a:ext cx="177317" cy="2153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7784366" y="5360235"/>
            <a:ext cx="177317" cy="2153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973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33400" y="304800"/>
                <a:ext cx="8077200" cy="62202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/>
                  <a:t>问题二（续）：</a:t>
                </a:r>
                <a:endParaRPr lang="en-US" altLang="zh-CN" dirty="0" smtClean="0"/>
              </a:p>
              <a:p>
                <a:endParaRPr lang="en-US" dirty="0" smtClean="0"/>
              </a:p>
              <a:p>
                <a:r>
                  <a:rPr lang="zh-CN" altLang="en-US" dirty="0" smtClean="0"/>
                  <a:t>如下图所示，光经过分光镜</a:t>
                </a:r>
                <a:r>
                  <a:rPr lang="en-US" altLang="zh-CN" dirty="0" smtClean="0"/>
                  <a:t>B</a:t>
                </a:r>
                <a:r>
                  <a:rPr lang="zh-CN" altLang="en-US" dirty="0" smtClean="0"/>
                  <a:t>之后，投射向反射镜</a:t>
                </a:r>
                <a:r>
                  <a:rPr lang="en-US" altLang="zh-CN" dirty="0" smtClean="0"/>
                  <a:t>C</a:t>
                </a:r>
                <a:r>
                  <a:rPr lang="zh-CN" altLang="en-US" dirty="0" smtClean="0"/>
                  <a:t>和</a:t>
                </a:r>
                <a:r>
                  <a:rPr lang="en-US" altLang="zh-CN" dirty="0" smtClean="0"/>
                  <a:t>E</a:t>
                </a:r>
                <a:r>
                  <a:rPr lang="zh-CN" altLang="en-US" dirty="0" smtClean="0"/>
                  <a:t>。在坐标系</a:t>
                </a:r>
                <a:r>
                  <a:rPr lang="en-US" altLang="zh-CN" dirty="0" smtClean="0"/>
                  <a:t>S</a:t>
                </a:r>
                <a:r>
                  <a:rPr lang="zh-CN" altLang="en-US" dirty="0" smtClean="0"/>
                  <a:t>中的观察者看来，分光镜</a:t>
                </a:r>
                <a:r>
                  <a:rPr lang="en-US" altLang="zh-CN" dirty="0" smtClean="0"/>
                  <a:t>B</a:t>
                </a:r>
                <a:r>
                  <a:rPr lang="zh-CN" altLang="en-US" dirty="0" smtClean="0"/>
                  <a:t>、反射镜</a:t>
                </a:r>
                <a:r>
                  <a:rPr lang="en-US" altLang="zh-CN" dirty="0" smtClean="0"/>
                  <a:t>C</a:t>
                </a:r>
                <a:r>
                  <a:rPr lang="zh-CN" altLang="en-US" dirty="0" smtClean="0"/>
                  <a:t>和</a:t>
                </a:r>
                <a:r>
                  <a:rPr lang="en-US" altLang="zh-CN" dirty="0" smtClean="0"/>
                  <a:t>E</a:t>
                </a:r>
                <a:r>
                  <a:rPr lang="zh-CN" altLang="en-US" dirty="0" smtClean="0"/>
                  <a:t>都在向右运动，因此光从</a:t>
                </a:r>
                <a:r>
                  <a:rPr lang="zh-CN" altLang="en-US" dirty="0"/>
                  <a:t>分光</a:t>
                </a:r>
                <a:r>
                  <a:rPr lang="zh-CN" altLang="en-US" dirty="0" smtClean="0"/>
                  <a:t>镜到反射镜所走过的路程并不简单地等于干涉仪的臂长。比如，光从分光镜到反射镜</a:t>
                </a:r>
                <a:r>
                  <a:rPr lang="en-US" altLang="zh-CN" dirty="0" smtClean="0"/>
                  <a:t>C</a:t>
                </a:r>
                <a:r>
                  <a:rPr lang="zh-CN" altLang="en-US" dirty="0" smtClean="0"/>
                  <a:t>的路程等于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𝑐𝑡</m:t>
                    </m:r>
                    <m:r>
                      <a:rPr lang="en-US" altLang="zh-CN" b="0" i="0" smtClean="0">
                        <a:latin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zh-CN" altLang="en-US" i="1" smtClean="0">
                            <a:latin typeface="Cambria Math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zh-CN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𝐿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𝑢𝑡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zh-CN" altLang="en-US" dirty="0" smtClean="0"/>
                  <a:t>，由此可以求出光从分光镜</a:t>
                </a:r>
                <a:r>
                  <a:rPr lang="en-US" altLang="zh-CN" dirty="0" smtClean="0"/>
                  <a:t>B</a:t>
                </a:r>
                <a:r>
                  <a:rPr lang="zh-CN" altLang="en-US" dirty="0" smtClean="0"/>
                  <a:t>到被反射镜</a:t>
                </a:r>
                <a:r>
                  <a:rPr lang="en-US" altLang="zh-CN" dirty="0" smtClean="0"/>
                  <a:t>C</a:t>
                </a:r>
                <a:r>
                  <a:rPr lang="zh-CN" altLang="en-US" dirty="0" smtClean="0"/>
                  <a:t>反射的时间。</a:t>
                </a:r>
                <a:endParaRPr lang="en-US" altLang="zh-CN" dirty="0" smtClean="0"/>
              </a:p>
              <a:p>
                <a:endParaRPr lang="en-US" dirty="0"/>
              </a:p>
              <a:p>
                <a:r>
                  <a:rPr lang="en-US" altLang="zh-CN" dirty="0" smtClean="0"/>
                  <a:t>A</a:t>
                </a:r>
                <a:r>
                  <a:rPr lang="zh-CN" altLang="en-US" dirty="0" smtClean="0"/>
                  <a:t>：请求出在坐标系</a:t>
                </a:r>
                <a:r>
                  <a:rPr lang="en-US" altLang="zh-CN" dirty="0" smtClean="0"/>
                  <a:t>S</a:t>
                </a:r>
                <a:r>
                  <a:rPr lang="zh-CN" altLang="en-US" dirty="0" smtClean="0"/>
                  <a:t>中的观察者看来，光从分光镜</a:t>
                </a:r>
                <a:r>
                  <a:rPr lang="en-US" altLang="zh-CN" dirty="0" smtClean="0"/>
                  <a:t>B</a:t>
                </a:r>
                <a:r>
                  <a:rPr lang="zh-CN" altLang="en-US" dirty="0" smtClean="0"/>
                  <a:t>运动到反射镜</a:t>
                </a:r>
                <a:r>
                  <a:rPr lang="en-US" altLang="zh-CN" dirty="0" smtClean="0"/>
                  <a:t>C</a:t>
                </a:r>
                <a:r>
                  <a:rPr lang="zh-CN" altLang="en-US" dirty="0" smtClean="0"/>
                  <a:t>并回到分光镜</a:t>
                </a:r>
                <a:r>
                  <a:rPr lang="en-US" altLang="zh-CN" dirty="0" smtClean="0"/>
                  <a:t>B</a:t>
                </a:r>
                <a:r>
                  <a:rPr lang="zh-CN" altLang="en-US" dirty="0" smtClean="0"/>
                  <a:t>所需要的时间；</a:t>
                </a:r>
                <a:endParaRPr lang="en-US" altLang="zh-CN" dirty="0" smtClean="0"/>
              </a:p>
              <a:p>
                <a:endParaRPr lang="en-US" altLang="zh-CN" dirty="0" smtClean="0"/>
              </a:p>
              <a:p>
                <a:r>
                  <a:rPr lang="en-US" altLang="zh-CN" dirty="0" smtClean="0"/>
                  <a:t>B</a:t>
                </a:r>
                <a:r>
                  <a:rPr lang="zh-CN" altLang="en-US" dirty="0" smtClean="0"/>
                  <a:t>：请求出在坐标系</a:t>
                </a:r>
                <a:r>
                  <a:rPr lang="en-US" altLang="zh-CN" dirty="0" smtClean="0"/>
                  <a:t>S</a:t>
                </a:r>
                <a:r>
                  <a:rPr lang="zh-CN" altLang="en-US" dirty="0" smtClean="0"/>
                  <a:t>中的观察者</a:t>
                </a:r>
                <a:endParaRPr lang="en-US" altLang="zh-CN" dirty="0" smtClean="0"/>
              </a:p>
              <a:p>
                <a:r>
                  <a:rPr lang="zh-CN" altLang="en-US" dirty="0" smtClean="0"/>
                  <a:t>看来，光从分光镜</a:t>
                </a:r>
                <a:r>
                  <a:rPr lang="en-US" altLang="zh-CN" dirty="0" smtClean="0"/>
                  <a:t>B</a:t>
                </a:r>
                <a:r>
                  <a:rPr lang="zh-CN" altLang="en-US" dirty="0" smtClean="0"/>
                  <a:t>运动到反射镜</a:t>
                </a:r>
                <a:endParaRPr lang="en-US" altLang="zh-CN" dirty="0" smtClean="0"/>
              </a:p>
              <a:p>
                <a:r>
                  <a:rPr lang="en-US" altLang="zh-CN" dirty="0" smtClean="0"/>
                  <a:t>E</a:t>
                </a:r>
                <a:r>
                  <a:rPr lang="zh-CN" altLang="en-US" dirty="0" smtClean="0"/>
                  <a:t>并回到分光镜</a:t>
                </a:r>
                <a:r>
                  <a:rPr lang="en-US" altLang="zh-CN" dirty="0" smtClean="0"/>
                  <a:t>B</a:t>
                </a:r>
                <a:r>
                  <a:rPr lang="zh-CN" altLang="en-US" dirty="0" smtClean="0"/>
                  <a:t>所需要的时间；</a:t>
                </a:r>
                <a:endParaRPr lang="en-US" altLang="zh-CN" dirty="0" smtClean="0"/>
              </a:p>
              <a:p>
                <a:endParaRPr lang="en-US" altLang="zh-CN" dirty="0" smtClean="0"/>
              </a:p>
              <a:p>
                <a:r>
                  <a:rPr lang="en-US" altLang="zh-CN" dirty="0" smtClean="0"/>
                  <a:t>C</a:t>
                </a:r>
                <a:r>
                  <a:rPr lang="zh-CN" altLang="en-US" dirty="0" smtClean="0"/>
                  <a:t>：要使得这两个时间相等（实验</a:t>
                </a:r>
                <a:endParaRPr lang="en-US" altLang="zh-CN" dirty="0" smtClean="0"/>
              </a:p>
              <a:p>
                <a:r>
                  <a:rPr lang="zh-CN" altLang="en-US" dirty="0" smtClean="0"/>
                  <a:t>测量的确相等，因为干涉条纹不随着旋转</a:t>
                </a:r>
                <a:endParaRPr lang="en-US" altLang="zh-CN" dirty="0" smtClean="0"/>
              </a:p>
              <a:p>
                <a:r>
                  <a:rPr lang="zh-CN" altLang="en-US" dirty="0"/>
                  <a:t>干涉</a:t>
                </a:r>
                <a:r>
                  <a:rPr lang="zh-CN" altLang="en-US" dirty="0" smtClean="0"/>
                  <a:t>仪而发生移动）就必须要引入“尺缩</a:t>
                </a:r>
                <a:endParaRPr lang="en-US" altLang="zh-CN" dirty="0" smtClean="0"/>
              </a:p>
              <a:p>
                <a:r>
                  <a:rPr lang="zh-CN" altLang="en-US" dirty="0" smtClean="0"/>
                  <a:t>效应”，即在坐标系</a:t>
                </a:r>
                <a:r>
                  <a:rPr lang="en-US" altLang="zh-CN" dirty="0" smtClean="0"/>
                  <a:t>S</a:t>
                </a:r>
                <a:r>
                  <a:rPr lang="zh-CN" altLang="en-US" dirty="0" smtClean="0"/>
                  <a:t>看来，运动的干涉</a:t>
                </a:r>
                <a:endParaRPr lang="en-US" altLang="zh-CN" dirty="0" smtClean="0"/>
              </a:p>
              <a:p>
                <a:r>
                  <a:rPr lang="zh-CN" altLang="en-US" dirty="0" smtClean="0"/>
                  <a:t>仪的</a:t>
                </a:r>
                <a:r>
                  <a:rPr lang="en-US" altLang="zh-CN" dirty="0" smtClean="0"/>
                  <a:t>BE</a:t>
                </a:r>
                <a:r>
                  <a:rPr lang="zh-CN" altLang="en-US" dirty="0" smtClean="0"/>
                  <a:t>臂长必须缩短，请证明这一结论；</a:t>
                </a:r>
                <a:endParaRPr lang="en-US" altLang="zh-CN" dirty="0" smtClean="0"/>
              </a:p>
              <a:p>
                <a:endParaRPr lang="en-US" altLang="zh-CN" dirty="0" smtClean="0"/>
              </a:p>
              <a:p>
                <a:r>
                  <a:rPr lang="en-US" altLang="zh-CN" dirty="0" smtClean="0"/>
                  <a:t>D</a:t>
                </a:r>
                <a:r>
                  <a:rPr lang="zh-CN" altLang="en-US" dirty="0" smtClean="0"/>
                  <a:t>：请问你能进一步证明运动的时钟变</a:t>
                </a:r>
                <a:endParaRPr lang="en-US" altLang="zh-CN" dirty="0" smtClean="0"/>
              </a:p>
              <a:p>
                <a:r>
                  <a:rPr lang="zh-CN" altLang="en-US" dirty="0" smtClean="0"/>
                  <a:t>慢吗？</a:t>
                </a:r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304800"/>
                <a:ext cx="8077200" cy="6220229"/>
              </a:xfrm>
              <a:prstGeom prst="rect">
                <a:avLst/>
              </a:prstGeom>
              <a:blipFill rotWithShape="1">
                <a:blip r:embed="rId2"/>
                <a:stretch>
                  <a:fillRect l="-679" t="-784" b="-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18" t="17708" r="31244" b="13125"/>
          <a:stretch/>
        </p:blipFill>
        <p:spPr bwMode="auto">
          <a:xfrm>
            <a:off x="4800600" y="2669742"/>
            <a:ext cx="4139380" cy="3832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22858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457200" y="533400"/>
                <a:ext cx="8001000" cy="60199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>
                    <a:solidFill>
                      <a:srgbClr val="FF0000"/>
                    </a:solidFill>
                  </a:rPr>
                  <a:t>A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：令光从</a:t>
                </a:r>
                <a:r>
                  <a:rPr lang="en-US" altLang="zh-CN" dirty="0" smtClean="0">
                    <a:solidFill>
                      <a:srgbClr val="FF0000"/>
                    </a:solidFill>
                  </a:rPr>
                  <a:t>B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运动到</a:t>
                </a:r>
                <a:r>
                  <a:rPr lang="en-US" altLang="zh-CN" dirty="0" smtClean="0">
                    <a:solidFill>
                      <a:srgbClr val="FF0000"/>
                    </a:solidFill>
                  </a:rPr>
                  <a:t>C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的时间是</a:t>
                </a:r>
                <a:r>
                  <a:rPr lang="en-US" altLang="zh-CN" dirty="0" err="1" smtClean="0">
                    <a:solidFill>
                      <a:srgbClr val="FF0000"/>
                    </a:solidFill>
                  </a:rPr>
                  <a:t>t</a:t>
                </a:r>
                <a:r>
                  <a:rPr lang="en-US" altLang="zh-CN" baseline="-25000" dirty="0" err="1" smtClean="0">
                    <a:solidFill>
                      <a:srgbClr val="FF0000"/>
                    </a:solidFill>
                  </a:rPr>
                  <a:t>BC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，则有</a:t>
                </a:r>
                <a:endParaRPr lang="en-US" altLang="zh-CN" dirty="0" smtClean="0">
                  <a:solidFill>
                    <a:srgbClr val="FF0000"/>
                  </a:solidFill>
                </a:endParaRP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𝑐𝑡</m:t>
                        </m:r>
                        <m:r>
                          <a:rPr lang="en-US" altLang="zh-CN" b="0" i="1" baseline="-2500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𝐵𝐶</m:t>
                        </m:r>
                      </m:e>
                    </m:d>
                    <m:r>
                      <a:rPr lang="en-US" altLang="zh-CN" b="0" i="1" baseline="30000" smtClean="0">
                        <a:solidFill>
                          <a:srgbClr val="FF0000"/>
                        </a:solidFill>
                        <a:latin typeface="Cambria Math"/>
                      </a:rPr>
                      <m:t>2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/>
                      </a:rPr>
                      <m:t>𝐿</m:t>
                    </m:r>
                    <m:r>
                      <a:rPr lang="en-US" altLang="zh-CN" b="0" i="1" baseline="30000" smtClean="0">
                        <a:solidFill>
                          <a:srgbClr val="FF0000"/>
                        </a:solidFill>
                        <a:latin typeface="Cambria Math"/>
                      </a:rPr>
                      <m:t>2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/>
                      </a:rPr>
                      <m:t>+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𝑢𝑡</m:t>
                        </m:r>
                        <m:r>
                          <a:rPr lang="en-US" altLang="zh-CN" b="0" i="1" baseline="-2500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𝐵𝐶</m:t>
                        </m:r>
                      </m:e>
                    </m:d>
                    <m:r>
                      <a:rPr lang="en-US" altLang="zh-CN" b="0" i="1" baseline="30000" smtClean="0">
                        <a:solidFill>
                          <a:srgbClr val="FF0000"/>
                        </a:solidFill>
                        <a:latin typeface="Cambria Math"/>
                      </a:rPr>
                      <m:t>2</m:t>
                    </m:r>
                  </m:oMath>
                </a14:m>
                <a:r>
                  <a:rPr lang="en-US" baseline="30000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baseline="30000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 smtClean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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FF0000"/>
                        </a:solidFill>
                        <a:latin typeface="Cambria Math"/>
                      </a:rPr>
                      <m:t>𝑡</m:t>
                    </m:r>
                    <m:r>
                      <a:rPr lang="en-US" altLang="zh-CN" i="1" baseline="-25000">
                        <a:solidFill>
                          <a:srgbClr val="FF0000"/>
                        </a:solidFill>
                        <a:latin typeface="Cambria Math"/>
                      </a:rPr>
                      <m:t>𝐵𝐶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𝐿</m:t>
                        </m:r>
                      </m:num>
                      <m:den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𝑐</m:t>
                        </m:r>
                      </m:den>
                    </m:f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/>
                      </a:rPr>
                      <m:t>/</m:t>
                    </m:r>
                    <m:rad>
                      <m:radPr>
                        <m:degHide m:val="on"/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1−</m:t>
                        </m:r>
                        <m:f>
                          <m:fPr>
                            <m:ctrlP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𝑢</m:t>
                            </m:r>
                            <m:r>
                              <a:rPr lang="en-US" altLang="zh-CN" b="0" i="1" baseline="3000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2</m:t>
                            </m:r>
                          </m:num>
                          <m:den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𝑐</m:t>
                            </m:r>
                            <m:r>
                              <a:rPr lang="en-US" altLang="zh-CN" b="0" i="1" baseline="3000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2</m:t>
                            </m:r>
                          </m:den>
                        </m:f>
                      </m:e>
                    </m:rad>
                  </m:oMath>
                </a14:m>
                <a:r>
                  <a:rPr lang="zh-CN" altLang="en-US" dirty="0" smtClean="0">
                    <a:solidFill>
                      <a:srgbClr val="FF0000"/>
                    </a:solidFill>
                  </a:rPr>
                  <a:t>，</a:t>
                </a:r>
                <a:endParaRPr lang="en-US" altLang="zh-CN" dirty="0" smtClean="0">
                  <a:solidFill>
                    <a:srgbClr val="FF0000"/>
                  </a:solidFill>
                </a:endParaRPr>
              </a:p>
              <a:p>
                <a:r>
                  <a:rPr lang="zh-CN" altLang="en-US" dirty="0">
                    <a:solidFill>
                      <a:srgbClr val="FF0000"/>
                    </a:solidFill>
                  </a:rPr>
                  <a:t>所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以“静止”的参考系中看到的光从</a:t>
                </a:r>
                <a:r>
                  <a:rPr lang="en-US" altLang="zh-CN" dirty="0" smtClean="0">
                    <a:solidFill>
                      <a:srgbClr val="FF0000"/>
                    </a:solidFill>
                  </a:rPr>
                  <a:t>B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到</a:t>
                </a:r>
                <a:r>
                  <a:rPr lang="en-US" altLang="zh-CN" dirty="0" smtClean="0">
                    <a:solidFill>
                      <a:srgbClr val="FF0000"/>
                    </a:solidFill>
                  </a:rPr>
                  <a:t>C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到</a:t>
                </a:r>
                <a:r>
                  <a:rPr lang="en-US" altLang="zh-CN" dirty="0" smtClean="0">
                    <a:solidFill>
                      <a:srgbClr val="FF0000"/>
                    </a:solidFill>
                  </a:rPr>
                  <a:t>B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的时间是：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FF0000"/>
                        </a:solidFill>
                        <a:latin typeface="Cambria Math"/>
                      </a:rPr>
                      <m:t>𝑡</m:t>
                    </m:r>
                    <m:r>
                      <a:rPr lang="en-US" altLang="zh-CN" i="1" baseline="-25000">
                        <a:solidFill>
                          <a:srgbClr val="FF0000"/>
                        </a:solidFill>
                        <a:latin typeface="Cambria Math"/>
                      </a:rPr>
                      <m:t>𝐵𝐶</m:t>
                    </m:r>
                    <m:r>
                      <a:rPr lang="en-US" altLang="zh-CN" b="0" i="1" baseline="-25000" smtClean="0">
                        <a:solidFill>
                          <a:srgbClr val="FF0000"/>
                        </a:solidFill>
                        <a:latin typeface="Cambria Math"/>
                      </a:rPr>
                      <m:t>𝐵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2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𝐿</m:t>
                        </m:r>
                      </m:num>
                      <m:den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𝑐</m:t>
                        </m:r>
                      </m:den>
                    </m:f>
                    <m:r>
                      <a:rPr lang="en-US" altLang="zh-CN" i="1">
                        <a:solidFill>
                          <a:srgbClr val="FF0000"/>
                        </a:solidFill>
                        <a:latin typeface="Cambria Math"/>
                      </a:rPr>
                      <m:t>/</m:t>
                    </m:r>
                    <m:rad>
                      <m:radPr>
                        <m:degHide m:val="on"/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/>
                          </a:rPr>
                          <m:t>1−</m:t>
                        </m:r>
                        <m:f>
                          <m:f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𝑢</m:t>
                            </m:r>
                            <m:r>
                              <a:rPr lang="en-US" altLang="zh-CN" i="1" baseline="3000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2</m:t>
                            </m:r>
                          </m:num>
                          <m:den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𝑐</m:t>
                            </m:r>
                            <m:r>
                              <a:rPr lang="en-US" altLang="zh-CN" i="1" baseline="3000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2</m:t>
                            </m:r>
                          </m:den>
                        </m:f>
                      </m:e>
                    </m:rad>
                  </m:oMath>
                </a14:m>
                <a:endParaRPr lang="en-US" dirty="0" smtClean="0">
                  <a:solidFill>
                    <a:srgbClr val="FF0000"/>
                  </a:solidFill>
                </a:endParaRPr>
              </a:p>
              <a:p>
                <a:r>
                  <a:rPr lang="zh-CN" altLang="en-US" dirty="0" smtClean="0">
                    <a:solidFill>
                      <a:srgbClr val="FF0000"/>
                    </a:solidFill>
                  </a:rPr>
                  <a:t>（本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问</a:t>
                </a:r>
                <a:r>
                  <a:rPr lang="en-US" altLang="zh-CN" dirty="0" smtClean="0">
                    <a:solidFill>
                      <a:srgbClr val="FF0000"/>
                    </a:solidFill>
                  </a:rPr>
                  <a:t>10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分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）</a:t>
                </a:r>
                <a:endParaRPr lang="en-US" dirty="0" smtClean="0">
                  <a:solidFill>
                    <a:srgbClr val="FF0000"/>
                  </a:solidFill>
                </a:endParaRPr>
              </a:p>
              <a:p>
                <a:endParaRPr lang="en-US" dirty="0">
                  <a:solidFill>
                    <a:srgbClr val="FF0000"/>
                  </a:solidFill>
                </a:endParaRPr>
              </a:p>
              <a:p>
                <a:r>
                  <a:rPr lang="en-US" dirty="0" smtClean="0">
                    <a:solidFill>
                      <a:srgbClr val="FF0000"/>
                    </a:solidFill>
                  </a:rPr>
                  <a:t>B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：令光从</a:t>
                </a:r>
                <a:r>
                  <a:rPr lang="en-US" altLang="zh-CN" dirty="0" smtClean="0">
                    <a:solidFill>
                      <a:srgbClr val="FF0000"/>
                    </a:solidFill>
                  </a:rPr>
                  <a:t>B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运动到</a:t>
                </a:r>
                <a:r>
                  <a:rPr lang="en-US" altLang="zh-CN" dirty="0" smtClean="0">
                    <a:solidFill>
                      <a:srgbClr val="FF0000"/>
                    </a:solidFill>
                  </a:rPr>
                  <a:t>E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的时间是</a:t>
                </a:r>
                <a:r>
                  <a:rPr lang="en-US" altLang="zh-CN" dirty="0" err="1" smtClean="0">
                    <a:solidFill>
                      <a:srgbClr val="FF0000"/>
                    </a:solidFill>
                  </a:rPr>
                  <a:t>t</a:t>
                </a:r>
                <a:r>
                  <a:rPr lang="en-US" altLang="zh-CN" baseline="-25000" dirty="0" err="1" smtClean="0">
                    <a:solidFill>
                      <a:srgbClr val="FF0000"/>
                    </a:solidFill>
                  </a:rPr>
                  <a:t>BE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，则有</a:t>
                </a:r>
                <a:endParaRPr lang="en-US" altLang="zh-CN" dirty="0" smtClean="0">
                  <a:solidFill>
                    <a:srgbClr val="FF0000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FF0000"/>
                        </a:solidFill>
                        <a:latin typeface="Cambria Math"/>
                      </a:rPr>
                      <m:t>𝑐𝑡</m:t>
                    </m:r>
                    <m:r>
                      <a:rPr lang="en-US" altLang="zh-CN" i="1" baseline="-25000">
                        <a:solidFill>
                          <a:srgbClr val="FF0000"/>
                        </a:solidFill>
                        <a:latin typeface="Cambria Math"/>
                      </a:rPr>
                      <m:t>𝐵</m:t>
                    </m:r>
                    <m:r>
                      <a:rPr lang="en-US" altLang="zh-CN" b="0" i="1" baseline="-25000" smtClean="0">
                        <a:solidFill>
                          <a:srgbClr val="FF0000"/>
                        </a:solidFill>
                        <a:latin typeface="Cambria Math"/>
                      </a:rPr>
                      <m:t>𝐸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/>
                      </a:rPr>
                      <m:t>𝐿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/>
                      </a:rPr>
                      <m:t>+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/>
                      </a:rPr>
                      <m:t>𝑢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𝐵𝐸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dirty="0" smtClean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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FF0000"/>
                        </a:solidFill>
                        <a:latin typeface="Cambria Math"/>
                      </a:rPr>
                      <m:t>𝑡</m:t>
                    </m:r>
                    <m:r>
                      <a:rPr lang="en-US" altLang="zh-CN" i="1" baseline="-25000">
                        <a:solidFill>
                          <a:srgbClr val="FF0000"/>
                        </a:solidFill>
                        <a:latin typeface="Cambria Math"/>
                      </a:rPr>
                      <m:t>𝐵𝐸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𝐿</m:t>
                        </m:r>
                      </m:num>
                      <m:den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𝑐</m:t>
                        </m:r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𝑢</m:t>
                        </m:r>
                      </m:den>
                    </m:f>
                  </m:oMath>
                </a14:m>
                <a:endParaRPr lang="en-US" altLang="zh-CN" b="0" dirty="0" smtClean="0">
                  <a:solidFill>
                    <a:srgbClr val="FF0000"/>
                  </a:solidFill>
                </a:endParaRPr>
              </a:p>
              <a:p>
                <a:r>
                  <a:rPr lang="zh-CN" altLang="en-US" dirty="0">
                    <a:solidFill>
                      <a:srgbClr val="FF0000"/>
                    </a:solidFill>
                  </a:rPr>
                  <a:t>令光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从</a:t>
                </a:r>
                <a:r>
                  <a:rPr lang="en-US" altLang="zh-CN" dirty="0" smtClean="0">
                    <a:solidFill>
                      <a:srgbClr val="FF0000"/>
                    </a:solidFill>
                  </a:rPr>
                  <a:t>E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运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动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到</a:t>
                </a:r>
                <a:r>
                  <a:rPr lang="en-US" altLang="zh-CN" dirty="0" smtClean="0">
                    <a:solidFill>
                      <a:srgbClr val="FF0000"/>
                    </a:solidFill>
                  </a:rPr>
                  <a:t>B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的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时间是</a:t>
                </a:r>
                <a:r>
                  <a:rPr lang="en-US" altLang="zh-CN" dirty="0" err="1" smtClean="0">
                    <a:solidFill>
                      <a:srgbClr val="FF0000"/>
                    </a:solidFill>
                  </a:rPr>
                  <a:t>t</a:t>
                </a:r>
                <a:r>
                  <a:rPr lang="en-US" altLang="zh-CN" baseline="-25000" dirty="0" err="1" smtClean="0">
                    <a:solidFill>
                      <a:srgbClr val="FF0000"/>
                    </a:solidFill>
                  </a:rPr>
                  <a:t>E</a:t>
                </a:r>
                <a:r>
                  <a:rPr lang="en-US" altLang="zh-CN" baseline="-25000" dirty="0" err="1">
                    <a:solidFill>
                      <a:srgbClr val="FF0000"/>
                    </a:solidFill>
                  </a:rPr>
                  <a:t>B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，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则有</a:t>
                </a:r>
                <a:endParaRPr lang="en-US" altLang="zh-CN" dirty="0">
                  <a:solidFill>
                    <a:srgbClr val="FF0000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FF0000"/>
                        </a:solidFill>
                        <a:latin typeface="Cambria Math"/>
                      </a:rPr>
                      <m:t>𝑐𝑡</m:t>
                    </m:r>
                    <m:r>
                      <a:rPr lang="en-US" altLang="zh-CN" b="0" i="1" baseline="-25000" smtClean="0">
                        <a:solidFill>
                          <a:srgbClr val="FF0000"/>
                        </a:solidFill>
                        <a:latin typeface="Cambria Math"/>
                      </a:rPr>
                      <m:t>𝐸𝐵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/>
                      </a:rPr>
                      <m:t>𝐿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/>
                      </a:rPr>
                      <m:t>−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/>
                      </a:rPr>
                      <m:t>𝑢𝑡</m:t>
                    </m:r>
                    <m:r>
                      <a:rPr lang="en-US" altLang="zh-CN" b="0" i="1" baseline="-25000" smtClean="0">
                        <a:solidFill>
                          <a:srgbClr val="FF0000"/>
                        </a:solidFill>
                        <a:latin typeface="Cambria Math"/>
                      </a:rPr>
                      <m:t>𝐸𝐵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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FF0000"/>
                        </a:solidFill>
                        <a:latin typeface="Cambria Math"/>
                      </a:rPr>
                      <m:t>𝑡</m:t>
                    </m:r>
                    <m:r>
                      <a:rPr lang="en-US" altLang="zh-CN" b="0" i="1" baseline="-25000" smtClean="0">
                        <a:solidFill>
                          <a:srgbClr val="FF0000"/>
                        </a:solidFill>
                        <a:latin typeface="Cambria Math"/>
                      </a:rPr>
                      <m:t>𝐸𝐵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𝐿</m:t>
                        </m:r>
                      </m:num>
                      <m:den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𝑐</m:t>
                        </m:r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𝑢</m:t>
                        </m:r>
                      </m:den>
                    </m:f>
                  </m:oMath>
                </a14:m>
                <a:endParaRPr lang="en-US" altLang="zh-CN" dirty="0" smtClean="0">
                  <a:solidFill>
                    <a:srgbClr val="FF0000"/>
                  </a:solidFill>
                </a:endParaRPr>
              </a:p>
              <a:p>
                <a:r>
                  <a:rPr lang="zh-CN" altLang="en-US" dirty="0">
                    <a:solidFill>
                      <a:srgbClr val="FF0000"/>
                    </a:solidFill>
                  </a:rPr>
                  <a:t>所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以，总的时间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FF0000"/>
                        </a:solidFill>
                        <a:latin typeface="Cambria Math"/>
                      </a:rPr>
                      <m:t>𝑡</m:t>
                    </m:r>
                    <m:r>
                      <a:rPr lang="en-US" altLang="zh-CN" i="1" baseline="-25000">
                        <a:solidFill>
                          <a:srgbClr val="FF0000"/>
                        </a:solidFill>
                        <a:latin typeface="Cambria Math"/>
                      </a:rPr>
                      <m:t>𝐵</m:t>
                    </m:r>
                    <m:r>
                      <a:rPr lang="en-US" altLang="zh-CN" b="0" i="1" baseline="-25000" smtClean="0">
                        <a:solidFill>
                          <a:srgbClr val="FF0000"/>
                        </a:solidFill>
                        <a:latin typeface="Cambria Math"/>
                      </a:rPr>
                      <m:t>𝐸</m:t>
                    </m:r>
                    <m:r>
                      <a:rPr lang="en-US" altLang="zh-CN" i="1" baseline="-25000">
                        <a:solidFill>
                          <a:srgbClr val="FF0000"/>
                        </a:solidFill>
                        <a:latin typeface="Cambria Math"/>
                      </a:rPr>
                      <m:t>𝐵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2</m:t>
                        </m:r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𝐿</m:t>
                        </m:r>
                      </m:num>
                      <m:den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𝑐</m:t>
                        </m:r>
                      </m:den>
                    </m:f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/>
                      </a:rPr>
                      <m:t>/(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/>
                      </a:rPr>
                      <m:t>1−</m:t>
                    </m:r>
                    <m:f>
                      <m:f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𝑢</m:t>
                        </m:r>
                        <m:r>
                          <a:rPr lang="en-US" altLang="zh-CN" i="1" baseline="30000">
                            <a:solidFill>
                              <a:srgbClr val="FF0000"/>
                            </a:solidFill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𝑐</m:t>
                        </m:r>
                        <m:r>
                          <a:rPr lang="en-US" altLang="zh-CN" i="1" baseline="30000">
                            <a:solidFill>
                              <a:srgbClr val="FF0000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altLang="zh-CN" b="0" dirty="0" smtClean="0">
                  <a:solidFill>
                    <a:srgbClr val="FF0000"/>
                  </a:solidFill>
                </a:endParaRPr>
              </a:p>
              <a:p>
                <a:r>
                  <a:rPr lang="zh-CN" altLang="en-US" dirty="0" smtClean="0">
                    <a:solidFill>
                      <a:srgbClr val="FF0000"/>
                    </a:solidFill>
                  </a:rPr>
                  <a:t>（本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问</a:t>
                </a:r>
                <a:r>
                  <a:rPr lang="en-US" altLang="zh-CN" dirty="0" smtClean="0">
                    <a:solidFill>
                      <a:srgbClr val="FF0000"/>
                    </a:solidFill>
                  </a:rPr>
                  <a:t>10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分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）</a:t>
                </a:r>
                <a:endParaRPr lang="en-US" altLang="zh-CN" b="0" dirty="0" smtClean="0">
                  <a:solidFill>
                    <a:srgbClr val="FF0000"/>
                  </a:solidFill>
                </a:endParaRPr>
              </a:p>
              <a:p>
                <a:endParaRPr lang="en-US" altLang="zh-CN" dirty="0" smtClean="0">
                  <a:solidFill>
                    <a:srgbClr val="FF0000"/>
                  </a:solidFill>
                </a:endParaRPr>
              </a:p>
              <a:p>
                <a:r>
                  <a:rPr lang="en-US" altLang="zh-CN" dirty="0" smtClean="0">
                    <a:solidFill>
                      <a:srgbClr val="FF0000"/>
                    </a:solidFill>
                  </a:rPr>
                  <a:t>C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：我们已经知道实验结果显示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FF0000"/>
                        </a:solidFill>
                        <a:latin typeface="Cambria Math"/>
                      </a:rPr>
                      <m:t>𝑡</m:t>
                    </m:r>
                    <m:r>
                      <a:rPr lang="en-US" altLang="zh-CN" i="1" baseline="-25000">
                        <a:solidFill>
                          <a:srgbClr val="FF0000"/>
                        </a:solidFill>
                        <a:latin typeface="Cambria Math"/>
                      </a:rPr>
                      <m:t>𝐵𝐶𝐵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/>
                      </a:rPr>
                      <m:t>𝑡</m:t>
                    </m:r>
                    <m:r>
                      <a:rPr lang="en-US" altLang="zh-CN" i="1" baseline="-25000">
                        <a:solidFill>
                          <a:srgbClr val="FF0000"/>
                        </a:solidFill>
                        <a:latin typeface="Cambria Math"/>
                      </a:rPr>
                      <m:t>𝐵</m:t>
                    </m:r>
                    <m:r>
                      <a:rPr lang="en-US" altLang="zh-CN" b="0" i="1" baseline="-25000" smtClean="0">
                        <a:solidFill>
                          <a:srgbClr val="FF0000"/>
                        </a:solidFill>
                        <a:latin typeface="Cambria Math"/>
                      </a:rPr>
                      <m:t>𝐸</m:t>
                    </m:r>
                    <m:r>
                      <a:rPr lang="en-US" altLang="zh-CN" i="1" baseline="-25000">
                        <a:solidFill>
                          <a:srgbClr val="FF0000"/>
                        </a:solidFill>
                        <a:latin typeface="Cambria Math"/>
                      </a:rPr>
                      <m:t>𝐵</m:t>
                    </m:r>
                  </m:oMath>
                </a14:m>
                <a:r>
                  <a:rPr lang="zh-CN" altLang="en-US" dirty="0" smtClean="0">
                    <a:solidFill>
                      <a:srgbClr val="FF0000"/>
                    </a:solidFill>
                  </a:rPr>
                  <a:t>，那么只能引入“尺缩效应”，即</a:t>
                </a:r>
                <a:r>
                  <a:rPr lang="en-US" altLang="zh-CN" dirty="0" smtClean="0">
                    <a:solidFill>
                      <a:srgbClr val="FF0000"/>
                    </a:solidFill>
                  </a:rPr>
                  <a:t>BE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的臂长缩短为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/>
                      </a:rPr>
                      <m:t>𝐿</m:t>
                    </m:r>
                    <m:rad>
                      <m:radPr>
                        <m:degHide m:val="on"/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/>
                          </a:rPr>
                          <m:t>1−</m:t>
                        </m:r>
                        <m:f>
                          <m:f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𝑢</m:t>
                            </m:r>
                            <m:r>
                              <a:rPr lang="en-US" altLang="zh-CN" i="1" baseline="3000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2</m:t>
                            </m:r>
                          </m:num>
                          <m:den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𝑐</m:t>
                            </m:r>
                            <m:r>
                              <a:rPr lang="en-US" altLang="zh-CN" i="1" baseline="3000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2</m:t>
                            </m:r>
                          </m:den>
                        </m:f>
                      </m:e>
                    </m:rad>
                  </m:oMath>
                </a14:m>
                <a:r>
                  <a:rPr lang="zh-CN" altLang="en-US" dirty="0" smtClean="0">
                    <a:solidFill>
                      <a:srgbClr val="FF0000"/>
                    </a:solidFill>
                  </a:rPr>
                  <a:t>，这样修正之后，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FF0000"/>
                        </a:solidFill>
                        <a:latin typeface="Cambria Math"/>
                      </a:rPr>
                      <m:t>𝑡</m:t>
                    </m:r>
                    <m:r>
                      <a:rPr lang="en-US" altLang="zh-CN" i="1" baseline="-25000">
                        <a:solidFill>
                          <a:srgbClr val="FF0000"/>
                        </a:solidFill>
                        <a:latin typeface="Cambria Math"/>
                      </a:rPr>
                      <m:t>𝐵𝐸𝐵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/>
                          </a:rPr>
                          <m:t>2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𝐿</m:t>
                        </m:r>
                      </m:num>
                      <m:den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𝑐</m:t>
                        </m:r>
                      </m:den>
                    </m:f>
                    <m:rad>
                      <m:radPr>
                        <m:degHide m:val="on"/>
                        <m:ctrlPr>
                          <a:rPr lang="en-US" altLang="zh-CN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/>
                          </a:rPr>
                          <m:t>1−</m:t>
                        </m:r>
                        <m:f>
                          <m:f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𝑢</m:t>
                            </m:r>
                            <m:r>
                              <a:rPr lang="en-US" altLang="zh-CN" i="1" baseline="3000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2</m:t>
                            </m:r>
                          </m:num>
                          <m:den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𝑐</m:t>
                            </m:r>
                            <m:r>
                              <a:rPr lang="en-US" altLang="zh-CN" i="1" baseline="3000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2</m:t>
                            </m:r>
                          </m:den>
                        </m:f>
                      </m:e>
                    </m:rad>
                    <m:r>
                      <a:rPr lang="en-US" altLang="zh-CN" i="1">
                        <a:solidFill>
                          <a:srgbClr val="FF0000"/>
                        </a:solidFill>
                        <a:latin typeface="Cambria Math"/>
                      </a:rPr>
                      <m:t>/(1−</m:t>
                    </m:r>
                    <m:f>
                      <m:f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𝑢</m:t>
                        </m:r>
                        <m:r>
                          <a:rPr lang="en-US" altLang="zh-CN" i="1" baseline="30000">
                            <a:solidFill>
                              <a:srgbClr val="FF0000"/>
                            </a:solidFill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𝑐</m:t>
                        </m:r>
                        <m:r>
                          <a:rPr lang="en-US" altLang="zh-CN" i="1" baseline="30000">
                            <a:solidFill>
                              <a:srgbClr val="FF0000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altLang="zh-CN" i="1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altLang="zh-CN" dirty="0" smtClean="0">
                  <a:solidFill>
                    <a:srgbClr val="FF0000"/>
                  </a:solidFill>
                </a:endParaRPr>
              </a:p>
              <a:p>
                <a:r>
                  <a:rPr lang="zh-CN" altLang="en-US" dirty="0">
                    <a:solidFill>
                      <a:srgbClr val="FF0000"/>
                    </a:solidFill>
                  </a:rPr>
                  <a:t>修正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之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后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FF0000"/>
                        </a:solidFill>
                        <a:latin typeface="Cambria Math"/>
                      </a:rPr>
                      <m:t>𝑡</m:t>
                    </m:r>
                    <m:r>
                      <a:rPr lang="en-US" altLang="zh-CN" i="1" baseline="-25000">
                        <a:solidFill>
                          <a:srgbClr val="FF0000"/>
                        </a:solidFill>
                        <a:latin typeface="Cambria Math"/>
                      </a:rPr>
                      <m:t>𝐵𝐶𝐵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/>
                      </a:rPr>
                      <m:t>𝑡𝐵𝐸𝐵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/>
                          </a:rPr>
                          <m:t>2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𝐿</m:t>
                        </m:r>
                      </m:num>
                      <m:den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𝑐</m:t>
                        </m:r>
                      </m:den>
                    </m:f>
                    <m:r>
                      <a:rPr lang="en-US" altLang="zh-CN" i="1">
                        <a:solidFill>
                          <a:srgbClr val="FF0000"/>
                        </a:solidFill>
                        <a:latin typeface="Cambria Math"/>
                      </a:rPr>
                      <m:t>/</m:t>
                    </m:r>
                    <m:rad>
                      <m:radPr>
                        <m:degHide m:val="on"/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/>
                          </a:rPr>
                          <m:t>1−</m:t>
                        </m:r>
                        <m:f>
                          <m:f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𝑢</m:t>
                            </m:r>
                            <m:r>
                              <a:rPr lang="en-US" altLang="zh-CN" i="1" baseline="3000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2</m:t>
                            </m:r>
                          </m:num>
                          <m:den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𝑐</m:t>
                            </m:r>
                            <m:r>
                              <a:rPr lang="en-US" altLang="zh-CN" i="1" baseline="3000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2</m:t>
                            </m:r>
                          </m:den>
                        </m:f>
                      </m:e>
                    </m:rad>
                  </m:oMath>
                </a14:m>
                <a:endParaRPr lang="en-US" altLang="zh-CN" dirty="0" smtClean="0">
                  <a:solidFill>
                    <a:srgbClr val="FF0000"/>
                  </a:solidFill>
                </a:endParaRPr>
              </a:p>
              <a:p>
                <a:r>
                  <a:rPr lang="zh-CN" altLang="en-US" dirty="0" smtClean="0">
                    <a:solidFill>
                      <a:srgbClr val="FF0000"/>
                    </a:solidFill>
                  </a:rPr>
                  <a:t>（本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问</a:t>
                </a:r>
                <a:r>
                  <a:rPr lang="en-US" altLang="zh-CN" dirty="0" smtClean="0">
                    <a:solidFill>
                      <a:srgbClr val="FF0000"/>
                    </a:solidFill>
                  </a:rPr>
                  <a:t>10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分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）</a:t>
                </a:r>
                <a:endParaRPr lang="en-US" altLang="zh-CN" dirty="0" smtClean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533400"/>
                <a:ext cx="8001000" cy="6019981"/>
              </a:xfrm>
              <a:prstGeom prst="rect">
                <a:avLst/>
              </a:prstGeom>
              <a:blipFill rotWithShape="1">
                <a:blip r:embed="rId2"/>
                <a:stretch>
                  <a:fillRect l="-609" t="-811" b="-7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9562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228600" y="685800"/>
                <a:ext cx="8610600" cy="41350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dirty="0" smtClean="0">
                    <a:solidFill>
                      <a:srgbClr val="FF0000"/>
                    </a:solidFill>
                  </a:rPr>
                  <a:t>D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：注意，在引入了“尺缩效应”之后，“静止参考系”中看到的光从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B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运动到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C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再返回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B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的时间是：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FF0000"/>
                        </a:solidFill>
                        <a:latin typeface="Cambria Math"/>
                      </a:rPr>
                      <m:t>𝑡</m:t>
                    </m:r>
                    <m:r>
                      <a:rPr lang="en-US" altLang="zh-CN" i="1" baseline="-25000">
                        <a:solidFill>
                          <a:srgbClr val="FF0000"/>
                        </a:solidFill>
                        <a:latin typeface="Cambria Math"/>
                      </a:rPr>
                      <m:t>𝐵𝐶𝐵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/>
                          </a:rPr>
                          <m:t>2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𝐿</m:t>
                        </m:r>
                      </m:num>
                      <m:den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𝑐</m:t>
                        </m:r>
                      </m:den>
                    </m:f>
                    <m:r>
                      <a:rPr lang="en-US" altLang="zh-CN" i="1">
                        <a:solidFill>
                          <a:srgbClr val="FF0000"/>
                        </a:solidFill>
                        <a:latin typeface="Cambria Math"/>
                      </a:rPr>
                      <m:t>/</m:t>
                    </m:r>
                    <m:rad>
                      <m:radPr>
                        <m:degHide m:val="on"/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/>
                          </a:rPr>
                          <m:t>1−</m:t>
                        </m:r>
                        <m:f>
                          <m:f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𝑢</m:t>
                            </m:r>
                            <m:r>
                              <a:rPr lang="en-US" altLang="zh-CN" i="1" baseline="3000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2</m:t>
                            </m:r>
                          </m:num>
                          <m:den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𝑐</m:t>
                            </m:r>
                            <m:r>
                              <a:rPr lang="en-US" altLang="zh-CN" i="1" baseline="3000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2</m:t>
                            </m:r>
                          </m:den>
                        </m:f>
                      </m:e>
                    </m:rad>
                  </m:oMath>
                </a14:m>
                <a:r>
                  <a:rPr lang="zh-CN" altLang="en-US" dirty="0">
                    <a:solidFill>
                      <a:srgbClr val="FF0000"/>
                    </a:solidFill>
                  </a:rPr>
                  <a:t>。但是在随干涉仪一起运动的参考系中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，这个时间是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FF0000"/>
                        </a:solidFill>
                        <a:latin typeface="Cambria Math"/>
                      </a:rPr>
                      <m:t>𝑡</m:t>
                    </m:r>
                    <m:r>
                      <a:rPr lang="en-US" altLang="zh-CN" i="1" baseline="-25000">
                        <a:solidFill>
                          <a:srgbClr val="FF0000"/>
                        </a:solidFill>
                        <a:latin typeface="Cambria Math"/>
                      </a:rPr>
                      <m:t>𝐵𝐶𝐵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/>
                      </a:rPr>
                      <m:t>′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/>
                          </a:rPr>
                          <m:t>2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𝐿</m:t>
                        </m:r>
                      </m:num>
                      <m:den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𝑐</m:t>
                        </m:r>
                      </m:den>
                    </m:f>
                  </m:oMath>
                </a14:m>
                <a:r>
                  <a:rPr lang="zh-CN" altLang="en-US" dirty="0" smtClean="0">
                    <a:solidFill>
                      <a:srgbClr val="FF0000"/>
                    </a:solidFill>
                  </a:rPr>
                  <a:t>，因而，“静止参考系”中的观察者认为“运动参考系”中的时钟变慢了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/>
                          </a:rPr>
                          <m:t>1−</m:t>
                        </m:r>
                        <m:f>
                          <m:f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𝑢</m:t>
                            </m:r>
                            <m:r>
                              <a:rPr lang="en-US" altLang="zh-CN" i="1" baseline="3000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2</m:t>
                            </m:r>
                          </m:num>
                          <m:den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𝑐</m:t>
                            </m:r>
                            <m:r>
                              <a:rPr lang="en-US" altLang="zh-CN" i="1" baseline="3000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2</m:t>
                            </m:r>
                          </m:den>
                        </m:f>
                      </m:e>
                    </m:rad>
                  </m:oMath>
                </a14:m>
                <a:r>
                  <a:rPr lang="zh-CN" altLang="en-US" dirty="0" smtClean="0">
                    <a:solidFill>
                      <a:srgbClr val="FF0000"/>
                    </a:solidFill>
                  </a:rPr>
                  <a:t>倍（即“静止参考系”中的观察者看到自己的时钟走了</a:t>
                </a:r>
                <a:r>
                  <a:rPr lang="en-US" altLang="zh-CN" dirty="0" smtClean="0">
                    <a:solidFill>
                      <a:srgbClr val="FF0000"/>
                    </a:solidFill>
                  </a:rPr>
                  <a:t>1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个小时的时候，他认为“运动参考系”中的时钟只走了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/>
                          </a:rPr>
                          <m:t>1−</m:t>
                        </m:r>
                        <m:f>
                          <m:f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𝑢</m:t>
                            </m:r>
                            <m:r>
                              <a:rPr lang="en-US" altLang="zh-CN" i="1" baseline="3000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2</m:t>
                            </m:r>
                          </m:num>
                          <m:den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𝑐</m:t>
                            </m:r>
                            <m:r>
                              <a:rPr lang="en-US" altLang="zh-CN" i="1" baseline="3000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2</m:t>
                            </m:r>
                          </m:den>
                        </m:f>
                      </m:e>
                    </m:rad>
                    <m:r>
                      <a:rPr lang="en-US" altLang="zh-CN" i="1" baseline="30000">
                        <a:solidFill>
                          <a:srgbClr val="FF000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zh-CN" altLang="en-US" dirty="0" smtClean="0">
                    <a:solidFill>
                      <a:srgbClr val="FF0000"/>
                    </a:solidFill>
                  </a:rPr>
                  <a:t>个小时）。</a:t>
                </a:r>
                <a:endParaRPr lang="en-US" altLang="zh-CN" dirty="0" smtClean="0">
                  <a:solidFill>
                    <a:srgbClr val="FF0000"/>
                  </a:solidFill>
                </a:endParaRPr>
              </a:p>
              <a:p>
                <a:endParaRPr lang="en-US" altLang="zh-CN" dirty="0">
                  <a:solidFill>
                    <a:srgbClr val="FF0000"/>
                  </a:solidFill>
                </a:endParaRPr>
              </a:p>
              <a:p>
                <a:r>
                  <a:rPr lang="zh-CN" altLang="en-US" dirty="0" smtClean="0">
                    <a:solidFill>
                      <a:srgbClr val="FF0000"/>
                    </a:solidFill>
                  </a:rPr>
                  <a:t>（本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问</a:t>
                </a:r>
                <a:r>
                  <a:rPr lang="en-US" altLang="zh-CN" dirty="0" smtClean="0">
                    <a:solidFill>
                      <a:srgbClr val="FF0000"/>
                    </a:solidFill>
                  </a:rPr>
                  <a:t>10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分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。如果有同学是从</a:t>
                </a:r>
                <a:r>
                  <a:rPr lang="en-US" altLang="zh-CN" dirty="0" smtClean="0">
                    <a:solidFill>
                      <a:srgbClr val="FF0000"/>
                    </a:solidFill>
                  </a:rPr>
                  <a:t>A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问和</a:t>
                </a:r>
                <a:r>
                  <a:rPr lang="en-US" altLang="zh-CN" dirty="0" smtClean="0">
                    <a:solidFill>
                      <a:srgbClr val="FF0000"/>
                    </a:solidFill>
                  </a:rPr>
                  <a:t>B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问的结果出发，即根据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FF0000"/>
                        </a:solidFill>
                        <a:latin typeface="Cambria Math"/>
                      </a:rPr>
                      <m:t>𝑡</m:t>
                    </m:r>
                    <m:r>
                      <a:rPr lang="en-US" altLang="zh-CN" i="1" baseline="-25000">
                        <a:solidFill>
                          <a:srgbClr val="FF0000"/>
                        </a:solidFill>
                        <a:latin typeface="Cambria Math"/>
                      </a:rPr>
                      <m:t>𝐵𝐶𝐵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/>
                          </a:rPr>
                          <m:t>2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𝐿</m:t>
                        </m:r>
                      </m:num>
                      <m:den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𝑐</m:t>
                        </m:r>
                      </m:den>
                    </m:f>
                    <m:r>
                      <a:rPr lang="en-US" altLang="zh-CN" i="1">
                        <a:solidFill>
                          <a:srgbClr val="FF0000"/>
                        </a:solidFill>
                        <a:latin typeface="Cambria Math"/>
                      </a:rPr>
                      <m:t>/</m:t>
                    </m:r>
                    <m:rad>
                      <m:radPr>
                        <m:degHide m:val="on"/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/>
                          </a:rPr>
                          <m:t>1−</m:t>
                        </m:r>
                        <m:f>
                          <m:f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𝑢</m:t>
                            </m:r>
                            <m:r>
                              <a:rPr lang="en-US" altLang="zh-CN" i="1" baseline="3000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2</m:t>
                            </m:r>
                          </m:num>
                          <m:den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𝑐</m:t>
                            </m:r>
                            <m:r>
                              <a:rPr lang="en-US" altLang="zh-CN" i="1" baseline="3000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2</m:t>
                            </m:r>
                          </m:den>
                        </m:f>
                      </m:e>
                    </m:rad>
                    <m:r>
                      <a:rPr lang="en-US" altLang="zh-CN" i="1" baseline="30000">
                        <a:solidFill>
                          <a:srgbClr val="FF0000"/>
                        </a:solidFill>
                        <a:latin typeface="Cambria Math"/>
                      </a:rPr>
                      <m:t> </m:t>
                    </m:r>
                    <m:r>
                      <a:rPr lang="en-US" altLang="zh-CN" b="0" i="1" baseline="30000" smtClean="0">
                        <a:solidFill>
                          <a:srgbClr val="FF0000"/>
                        </a:solidFill>
                        <a:latin typeface="Cambria Math"/>
                      </a:rPr>
                      <m:t> </m:t>
                    </m:r>
                    <m:r>
                      <a:rPr lang="zh-CN" alt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和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/>
                      </a:rPr>
                      <m:t>𝑡</m:t>
                    </m:r>
                    <m:r>
                      <a:rPr lang="en-US" altLang="zh-CN" i="1" baseline="-25000">
                        <a:solidFill>
                          <a:srgbClr val="FF0000"/>
                        </a:solidFill>
                        <a:latin typeface="Cambria Math"/>
                      </a:rPr>
                      <m:t>𝐵𝐸𝐵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/>
                          </a:rPr>
                          <m:t>2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𝐿</m:t>
                        </m:r>
                      </m:num>
                      <m:den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𝑐</m:t>
                        </m:r>
                      </m:den>
                    </m:f>
                    <m:r>
                      <a:rPr lang="en-US" altLang="zh-CN" i="1">
                        <a:solidFill>
                          <a:srgbClr val="FF0000"/>
                        </a:solidFill>
                        <a:latin typeface="Cambria Math"/>
                      </a:rPr>
                      <m:t>/(1−</m:t>
                    </m:r>
                    <m:f>
                      <m:f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𝑢</m:t>
                        </m:r>
                        <m:r>
                          <a:rPr lang="en-US" altLang="zh-CN" i="1" baseline="30000">
                            <a:solidFill>
                              <a:srgbClr val="FF0000"/>
                            </a:solidFill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𝑐</m:t>
                        </m:r>
                        <m:r>
                          <a:rPr lang="en-US" altLang="zh-CN" i="1" baseline="30000">
                            <a:solidFill>
                              <a:srgbClr val="FF0000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altLang="zh-CN" i="1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zh-CN" altLang="en-US" dirty="0" smtClean="0">
                    <a:solidFill>
                      <a:srgbClr val="FF0000"/>
                    </a:solidFill>
                  </a:rPr>
                  <a:t>来推出测量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FF0000"/>
                        </a:solidFill>
                        <a:latin typeface="Cambria Math"/>
                      </a:rPr>
                      <m:t>𝑡</m:t>
                    </m:r>
                    <m:r>
                      <a:rPr lang="en-US" altLang="zh-CN" i="1" baseline="-25000">
                        <a:solidFill>
                          <a:srgbClr val="FF0000"/>
                        </a:solidFill>
                        <a:latin typeface="Cambria Math"/>
                      </a:rPr>
                      <m:t>𝐵𝐶𝐵</m:t>
                    </m:r>
                    <m:r>
                      <a:rPr lang="en-US" altLang="zh-CN" i="1" baseline="-25000">
                        <a:solidFill>
                          <a:srgbClr val="FF000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zh-CN" altLang="en-US" dirty="0" smtClean="0">
                    <a:solidFill>
                      <a:srgbClr val="FF0000"/>
                    </a:solidFill>
                  </a:rPr>
                  <a:t>的时钟比测量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FF0000"/>
                        </a:solidFill>
                        <a:latin typeface="Cambria Math"/>
                      </a:rPr>
                      <m:t>𝑡</m:t>
                    </m:r>
                    <m:r>
                      <a:rPr lang="en-US" altLang="zh-CN" i="1" baseline="-25000">
                        <a:solidFill>
                          <a:srgbClr val="FF0000"/>
                        </a:solidFill>
                        <a:latin typeface="Cambria Math"/>
                      </a:rPr>
                      <m:t>𝐵𝐸𝐵</m:t>
                    </m:r>
                    <m:r>
                      <a:rPr lang="en-US" altLang="zh-CN" i="1" baseline="-25000">
                        <a:solidFill>
                          <a:srgbClr val="FF000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zh-CN" altLang="en-US" dirty="0" smtClean="0">
                    <a:solidFill>
                      <a:srgbClr val="FF0000"/>
                    </a:solidFill>
                  </a:rPr>
                  <a:t>的时钟慢了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/>
                          </a:rPr>
                          <m:t>1−</m:t>
                        </m:r>
                        <m:f>
                          <m:f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𝑢</m:t>
                            </m:r>
                            <m:r>
                              <a:rPr lang="en-US" altLang="zh-CN" i="1" baseline="3000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2</m:t>
                            </m:r>
                          </m:num>
                          <m:den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𝑐</m:t>
                            </m:r>
                            <m:r>
                              <a:rPr lang="en-US" altLang="zh-CN" i="1" baseline="3000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2</m:t>
                            </m:r>
                          </m:den>
                        </m:f>
                      </m:e>
                    </m:rad>
                    <m:r>
                      <a:rPr lang="en-US" altLang="zh-CN" i="1" baseline="30000">
                        <a:solidFill>
                          <a:srgbClr val="FF000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zh-CN" altLang="en-US" dirty="0" smtClean="0">
                    <a:solidFill>
                      <a:srgbClr val="FF0000"/>
                    </a:solidFill>
                  </a:rPr>
                  <a:t>倍，这表明他</a:t>
                </a:r>
                <a:r>
                  <a:rPr lang="en-US" altLang="zh-CN" dirty="0" smtClean="0">
                    <a:solidFill>
                      <a:srgbClr val="FF0000"/>
                    </a:solidFill>
                  </a:rPr>
                  <a:t>/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她没有正确理解这个问题，因而不能得分）</a:t>
                </a:r>
                <a:endParaRPr lang="en-US" altLang="zh-CN" dirty="0" smtClean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685800"/>
                <a:ext cx="8610600" cy="4135043"/>
              </a:xfrm>
              <a:prstGeom prst="rect">
                <a:avLst/>
              </a:prstGeom>
              <a:blipFill rotWithShape="1">
                <a:blip r:embed="rId2"/>
                <a:stretch>
                  <a:fillRect l="-637" t="-1180" r="-5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48703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457199"/>
            <a:ext cx="8763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第三题</a:t>
            </a:r>
            <a:r>
              <a:rPr lang="zh-CN" altLang="en-US" dirty="0"/>
              <a:t>：同步辐射光源</a:t>
            </a:r>
          </a:p>
          <a:p>
            <a:r>
              <a:rPr lang="zh-CN" altLang="en-US" dirty="0"/>
              <a:t>上海同步辐射光源坐落在上科大附近（图</a:t>
            </a:r>
            <a:r>
              <a:rPr lang="en-US" altLang="zh-CN" dirty="0"/>
              <a:t>1</a:t>
            </a:r>
            <a:r>
              <a:rPr lang="zh-CN" altLang="en-US" dirty="0"/>
              <a:t>）。光源中电子被加速到很高的速度，因而具有极高的能量（</a:t>
            </a:r>
            <a:r>
              <a:rPr lang="en-US" altLang="zh-CN" dirty="0"/>
              <a:t>3.5 </a:t>
            </a:r>
            <a:r>
              <a:rPr lang="en-US" altLang="zh-CN" dirty="0" err="1"/>
              <a:t>GeV</a:t>
            </a:r>
            <a:r>
              <a:rPr lang="zh-CN" altLang="en-US" dirty="0"/>
              <a:t>），从而可以在转弯过程中释放出高能电磁辐射。</a:t>
            </a:r>
          </a:p>
          <a:p>
            <a:r>
              <a:rPr lang="en-US" altLang="zh-CN" dirty="0"/>
              <a:t>(1) </a:t>
            </a:r>
            <a:r>
              <a:rPr lang="zh-CN" altLang="en-US" dirty="0"/>
              <a:t>请根据能量</a:t>
            </a:r>
            <a:r>
              <a:rPr lang="en-US" altLang="zh-CN" dirty="0"/>
              <a:t>3.5GeV</a:t>
            </a:r>
            <a:r>
              <a:rPr lang="zh-CN" altLang="en-US" dirty="0"/>
              <a:t>值计算电子运动的速度。</a:t>
            </a:r>
          </a:p>
          <a:p>
            <a:r>
              <a:rPr lang="en-US" altLang="zh-CN" dirty="0"/>
              <a:t>(2) </a:t>
            </a:r>
            <a:r>
              <a:rPr lang="zh-CN" altLang="en-US" dirty="0"/>
              <a:t>在同步辐射光源中，高速运动的电子被强磁场偏转，从而围绕着一个圆环运动。上海同步辐射光源的电子在一个周长为</a:t>
            </a:r>
            <a:r>
              <a:rPr lang="en-US" altLang="zh-CN" dirty="0"/>
              <a:t>423</a:t>
            </a:r>
            <a:r>
              <a:rPr lang="zh-CN" altLang="en-US" dirty="0"/>
              <a:t>米的圆环上运动，请估算一下电子的向心加速度有多大。</a:t>
            </a:r>
          </a:p>
          <a:p>
            <a:r>
              <a:rPr lang="en-US" altLang="zh-CN" dirty="0"/>
              <a:t>(3) </a:t>
            </a:r>
            <a:r>
              <a:rPr lang="zh-CN" altLang="en-US" dirty="0"/>
              <a:t>请计算需要多大的磁场才能使得电子在这样的一个圆环上运动。</a:t>
            </a:r>
            <a:endParaRPr lang="en-US" altLang="zh-CN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228600" y="3505200"/>
                <a:ext cx="8763000" cy="25321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/>
                  <a:t>参考解答 </a:t>
                </a:r>
                <a:r>
                  <a:rPr lang="en-US" altLang="zh-CN" dirty="0" smtClean="0"/>
                  <a:t>(</a:t>
                </a:r>
                <a:r>
                  <a:rPr lang="zh-CN" altLang="en-US" dirty="0" smtClean="0"/>
                  <a:t>本题</a:t>
                </a:r>
                <a:r>
                  <a:rPr lang="zh-CN" altLang="en-US" dirty="0" smtClean="0"/>
                  <a:t>共</a:t>
                </a:r>
                <a:r>
                  <a:rPr lang="en-US" altLang="zh-CN" dirty="0" smtClean="0"/>
                  <a:t>20</a:t>
                </a:r>
                <a:r>
                  <a:rPr lang="zh-CN" altLang="en-US" dirty="0" smtClean="0"/>
                  <a:t>分</a:t>
                </a:r>
                <a:r>
                  <a:rPr lang="en-US" altLang="zh-CN" dirty="0" smtClean="0"/>
                  <a:t>)</a:t>
                </a:r>
                <a:r>
                  <a:rPr lang="zh-CN" altLang="en-US" dirty="0" smtClean="0"/>
                  <a:t>：</a:t>
                </a:r>
                <a:endParaRPr lang="en-US" dirty="0" smtClean="0"/>
              </a:p>
              <a:p>
                <a:r>
                  <a:rPr lang="en-US" dirty="0" smtClean="0"/>
                  <a:t>(1) </a:t>
                </a:r>
                <a:r>
                  <a:rPr lang="zh-CN" altLang="en-US" dirty="0" smtClean="0"/>
                  <a:t>根据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/>
                          </a:rPr>
                          <m:t>𝑚</m:t>
                        </m:r>
                        <m:r>
                          <a:rPr lang="en-US" altLang="zh-CN" b="0" i="1" baseline="-25000" smtClean="0">
                            <a:latin typeface="Cambria Math"/>
                          </a:rPr>
                          <m:t>0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𝐶</m:t>
                        </m:r>
                        <m:r>
                          <a:rPr lang="en-US" altLang="zh-CN" b="0" i="1" baseline="30000" smtClean="0">
                            <a:latin typeface="Cambria Math"/>
                          </a:rPr>
                          <m:t>2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1−</m:t>
                            </m:r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𝑢</m:t>
                                </m:r>
                                <m:r>
                                  <a:rPr lang="en-US" altLang="zh-CN" b="0" i="1" baseline="30000" smtClean="0">
                                    <a:latin typeface="Cambria Math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𝑐</m:t>
                                </m:r>
                                <m:r>
                                  <a:rPr lang="en-US" altLang="zh-CN" b="0" i="1" baseline="30000" smtClean="0">
                                    <a:latin typeface="Cambria Math"/>
                                  </a:rPr>
                                  <m:t>2</m:t>
                                </m:r>
                              </m:den>
                            </m:f>
                          </m:e>
                        </m:rad>
                      </m:den>
                    </m:f>
                    <m:r>
                      <a:rPr lang="en-US" altLang="zh-CN" b="0" i="1" smtClean="0">
                        <a:latin typeface="Cambria Math"/>
                      </a:rPr>
                      <m:t>=3.5</m:t>
                    </m:r>
                    <m:r>
                      <a:rPr lang="en-US" altLang="zh-CN" b="0" i="1" smtClean="0">
                        <a:latin typeface="Cambria Math"/>
                      </a:rPr>
                      <m:t>𝐺𝑒𝑉</m:t>
                    </m:r>
                  </m:oMath>
                </a14:m>
                <a:r>
                  <a:rPr lang="zh-CN" altLang="en-US" dirty="0" smtClean="0"/>
                  <a:t>可以计算出</a:t>
                </a:r>
                <a:r>
                  <a:rPr lang="en-US" altLang="zh-CN" dirty="0" smtClean="0"/>
                  <a:t>u=0.999999989c=299999996.8 m/s</a:t>
                </a:r>
                <a:r>
                  <a:rPr lang="zh-CN" altLang="en-US" dirty="0" smtClean="0"/>
                  <a:t>，电子运动的速度已经非常接近于光速。</a:t>
                </a:r>
                <a:r>
                  <a:rPr lang="en-US" altLang="zh-CN" dirty="0" smtClean="0"/>
                  <a:t>(8</a:t>
                </a:r>
                <a:r>
                  <a:rPr lang="zh-CN" altLang="en-US" dirty="0" smtClean="0"/>
                  <a:t>分</a:t>
                </a:r>
                <a:r>
                  <a:rPr lang="en-US" altLang="zh-CN" dirty="0" smtClean="0"/>
                  <a:t>)</a:t>
                </a:r>
              </a:p>
              <a:p>
                <a:r>
                  <a:rPr lang="en-US" dirty="0" smtClean="0"/>
                  <a:t>(2) </a:t>
                </a:r>
                <a:r>
                  <a:rPr lang="zh-CN" altLang="en-US" dirty="0" smtClean="0"/>
                  <a:t>向心加速度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𝑎</m:t>
                    </m:r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/>
                          </a:rPr>
                          <m:t>𝑣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lang="en-US" altLang="zh-CN" b="0" i="1" smtClean="0">
                            <a:latin typeface="Cambria Math"/>
                          </a:rPr>
                          <m:t>𝑅</m:t>
                        </m:r>
                      </m:den>
                    </m:f>
                    <m:r>
                      <a:rPr lang="en-US" altLang="zh-CN" i="1">
                        <a:latin typeface="Cambria Math"/>
                        <a:ea typeface="Cambria Math"/>
                      </a:rPr>
                      <m:t>≈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1.3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/>
                      </a:rPr>
                      <m:t>4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×10</m:t>
                    </m:r>
                    <m:r>
                      <a:rPr lang="en-US" altLang="zh-CN" b="0" i="1" baseline="30000" smtClean="0">
                        <a:latin typeface="Cambria Math"/>
                        <a:ea typeface="Cambria Math"/>
                      </a:rPr>
                      <m:t>15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𝑚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/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𝑠</m:t>
                    </m:r>
                    <m:r>
                      <a:rPr lang="en-US" altLang="zh-CN" b="0" i="1" baseline="30000" smtClean="0">
                        <a:latin typeface="Cambria Math"/>
                        <a:ea typeface="Cambria Math"/>
                      </a:rPr>
                      <m:t>2</m:t>
                    </m:r>
                  </m:oMath>
                </a14:m>
                <a:r>
                  <a:rPr lang="en-US" baseline="30000" dirty="0" smtClean="0"/>
                  <a:t> </a:t>
                </a:r>
                <a:r>
                  <a:rPr lang="zh-CN" altLang="en-US" baseline="-25000" dirty="0" smtClean="0"/>
                  <a:t>。</a:t>
                </a:r>
                <a:r>
                  <a:rPr lang="en-US" dirty="0" smtClean="0"/>
                  <a:t>(</a:t>
                </a:r>
                <a:r>
                  <a:rPr lang="en-US" altLang="zh-CN" dirty="0"/>
                  <a:t>4</a:t>
                </a:r>
                <a:r>
                  <a:rPr lang="zh-CN" altLang="en-US" dirty="0" smtClean="0"/>
                  <a:t>分</a:t>
                </a:r>
                <a:r>
                  <a:rPr lang="en-US" altLang="zh-CN" dirty="0"/>
                  <a:t>)</a:t>
                </a:r>
                <a:endParaRPr lang="en-US" dirty="0" smtClean="0"/>
              </a:p>
              <a:p>
                <a:r>
                  <a:rPr lang="en-US" altLang="zh-CN" dirty="0" smtClean="0"/>
                  <a:t>(3) </a:t>
                </a:r>
                <a:r>
                  <a:rPr lang="zh-CN" altLang="en-US" dirty="0" smtClean="0"/>
                  <a:t>磁场提供向心力，即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𝑚</m:t>
                    </m:r>
                    <m:f>
                      <m:fPr>
                        <m:ctrlPr>
                          <a:rPr lang="en-US" altLang="zh-CN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/>
                          </a:rPr>
                          <m:t>𝑣</m:t>
                        </m:r>
                        <m:r>
                          <a:rPr lang="en-US" altLang="zh-CN" i="1"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lang="en-US" altLang="zh-CN" i="1">
                            <a:latin typeface="Cambria Math"/>
                          </a:rPr>
                          <m:t>𝑅</m:t>
                        </m:r>
                      </m:den>
                    </m:f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r>
                      <a:rPr lang="en-US" altLang="zh-CN" b="0" i="1" smtClean="0">
                        <a:latin typeface="Cambria Math"/>
                      </a:rPr>
                      <m:t>𝐵𝑒𝑣</m:t>
                    </m:r>
                    <m:r>
                      <a:rPr lang="zh-CN" altLang="en-US" b="0" i="1" smtClean="0">
                        <a:latin typeface="Cambria Math"/>
                      </a:rPr>
                      <m:t>，</m:t>
                    </m:r>
                  </m:oMath>
                </a14:m>
                <a:r>
                  <a:rPr lang="zh-CN" altLang="en-US" dirty="0" smtClean="0"/>
                  <a:t>注意到</a:t>
                </a:r>
                <a:r>
                  <a:rPr lang="en-US" altLang="zh-CN" dirty="0" smtClean="0"/>
                  <a:t>m</a:t>
                </a:r>
                <a:r>
                  <a:rPr lang="zh-CN" altLang="en-US" dirty="0" smtClean="0"/>
                  <a:t>须用相对论修正的质量，即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/>
                          </a:rPr>
                          <m:t>𝑚</m:t>
                        </m:r>
                        <m:r>
                          <a:rPr lang="en-US" altLang="zh-CN" i="1" baseline="-25000">
                            <a:latin typeface="Cambria Math"/>
                          </a:rPr>
                          <m:t>0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1−</m:t>
                            </m:r>
                            <m:f>
                              <m:fPr>
                                <m:ctrlPr>
                                  <a:rPr lang="en-US" altLang="zh-CN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/>
                                  </a:rPr>
                                  <m:t>𝑢</m:t>
                                </m:r>
                                <m:r>
                                  <a:rPr lang="en-US" altLang="zh-CN" i="1" baseline="30000">
                                    <a:latin typeface="Cambria Math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en-US" altLang="zh-CN" i="1">
                                    <a:latin typeface="Cambria Math"/>
                                  </a:rPr>
                                  <m:t>𝑐</m:t>
                                </m:r>
                                <m:r>
                                  <a:rPr lang="en-US" altLang="zh-CN" i="1" baseline="30000">
                                    <a:latin typeface="Cambria Math"/>
                                  </a:rPr>
                                  <m:t>2</m:t>
                                </m:r>
                              </m:den>
                            </m:f>
                          </m:e>
                        </m:rad>
                      </m:den>
                    </m:f>
                    <m:r>
                      <a:rPr lang="zh-CN" altLang="en-US" b="0" i="1" baseline="30000" smtClean="0">
                        <a:latin typeface="Cambria Math"/>
                      </a:rPr>
                      <m:t>，</m:t>
                    </m:r>
                    <m:r>
                      <a:rPr lang="zh-CN" altLang="en-US" i="1">
                        <a:latin typeface="Cambria Math"/>
                      </a:rPr>
                      <m:t>计算</m:t>
                    </m:r>
                  </m:oMath>
                </a14:m>
                <a:r>
                  <a:rPr lang="zh-CN" altLang="en-US" dirty="0" smtClean="0"/>
                  <a:t>出磁场强度约为</a:t>
                </a:r>
                <a:r>
                  <a:rPr lang="en-US" altLang="zh-CN" dirty="0" smtClean="0"/>
                  <a:t>0.17</a:t>
                </a:r>
                <a:r>
                  <a:rPr lang="zh-CN" altLang="en-US" dirty="0" smtClean="0"/>
                  <a:t>特斯拉</a:t>
                </a:r>
                <a:r>
                  <a:rPr lang="zh-CN" altLang="en-US" dirty="0" smtClean="0"/>
                  <a:t>。（</a:t>
                </a:r>
                <a:r>
                  <a:rPr lang="en-US" altLang="zh-CN" dirty="0"/>
                  <a:t>8</a:t>
                </a:r>
                <a:r>
                  <a:rPr lang="zh-CN" altLang="en-US" dirty="0" smtClean="0"/>
                  <a:t>分</a:t>
                </a:r>
                <a:r>
                  <a:rPr lang="zh-CN" altLang="en-US" dirty="0" smtClean="0"/>
                  <a:t>）</a:t>
                </a:r>
                <a:endParaRPr lang="en-US" altLang="zh-CN" dirty="0" smtClean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3505200"/>
                <a:ext cx="8763000" cy="2532103"/>
              </a:xfrm>
              <a:prstGeom prst="rect">
                <a:avLst/>
              </a:prstGeom>
              <a:blipFill rotWithShape="1">
                <a:blip r:embed="rId2"/>
                <a:stretch>
                  <a:fillRect l="-626" t="-1928" r="-139" b="-31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229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2761</Words>
  <Application>Microsoft Office PowerPoint</Application>
  <PresentationFormat>On-screen Show (4:3)</PresentationFormat>
  <Paragraphs>86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xue</dc:creator>
  <cp:lastModifiedBy>xue</cp:lastModifiedBy>
  <cp:revision>35</cp:revision>
  <dcterms:created xsi:type="dcterms:W3CDTF">2006-08-16T00:00:00Z</dcterms:created>
  <dcterms:modified xsi:type="dcterms:W3CDTF">2017-11-02T06:28:56Z</dcterms:modified>
</cp:coreProperties>
</file>