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0" r:id="rId5"/>
    <p:sldId id="262" r:id="rId6"/>
    <p:sldId id="263" r:id="rId7"/>
    <p:sldId id="258" r:id="rId8"/>
    <p:sldId id="26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152400" y="234767"/>
                <a:ext cx="8763000" cy="3693319"/>
              </a:xfrm>
              <a:prstGeom prst="rect">
                <a:avLst/>
              </a:prstGeom>
              <a:noFill/>
            </p:spPr>
            <p:txBody>
              <a:bodyPr wrap="square" rtlCol="0">
                <a:spAutoFit/>
              </a:bodyPr>
              <a:lstStyle/>
              <a:p>
                <a:r>
                  <a:rPr lang="zh-CN" altLang="en-US" dirty="0" smtClean="0"/>
                  <a:t>第一题：转动惯量的变化</a:t>
                </a:r>
                <a:endParaRPr lang="en-US" dirty="0"/>
              </a:p>
              <a:p>
                <a:r>
                  <a:rPr lang="zh-CN" altLang="en-US" dirty="0" smtClean="0"/>
                  <a:t>在费曼讲义和我们的课上都讲到，当一个转动的花样滑冰运动员把手臂从张开放到胸前时，转动惯量会变小，转速会变大，并且转动能也会增大。</a:t>
                </a:r>
                <a:endParaRPr lang="en-US" altLang="zh-CN" dirty="0" smtClean="0"/>
              </a:p>
              <a:p>
                <a:endParaRPr lang="en-US" altLang="zh-CN" dirty="0"/>
              </a:p>
              <a:p>
                <a:r>
                  <a:rPr lang="zh-CN" altLang="en-US" dirty="0"/>
                  <a:t>为了模拟这一过</a:t>
                </a:r>
                <a:r>
                  <a:rPr lang="zh-CN" altLang="en-US" dirty="0" smtClean="0"/>
                  <a:t>程，我们用下面的模型来进行计算。</a:t>
                </a:r>
                <a:endParaRPr lang="en-US" altLang="zh-CN" dirty="0" smtClean="0"/>
              </a:p>
              <a:p>
                <a:endParaRPr lang="en-US" altLang="zh-CN" dirty="0"/>
              </a:p>
              <a:p>
                <a:r>
                  <a:rPr lang="en-US" altLang="zh-CN" dirty="0" smtClean="0"/>
                  <a:t>1</a:t>
                </a:r>
                <a:r>
                  <a:rPr lang="zh-CN" altLang="en-US" dirty="0" smtClean="0"/>
                  <a:t>：我们用两个相同的小球来模拟运动员的两只手臂，并忽略了运动员的躯干部分。这两个小球绕着它们的中点转动。起初角速度为</a:t>
                </a:r>
                <a14:m>
                  <m:oMath xmlns:m="http://schemas.openxmlformats.org/officeDocument/2006/math">
                    <m:r>
                      <a:rPr lang="en-US" i="1">
                        <a:latin typeface="Cambria Math"/>
                        <a:ea typeface="Cambria Math"/>
                      </a:rPr>
                      <m:t>𝜔</m:t>
                    </m:r>
                    <m:r>
                      <a:rPr lang="en-US" altLang="zh-CN" i="1" baseline="-25000">
                        <a:latin typeface="Cambria Math"/>
                        <a:ea typeface="Cambria Math"/>
                      </a:rPr>
                      <m:t>1</m:t>
                    </m:r>
                  </m:oMath>
                </a14:m>
                <a:r>
                  <a:rPr lang="zh-CN" altLang="en-US" dirty="0" smtClean="0"/>
                  <a:t>，两个小球离中点的距离为</a:t>
                </a:r>
                <a:r>
                  <a:rPr lang="en-US" dirty="0" smtClean="0"/>
                  <a:t>r</a:t>
                </a:r>
                <a:r>
                  <a:rPr lang="en-US" baseline="-25000" dirty="0" smtClean="0"/>
                  <a:t>1 </a:t>
                </a:r>
                <a:r>
                  <a:rPr lang="zh-CN" altLang="en-US" dirty="0" smtClean="0"/>
                  <a:t>。之后，运动员把两只小球拉到了距离中点</a:t>
                </a:r>
                <a:r>
                  <a:rPr lang="en-US" dirty="0" smtClean="0"/>
                  <a:t>r</a:t>
                </a:r>
                <a:r>
                  <a:rPr lang="en-US" baseline="-25000" dirty="0" smtClean="0"/>
                  <a:t>1</a:t>
                </a:r>
                <a:r>
                  <a:rPr lang="zh-CN" altLang="en-US" dirty="0" smtClean="0"/>
                  <a:t>的位置。请计算这个过程中转动能的变化大小。</a:t>
                </a:r>
                <a:endParaRPr lang="en-US" altLang="zh-CN" dirty="0" smtClean="0"/>
              </a:p>
              <a:p>
                <a:endParaRPr lang="en-US" dirty="0"/>
              </a:p>
              <a:p>
                <a:r>
                  <a:rPr lang="en-US" altLang="zh-CN" dirty="0" smtClean="0"/>
                  <a:t>2</a:t>
                </a:r>
                <a:r>
                  <a:rPr lang="zh-CN" altLang="en-US" dirty="0" smtClean="0"/>
                  <a:t>：这一能量的变化是因为运动员在把小球往里拉时在做功。请计算一下这个做功的大小。它是否等于这个体系增加的转动能？</a:t>
                </a:r>
                <a:endParaRPr lang="en-US" dirty="0"/>
              </a:p>
              <a:p>
                <a:endParaRPr lang="en-US" altLang="zh-CN" dirty="0" smtClean="0"/>
              </a:p>
            </p:txBody>
          </p:sp>
        </mc:Choice>
        <mc:Fallback xmlns="">
          <p:sp>
            <p:nvSpPr>
              <p:cNvPr id="4" name="TextBox 3"/>
              <p:cNvSpPr txBox="1">
                <a:spLocks noRot="1" noChangeAspect="1" noMove="1" noResize="1" noEditPoints="1" noAdjustHandles="1" noChangeArrowheads="1" noChangeShapeType="1" noTextEdit="1"/>
              </p:cNvSpPr>
              <p:nvPr/>
            </p:nvSpPr>
            <p:spPr>
              <a:xfrm>
                <a:off x="152400" y="234767"/>
                <a:ext cx="8763000" cy="3693319"/>
              </a:xfrm>
              <a:prstGeom prst="rect">
                <a:avLst/>
              </a:prstGeom>
              <a:blipFill rotWithShape="1">
                <a:blip r:embed="rId2"/>
                <a:stretch>
                  <a:fillRect l="-556" t="-1322" r="-3060"/>
                </a:stretch>
              </a:blipFill>
            </p:spPr>
            <p:txBody>
              <a:bodyPr/>
              <a:lstStyle/>
              <a:p>
                <a:r>
                  <a:rPr lang="en-US">
                    <a:noFill/>
                  </a:rPr>
                  <a:t> </a:t>
                </a:r>
              </a:p>
            </p:txBody>
          </p:sp>
        </mc:Fallback>
      </mc:AlternateContent>
      <p:sp>
        <p:nvSpPr>
          <p:cNvPr id="5" name="Oval 4"/>
          <p:cNvSpPr/>
          <p:nvPr/>
        </p:nvSpPr>
        <p:spPr>
          <a:xfrm>
            <a:off x="743176" y="4584701"/>
            <a:ext cx="425451" cy="439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968602" y="4789715"/>
            <a:ext cx="25690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253616" y="4789715"/>
            <a:ext cx="171813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Freeform 13"/>
          <p:cNvSpPr/>
          <p:nvPr/>
        </p:nvSpPr>
        <p:spPr>
          <a:xfrm>
            <a:off x="895576" y="4847772"/>
            <a:ext cx="259898" cy="725714"/>
          </a:xfrm>
          <a:custGeom>
            <a:avLst/>
            <a:gdLst>
              <a:gd name="connsiteX0" fmla="*/ 13155 w 259898"/>
              <a:gd name="connsiteY0" fmla="*/ 0 h 725714"/>
              <a:gd name="connsiteX1" fmla="*/ 27670 w 259898"/>
              <a:gd name="connsiteY1" fmla="*/ 420914 h 725714"/>
              <a:gd name="connsiteX2" fmla="*/ 259898 w 259898"/>
              <a:gd name="connsiteY2" fmla="*/ 725714 h 725714"/>
            </a:gdLst>
            <a:ahLst/>
            <a:cxnLst>
              <a:cxn ang="0">
                <a:pos x="connsiteX0" y="connsiteY0"/>
              </a:cxn>
              <a:cxn ang="0">
                <a:pos x="connsiteX1" y="connsiteY1"/>
              </a:cxn>
              <a:cxn ang="0">
                <a:pos x="connsiteX2" y="connsiteY2"/>
              </a:cxn>
            </a:cxnLst>
            <a:rect l="l" t="t" r="r" b="b"/>
            <a:pathLst>
              <a:path w="259898" h="725714">
                <a:moveTo>
                  <a:pt x="13155" y="0"/>
                </a:moveTo>
                <a:cubicBezTo>
                  <a:pt x="-150" y="149981"/>
                  <a:pt x="-13454" y="299962"/>
                  <a:pt x="27670" y="420914"/>
                </a:cubicBezTo>
                <a:cubicBezTo>
                  <a:pt x="68794" y="541866"/>
                  <a:pt x="164346" y="633790"/>
                  <a:pt x="259898" y="725714"/>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3347131" y="4122058"/>
            <a:ext cx="196485" cy="682171"/>
          </a:xfrm>
          <a:custGeom>
            <a:avLst/>
            <a:gdLst>
              <a:gd name="connsiteX0" fmla="*/ 188686 w 196485"/>
              <a:gd name="connsiteY0" fmla="*/ 682171 h 682171"/>
              <a:gd name="connsiteX1" fmla="*/ 174172 w 196485"/>
              <a:gd name="connsiteY1" fmla="*/ 391885 h 682171"/>
              <a:gd name="connsiteX2" fmla="*/ 0 w 196485"/>
              <a:gd name="connsiteY2" fmla="*/ 0 h 682171"/>
            </a:gdLst>
            <a:ahLst/>
            <a:cxnLst>
              <a:cxn ang="0">
                <a:pos x="connsiteX0" y="connsiteY0"/>
              </a:cxn>
              <a:cxn ang="0">
                <a:pos x="connsiteX1" y="connsiteY1"/>
              </a:cxn>
              <a:cxn ang="0">
                <a:pos x="connsiteX2" y="connsiteY2"/>
              </a:cxn>
            </a:cxnLst>
            <a:rect l="l" t="t" r="r" b="b"/>
            <a:pathLst>
              <a:path w="196485" h="682171">
                <a:moveTo>
                  <a:pt x="188686" y="682171"/>
                </a:moveTo>
                <a:cubicBezTo>
                  <a:pt x="197153" y="593875"/>
                  <a:pt x="205620" y="505580"/>
                  <a:pt x="174172" y="391885"/>
                </a:cubicBezTo>
                <a:cubicBezTo>
                  <a:pt x="142724" y="278190"/>
                  <a:pt x="71362" y="139095"/>
                  <a:pt x="0"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p:cNvSpPr txBox="1"/>
              <p:nvPr/>
            </p:nvSpPr>
            <p:spPr>
              <a:xfrm>
                <a:off x="895576" y="5573486"/>
                <a:ext cx="70984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𝜔</m:t>
                      </m:r>
                      <m:r>
                        <a:rPr lang="en-US" altLang="zh-CN" b="0" i="1" baseline="-25000" smtClean="0">
                          <a:latin typeface="Cambria Math"/>
                          <a:ea typeface="Cambria Math"/>
                        </a:rPr>
                        <m:t>1</m:t>
                      </m:r>
                    </m:oMath>
                  </m:oMathPara>
                </a14:m>
                <a:endParaRPr lang="en-US" baseline="-25000" dirty="0"/>
              </a:p>
            </p:txBody>
          </p:sp>
        </mc:Choice>
        <mc:Fallback xmlns="">
          <p:sp>
            <p:nvSpPr>
              <p:cNvPr id="17" name="TextBox 16"/>
              <p:cNvSpPr txBox="1">
                <a:spLocks noRot="1" noChangeAspect="1" noMove="1" noResize="1" noEditPoints="1" noAdjustHandles="1" noChangeArrowheads="1" noChangeShapeType="1" noTextEdit="1"/>
              </p:cNvSpPr>
              <p:nvPr/>
            </p:nvSpPr>
            <p:spPr>
              <a:xfrm>
                <a:off x="895576" y="5573486"/>
                <a:ext cx="709841" cy="369332"/>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2992210" y="3820886"/>
                <a:ext cx="70984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𝜔</m:t>
                      </m:r>
                      <m:r>
                        <a:rPr lang="en-US" altLang="zh-CN" b="0" i="1" baseline="-25000" smtClean="0">
                          <a:latin typeface="Cambria Math"/>
                          <a:ea typeface="Cambria Math"/>
                        </a:rPr>
                        <m:t>1</m:t>
                      </m:r>
                    </m:oMath>
                  </m:oMathPara>
                </a14:m>
                <a:endParaRPr lang="en-US" baseline="-25000" dirty="0"/>
              </a:p>
            </p:txBody>
          </p:sp>
        </mc:Choice>
        <mc:Fallback xmlns="">
          <p:sp>
            <p:nvSpPr>
              <p:cNvPr id="18" name="TextBox 17"/>
              <p:cNvSpPr txBox="1">
                <a:spLocks noRot="1" noChangeAspect="1" noMove="1" noResize="1" noEditPoints="1" noAdjustHandles="1" noChangeArrowheads="1" noChangeShapeType="1" noTextEdit="1"/>
              </p:cNvSpPr>
              <p:nvPr/>
            </p:nvSpPr>
            <p:spPr>
              <a:xfrm>
                <a:off x="2992210" y="3820886"/>
                <a:ext cx="709841" cy="369332"/>
              </a:xfrm>
              <a:prstGeom prst="rect">
                <a:avLst/>
              </a:prstGeom>
              <a:blipFill rotWithShape="0">
                <a:blip r:embed="rId4"/>
                <a:stretch>
                  <a:fillRect/>
                </a:stretch>
              </a:blipFill>
            </p:spPr>
            <p:txBody>
              <a:bodyPr/>
              <a:lstStyle/>
              <a:p>
                <a:r>
                  <a:rPr lang="en-US">
                    <a:noFill/>
                  </a:rPr>
                  <a:t> </a:t>
                </a:r>
              </a:p>
            </p:txBody>
          </p:sp>
        </mc:Fallback>
      </mc:AlternateContent>
      <p:sp>
        <p:nvSpPr>
          <p:cNvPr id="19" name="Freeform 18"/>
          <p:cNvSpPr/>
          <p:nvPr/>
        </p:nvSpPr>
        <p:spPr>
          <a:xfrm>
            <a:off x="6218689" y="4847772"/>
            <a:ext cx="259898" cy="725714"/>
          </a:xfrm>
          <a:custGeom>
            <a:avLst/>
            <a:gdLst>
              <a:gd name="connsiteX0" fmla="*/ 13155 w 259898"/>
              <a:gd name="connsiteY0" fmla="*/ 0 h 725714"/>
              <a:gd name="connsiteX1" fmla="*/ 27670 w 259898"/>
              <a:gd name="connsiteY1" fmla="*/ 420914 h 725714"/>
              <a:gd name="connsiteX2" fmla="*/ 259898 w 259898"/>
              <a:gd name="connsiteY2" fmla="*/ 725714 h 725714"/>
            </a:gdLst>
            <a:ahLst/>
            <a:cxnLst>
              <a:cxn ang="0">
                <a:pos x="connsiteX0" y="connsiteY0"/>
              </a:cxn>
              <a:cxn ang="0">
                <a:pos x="connsiteX1" y="connsiteY1"/>
              </a:cxn>
              <a:cxn ang="0">
                <a:pos x="connsiteX2" y="connsiteY2"/>
              </a:cxn>
            </a:cxnLst>
            <a:rect l="l" t="t" r="r" b="b"/>
            <a:pathLst>
              <a:path w="259898" h="725714">
                <a:moveTo>
                  <a:pt x="13155" y="0"/>
                </a:moveTo>
                <a:cubicBezTo>
                  <a:pt x="-150" y="149981"/>
                  <a:pt x="-13454" y="299962"/>
                  <a:pt x="27670" y="420914"/>
                </a:cubicBezTo>
                <a:cubicBezTo>
                  <a:pt x="68794" y="541866"/>
                  <a:pt x="164346" y="633790"/>
                  <a:pt x="259898" y="725714"/>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a:off x="7775261" y="4100287"/>
            <a:ext cx="196485" cy="682171"/>
          </a:xfrm>
          <a:custGeom>
            <a:avLst/>
            <a:gdLst>
              <a:gd name="connsiteX0" fmla="*/ 188686 w 196485"/>
              <a:gd name="connsiteY0" fmla="*/ 682171 h 682171"/>
              <a:gd name="connsiteX1" fmla="*/ 174172 w 196485"/>
              <a:gd name="connsiteY1" fmla="*/ 391885 h 682171"/>
              <a:gd name="connsiteX2" fmla="*/ 0 w 196485"/>
              <a:gd name="connsiteY2" fmla="*/ 0 h 682171"/>
            </a:gdLst>
            <a:ahLst/>
            <a:cxnLst>
              <a:cxn ang="0">
                <a:pos x="connsiteX0" y="connsiteY0"/>
              </a:cxn>
              <a:cxn ang="0">
                <a:pos x="connsiteX1" y="connsiteY1"/>
              </a:cxn>
              <a:cxn ang="0">
                <a:pos x="connsiteX2" y="connsiteY2"/>
              </a:cxn>
            </a:cxnLst>
            <a:rect l="l" t="t" r="r" b="b"/>
            <a:pathLst>
              <a:path w="196485" h="682171">
                <a:moveTo>
                  <a:pt x="188686" y="682171"/>
                </a:moveTo>
                <a:cubicBezTo>
                  <a:pt x="197153" y="593875"/>
                  <a:pt x="205620" y="505580"/>
                  <a:pt x="174172" y="391885"/>
                </a:cubicBezTo>
                <a:cubicBezTo>
                  <a:pt x="142724" y="278190"/>
                  <a:pt x="71362" y="139095"/>
                  <a:pt x="0"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p:cNvSpPr txBox="1"/>
              <p:nvPr/>
            </p:nvSpPr>
            <p:spPr>
              <a:xfrm>
                <a:off x="6033547" y="5567011"/>
                <a:ext cx="70984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𝜔</m:t>
                      </m:r>
                      <m:r>
                        <a:rPr lang="en-US" altLang="zh-CN" b="0" i="1" baseline="-25000" smtClean="0">
                          <a:latin typeface="Cambria Math"/>
                          <a:ea typeface="Cambria Math"/>
                        </a:rPr>
                        <m:t>2</m:t>
                      </m:r>
                    </m:oMath>
                  </m:oMathPara>
                </a14:m>
                <a:endParaRPr lang="en-US" baseline="-25000" dirty="0"/>
              </a:p>
            </p:txBody>
          </p:sp>
        </mc:Choice>
        <mc:Fallback xmlns="">
          <p:sp>
            <p:nvSpPr>
              <p:cNvPr id="21" name="TextBox 20"/>
              <p:cNvSpPr txBox="1">
                <a:spLocks noRot="1" noChangeAspect="1" noMove="1" noResize="1" noEditPoints="1" noAdjustHandles="1" noChangeArrowheads="1" noChangeShapeType="1" noTextEdit="1"/>
              </p:cNvSpPr>
              <p:nvPr/>
            </p:nvSpPr>
            <p:spPr>
              <a:xfrm>
                <a:off x="6033547" y="5567011"/>
                <a:ext cx="709841" cy="36933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7420340" y="3768023"/>
                <a:ext cx="70984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𝜔</m:t>
                      </m:r>
                      <m:r>
                        <a:rPr lang="en-US" altLang="zh-CN" b="0" i="1" baseline="-25000" smtClean="0">
                          <a:latin typeface="Cambria Math"/>
                          <a:ea typeface="Cambria Math"/>
                        </a:rPr>
                        <m:t>2</m:t>
                      </m:r>
                    </m:oMath>
                  </m:oMathPara>
                </a14:m>
                <a:endParaRPr lang="en-US" baseline="-25000" dirty="0"/>
              </a:p>
            </p:txBody>
          </p:sp>
        </mc:Choice>
        <mc:Fallback xmlns="">
          <p:sp>
            <p:nvSpPr>
              <p:cNvPr id="22" name="TextBox 21"/>
              <p:cNvSpPr txBox="1">
                <a:spLocks noRot="1" noChangeAspect="1" noMove="1" noResize="1" noEditPoints="1" noAdjustHandles="1" noChangeArrowheads="1" noChangeShapeType="1" noTextEdit="1"/>
              </p:cNvSpPr>
              <p:nvPr/>
            </p:nvSpPr>
            <p:spPr>
              <a:xfrm>
                <a:off x="7420340" y="3768023"/>
                <a:ext cx="709841" cy="369332"/>
              </a:xfrm>
              <a:prstGeom prst="rect">
                <a:avLst/>
              </a:prstGeom>
              <a:blipFill rotWithShape="0">
                <a:blip r:embed="rId6"/>
                <a:stretch>
                  <a:fillRect/>
                </a:stretch>
              </a:blipFill>
            </p:spPr>
            <p:txBody>
              <a:bodyPr/>
              <a:lstStyle/>
              <a:p>
                <a:r>
                  <a:rPr lang="en-US">
                    <a:noFill/>
                  </a:rPr>
                  <a:t> </a:t>
                </a:r>
              </a:p>
            </p:txBody>
          </p:sp>
        </mc:Fallback>
      </mc:AlternateContent>
      <p:sp>
        <p:nvSpPr>
          <p:cNvPr id="23" name="Oval 22"/>
          <p:cNvSpPr/>
          <p:nvPr/>
        </p:nvSpPr>
        <p:spPr>
          <a:xfrm>
            <a:off x="2138817" y="4691743"/>
            <a:ext cx="114299" cy="22497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059159" y="4669972"/>
            <a:ext cx="114299" cy="22497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242582" y="5101772"/>
            <a:ext cx="877435" cy="369332"/>
          </a:xfrm>
          <a:prstGeom prst="rect">
            <a:avLst/>
          </a:prstGeom>
          <a:noFill/>
        </p:spPr>
        <p:txBody>
          <a:bodyPr wrap="square" rtlCol="0">
            <a:spAutoFit/>
          </a:bodyPr>
          <a:lstStyle/>
          <a:p>
            <a:r>
              <a:rPr lang="zh-CN" altLang="en-US" dirty="0" smtClean="0"/>
              <a:t>质量</a:t>
            </a:r>
            <a:r>
              <a:rPr lang="en-US" dirty="0" smtClean="0"/>
              <a:t>m</a:t>
            </a:r>
            <a:endParaRPr lang="en-US" dirty="0"/>
          </a:p>
        </p:txBody>
      </p:sp>
      <p:sp>
        <p:nvSpPr>
          <p:cNvPr id="26" name="TextBox 25"/>
          <p:cNvSpPr txBox="1"/>
          <p:nvPr/>
        </p:nvSpPr>
        <p:spPr>
          <a:xfrm>
            <a:off x="636589" y="4137355"/>
            <a:ext cx="850900" cy="369332"/>
          </a:xfrm>
          <a:prstGeom prst="rect">
            <a:avLst/>
          </a:prstGeom>
          <a:noFill/>
        </p:spPr>
        <p:txBody>
          <a:bodyPr wrap="square" rtlCol="0">
            <a:spAutoFit/>
          </a:bodyPr>
          <a:lstStyle/>
          <a:p>
            <a:r>
              <a:rPr lang="zh-CN" altLang="en-US" dirty="0" smtClean="0"/>
              <a:t>质量</a:t>
            </a:r>
            <a:r>
              <a:rPr lang="en-US" dirty="0" smtClean="0"/>
              <a:t>m</a:t>
            </a:r>
            <a:endParaRPr lang="en-US" dirty="0"/>
          </a:p>
        </p:txBody>
      </p:sp>
      <p:cxnSp>
        <p:nvCxnSpPr>
          <p:cNvPr id="31" name="Straight Arrow Connector 30"/>
          <p:cNvCxnSpPr/>
          <p:nvPr/>
        </p:nvCxnSpPr>
        <p:spPr>
          <a:xfrm flipH="1">
            <a:off x="906916" y="4506687"/>
            <a:ext cx="1289050" cy="0"/>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3276600" y="4572000"/>
            <a:ext cx="425451" cy="439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040890" y="4552042"/>
            <a:ext cx="425451" cy="439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7775261" y="4584701"/>
            <a:ext cx="425451" cy="439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p:nvPr/>
        </p:nvCxnSpPr>
        <p:spPr>
          <a:xfrm flipH="1">
            <a:off x="2254566" y="4506688"/>
            <a:ext cx="1289050" cy="0"/>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605417" y="4137355"/>
            <a:ext cx="533400" cy="369332"/>
          </a:xfrm>
          <a:prstGeom prst="rect">
            <a:avLst/>
          </a:prstGeom>
          <a:noFill/>
        </p:spPr>
        <p:txBody>
          <a:bodyPr wrap="square" rtlCol="0">
            <a:spAutoFit/>
          </a:bodyPr>
          <a:lstStyle/>
          <a:p>
            <a:r>
              <a:rPr lang="en-US" dirty="0" smtClean="0"/>
              <a:t>r</a:t>
            </a:r>
            <a:r>
              <a:rPr lang="en-US" baseline="-25000" dirty="0" smtClean="0"/>
              <a:t>1</a:t>
            </a:r>
            <a:endParaRPr lang="en-US" baseline="-25000" dirty="0"/>
          </a:p>
        </p:txBody>
      </p:sp>
      <p:sp>
        <p:nvSpPr>
          <p:cNvPr id="39" name="TextBox 38"/>
          <p:cNvSpPr txBox="1"/>
          <p:nvPr/>
        </p:nvSpPr>
        <p:spPr>
          <a:xfrm>
            <a:off x="2498724" y="4114801"/>
            <a:ext cx="533400" cy="369332"/>
          </a:xfrm>
          <a:prstGeom prst="rect">
            <a:avLst/>
          </a:prstGeom>
          <a:noFill/>
        </p:spPr>
        <p:txBody>
          <a:bodyPr wrap="square" rtlCol="0">
            <a:spAutoFit/>
          </a:bodyPr>
          <a:lstStyle/>
          <a:p>
            <a:r>
              <a:rPr lang="en-US" dirty="0" smtClean="0"/>
              <a:t>r</a:t>
            </a:r>
            <a:r>
              <a:rPr lang="en-US" baseline="-25000" dirty="0" smtClean="0"/>
              <a:t>1</a:t>
            </a:r>
            <a:endParaRPr lang="en-US" baseline="-25000" dirty="0"/>
          </a:p>
        </p:txBody>
      </p:sp>
      <p:cxnSp>
        <p:nvCxnSpPr>
          <p:cNvPr id="40" name="Straight Arrow Connector 39"/>
          <p:cNvCxnSpPr/>
          <p:nvPr/>
        </p:nvCxnSpPr>
        <p:spPr>
          <a:xfrm flipH="1">
            <a:off x="6138006" y="4455105"/>
            <a:ext cx="978302" cy="0"/>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7116308" y="4441372"/>
            <a:ext cx="1013873" cy="13734"/>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385602" y="4068803"/>
            <a:ext cx="533400" cy="369332"/>
          </a:xfrm>
          <a:prstGeom prst="rect">
            <a:avLst/>
          </a:prstGeom>
          <a:noFill/>
        </p:spPr>
        <p:txBody>
          <a:bodyPr wrap="square" rtlCol="0">
            <a:spAutoFit/>
          </a:bodyPr>
          <a:lstStyle/>
          <a:p>
            <a:r>
              <a:rPr lang="en-US" dirty="0" smtClean="0"/>
              <a:t>r</a:t>
            </a:r>
            <a:r>
              <a:rPr lang="en-US" baseline="-25000" dirty="0" smtClean="0"/>
              <a:t>2</a:t>
            </a:r>
            <a:endParaRPr lang="en-US" baseline="-25000" dirty="0"/>
          </a:p>
        </p:txBody>
      </p:sp>
      <p:sp>
        <p:nvSpPr>
          <p:cNvPr id="45" name="TextBox 44"/>
          <p:cNvSpPr txBox="1"/>
          <p:nvPr/>
        </p:nvSpPr>
        <p:spPr>
          <a:xfrm>
            <a:off x="7278909" y="4046249"/>
            <a:ext cx="533400" cy="369332"/>
          </a:xfrm>
          <a:prstGeom prst="rect">
            <a:avLst/>
          </a:prstGeom>
          <a:noFill/>
        </p:spPr>
        <p:txBody>
          <a:bodyPr wrap="square" rtlCol="0">
            <a:spAutoFit/>
          </a:bodyPr>
          <a:lstStyle/>
          <a:p>
            <a:r>
              <a:rPr lang="en-US" dirty="0" smtClean="0"/>
              <a:t>r</a:t>
            </a:r>
            <a:r>
              <a:rPr lang="en-US" baseline="-25000" dirty="0" smtClean="0"/>
              <a:t>2</a:t>
            </a:r>
            <a:endParaRPr lang="en-US" baseline="-25000" dirty="0"/>
          </a:p>
        </p:txBody>
      </p:sp>
    </p:spTree>
    <p:extLst>
      <p:ext uri="{BB962C8B-B14F-4D97-AF65-F5344CB8AC3E}">
        <p14:creationId xmlns:p14="http://schemas.microsoft.com/office/powerpoint/2010/main" val="3924852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p:nvPr/>
            </p:nvSpPr>
            <p:spPr>
              <a:xfrm>
                <a:off x="0" y="243513"/>
                <a:ext cx="8839200" cy="6382516"/>
              </a:xfrm>
              <a:prstGeom prst="rect">
                <a:avLst/>
              </a:prstGeom>
            </p:spPr>
            <p:txBody>
              <a:bodyPr wrap="square">
                <a:spAutoFit/>
              </a:bodyPr>
              <a:lstStyle/>
              <a:p>
                <a:r>
                  <a:rPr lang="zh-CN" altLang="en-US" dirty="0" smtClean="0"/>
                  <a:t>第一题参</a:t>
                </a:r>
                <a:r>
                  <a:rPr lang="zh-CN" altLang="en-US" dirty="0" smtClean="0"/>
                  <a:t>考解答</a:t>
                </a:r>
                <a:r>
                  <a:rPr lang="zh-CN" altLang="en-US" dirty="0" smtClean="0">
                    <a:sym typeface="Wingdings" panose="05000000000000000000" pitchFamily="2" charset="2"/>
                  </a:rPr>
                  <a:t>（</a:t>
                </a:r>
                <a:r>
                  <a:rPr lang="zh-CN" altLang="en-US" dirty="0">
                    <a:sym typeface="Wingdings" panose="05000000000000000000" pitchFamily="2" charset="2"/>
                  </a:rPr>
                  <a:t>本</a:t>
                </a:r>
                <a:r>
                  <a:rPr lang="zh-CN" altLang="en-US" dirty="0" smtClean="0">
                    <a:sym typeface="Wingdings" panose="05000000000000000000" pitchFamily="2" charset="2"/>
                  </a:rPr>
                  <a:t>题</a:t>
                </a:r>
                <a:r>
                  <a:rPr lang="zh-CN" altLang="en-US" dirty="0" smtClean="0">
                    <a:sym typeface="Wingdings" panose="05000000000000000000" pitchFamily="2" charset="2"/>
                  </a:rPr>
                  <a:t>为</a:t>
                </a:r>
                <a:r>
                  <a:rPr lang="en-US" altLang="zh-CN" dirty="0" smtClean="0">
                    <a:sym typeface="Wingdings" panose="05000000000000000000" pitchFamily="2" charset="2"/>
                  </a:rPr>
                  <a:t>35</a:t>
                </a:r>
                <a:r>
                  <a:rPr lang="zh-CN" altLang="en-US" dirty="0" smtClean="0">
                    <a:sym typeface="Wingdings" panose="05000000000000000000" pitchFamily="2" charset="2"/>
                  </a:rPr>
                  <a:t>分</a:t>
                </a:r>
                <a:r>
                  <a:rPr lang="zh-CN" altLang="en-US" dirty="0" smtClean="0"/>
                  <a:t>）</a:t>
                </a:r>
                <a:endParaRPr lang="en-US" altLang="zh-CN" dirty="0" smtClean="0"/>
              </a:p>
              <a:p>
                <a:endParaRPr lang="en-US" dirty="0"/>
              </a:p>
              <a:p>
                <a:r>
                  <a:rPr lang="en-US" altLang="zh-CN" dirty="0"/>
                  <a:t>(</a:t>
                </a:r>
                <a:r>
                  <a:rPr lang="en-US" altLang="zh-CN" dirty="0" smtClean="0"/>
                  <a:t>1) </a:t>
                </a:r>
                <a:r>
                  <a:rPr lang="en-US" altLang="zh-CN" dirty="0" smtClean="0"/>
                  <a:t>(15</a:t>
                </a:r>
                <a:r>
                  <a:rPr lang="zh-CN" altLang="en-US" dirty="0" smtClean="0"/>
                  <a:t>分</a:t>
                </a:r>
                <a:r>
                  <a:rPr lang="en-US" altLang="zh-CN" dirty="0" smtClean="0"/>
                  <a:t>)</a:t>
                </a:r>
                <a:r>
                  <a:rPr lang="zh-CN" altLang="en-US" dirty="0" smtClean="0"/>
                  <a:t>：由于体系不受外力矩，角动量守恒。推出：</a:t>
                </a:r>
                <a14:m>
                  <m:oMath xmlns:m="http://schemas.openxmlformats.org/officeDocument/2006/math">
                    <m:r>
                      <a:rPr lang="en-US" altLang="zh-CN" b="0" i="1" smtClean="0">
                        <a:latin typeface="Cambria Math"/>
                      </a:rPr>
                      <m:t>𝐼</m:t>
                    </m:r>
                    <m:r>
                      <a:rPr lang="en-US" altLang="zh-CN" b="0" i="1" baseline="-25000" smtClean="0">
                        <a:latin typeface="Cambria Math"/>
                      </a:rPr>
                      <m:t>1</m:t>
                    </m:r>
                    <m:r>
                      <a:rPr lang="zh-CN" altLang="en-US" b="0" i="1" smtClean="0">
                        <a:latin typeface="Cambria Math"/>
                      </a:rPr>
                      <m:t>𝜔</m:t>
                    </m:r>
                    <m:r>
                      <a:rPr lang="en-US" altLang="zh-CN" b="0" i="1" baseline="-25000" smtClean="0">
                        <a:latin typeface="Cambria Math"/>
                      </a:rPr>
                      <m:t>1</m:t>
                    </m:r>
                    <m:r>
                      <a:rPr lang="en-US" altLang="zh-CN" b="0" i="1" smtClean="0">
                        <a:latin typeface="Cambria Math"/>
                      </a:rPr>
                      <m:t>=</m:t>
                    </m:r>
                    <m:r>
                      <a:rPr lang="en-US" altLang="zh-CN" b="0" i="1" smtClean="0">
                        <a:latin typeface="Cambria Math"/>
                      </a:rPr>
                      <m:t>𝐼</m:t>
                    </m:r>
                    <m:r>
                      <a:rPr lang="en-US" altLang="zh-CN" b="0" i="1" baseline="-25000" smtClean="0">
                        <a:latin typeface="Cambria Math"/>
                      </a:rPr>
                      <m:t>2</m:t>
                    </m:r>
                    <m:r>
                      <a:rPr lang="zh-CN" altLang="en-US" b="0" i="1" smtClean="0">
                        <a:latin typeface="Cambria Math"/>
                      </a:rPr>
                      <m:t>𝜔</m:t>
                    </m:r>
                    <m:r>
                      <a:rPr lang="en-US" altLang="zh-CN" b="0" i="1" baseline="-25000" smtClean="0">
                        <a:latin typeface="Cambria Math"/>
                      </a:rPr>
                      <m:t>2</m:t>
                    </m:r>
                  </m:oMath>
                </a14:m>
                <a:r>
                  <a:rPr lang="en-US" baseline="-25000" dirty="0" smtClean="0"/>
                  <a:t> </a:t>
                </a:r>
                <a:r>
                  <a:rPr lang="zh-CN" altLang="en-US" dirty="0" smtClean="0"/>
                  <a:t>，其中</a:t>
                </a:r>
                <a14:m>
                  <m:oMath xmlns:m="http://schemas.openxmlformats.org/officeDocument/2006/math">
                    <m:r>
                      <a:rPr lang="en-US" altLang="zh-CN" i="1">
                        <a:latin typeface="Cambria Math"/>
                      </a:rPr>
                      <m:t>𝐼</m:t>
                    </m:r>
                    <m:r>
                      <a:rPr lang="en-US" altLang="zh-CN" i="1" baseline="-25000">
                        <a:latin typeface="Cambria Math"/>
                      </a:rPr>
                      <m:t>1</m:t>
                    </m:r>
                    <m:r>
                      <a:rPr lang="en-US" altLang="zh-CN" b="0" i="1" smtClean="0">
                        <a:latin typeface="Cambria Math"/>
                      </a:rPr>
                      <m:t>=2</m:t>
                    </m:r>
                    <m:r>
                      <a:rPr lang="en-US" altLang="zh-CN" b="0" i="1" smtClean="0">
                        <a:latin typeface="Cambria Math"/>
                      </a:rPr>
                      <m:t>𝑚𝑟</m:t>
                    </m:r>
                    <m:r>
                      <a:rPr lang="en-US" altLang="zh-CN" b="0" i="1" baseline="-25000" smtClean="0">
                        <a:latin typeface="Cambria Math"/>
                      </a:rPr>
                      <m:t>1</m:t>
                    </m:r>
                    <m:r>
                      <a:rPr lang="en-US" altLang="zh-CN" b="0" i="1" baseline="30000" smtClean="0">
                        <a:latin typeface="Cambria Math"/>
                      </a:rPr>
                      <m:t>2</m:t>
                    </m:r>
                  </m:oMath>
                </a14:m>
                <a:r>
                  <a:rPr lang="zh-CN" altLang="en-US" dirty="0" smtClean="0"/>
                  <a:t>，</a:t>
                </a:r>
                <a:r>
                  <a:rPr lang="en-US" altLang="zh-CN" dirty="0"/>
                  <a:t> </a:t>
                </a:r>
                <a14:m>
                  <m:oMath xmlns:m="http://schemas.openxmlformats.org/officeDocument/2006/math">
                    <m:r>
                      <a:rPr lang="en-US" altLang="zh-CN" i="1">
                        <a:latin typeface="Cambria Math"/>
                      </a:rPr>
                      <m:t>𝐼</m:t>
                    </m:r>
                    <m:r>
                      <a:rPr lang="en-US" altLang="zh-CN" b="0" i="1" baseline="-25000" smtClean="0">
                        <a:latin typeface="Cambria Math"/>
                      </a:rPr>
                      <m:t>2</m:t>
                    </m:r>
                    <m:r>
                      <a:rPr lang="en-US" altLang="zh-CN" b="0" i="1" smtClean="0">
                        <a:latin typeface="Cambria Math"/>
                      </a:rPr>
                      <m:t>=2</m:t>
                    </m:r>
                    <m:r>
                      <a:rPr lang="en-US" altLang="zh-CN" b="0" i="1" smtClean="0">
                        <a:latin typeface="Cambria Math"/>
                      </a:rPr>
                      <m:t>𝑚𝑟</m:t>
                    </m:r>
                    <m:r>
                      <a:rPr lang="en-US" altLang="zh-CN" b="0" i="1" baseline="-25000" smtClean="0">
                        <a:latin typeface="Cambria Math"/>
                      </a:rPr>
                      <m:t>2</m:t>
                    </m:r>
                    <m:r>
                      <a:rPr lang="en-US" altLang="zh-CN" b="0" i="1" baseline="30000" smtClean="0">
                        <a:latin typeface="Cambria Math"/>
                      </a:rPr>
                      <m:t>2</m:t>
                    </m:r>
                    <m:r>
                      <a:rPr lang="zh-CN" altLang="en-US" b="0" i="1" smtClean="0">
                        <a:latin typeface="Cambria Math"/>
                      </a:rPr>
                      <m:t>。</m:t>
                    </m:r>
                  </m:oMath>
                </a14:m>
                <a:r>
                  <a:rPr lang="zh-CN" altLang="en-US" dirty="0" smtClean="0"/>
                  <a:t>于是可得：</a:t>
                </a:r>
                <a14:m>
                  <m:oMath xmlns:m="http://schemas.openxmlformats.org/officeDocument/2006/math">
                    <m:r>
                      <a:rPr lang="zh-CN" altLang="en-US" i="1">
                        <a:latin typeface="Cambria Math"/>
                      </a:rPr>
                      <m:t>𝜔</m:t>
                    </m:r>
                    <m:r>
                      <a:rPr lang="en-US" altLang="zh-CN" i="1" baseline="-25000">
                        <a:latin typeface="Cambria Math"/>
                      </a:rPr>
                      <m:t>2</m:t>
                    </m:r>
                    <m:r>
                      <a:rPr lang="en-US" altLang="zh-CN" b="0" i="1" smtClean="0">
                        <a:latin typeface="Cambria Math"/>
                      </a:rPr>
                      <m:t>=</m:t>
                    </m:r>
                    <m:d>
                      <m:dPr>
                        <m:ctrlPr>
                          <a:rPr lang="en-US" altLang="zh-CN" b="0" i="1" smtClean="0">
                            <a:latin typeface="Cambria Math"/>
                          </a:rPr>
                        </m:ctrlPr>
                      </m:dPr>
                      <m:e>
                        <m:f>
                          <m:fPr>
                            <m:ctrlPr>
                              <a:rPr lang="en-US" altLang="zh-CN" b="0" i="1" smtClean="0">
                                <a:latin typeface="Cambria Math"/>
                              </a:rPr>
                            </m:ctrlPr>
                          </m:fPr>
                          <m:num>
                            <m:r>
                              <a:rPr lang="en-US" altLang="zh-CN" b="0" i="1" smtClean="0">
                                <a:latin typeface="Cambria Math"/>
                              </a:rPr>
                              <m:t>𝑟</m:t>
                            </m:r>
                            <m:r>
                              <a:rPr lang="en-US" altLang="zh-CN" b="0" i="1" baseline="-25000" smtClean="0">
                                <a:latin typeface="Cambria Math"/>
                              </a:rPr>
                              <m:t>1</m:t>
                            </m:r>
                          </m:num>
                          <m:den>
                            <m:r>
                              <a:rPr lang="en-US" altLang="zh-CN" b="0" i="1" smtClean="0">
                                <a:latin typeface="Cambria Math"/>
                              </a:rPr>
                              <m:t>𝑟</m:t>
                            </m:r>
                            <m:r>
                              <a:rPr lang="en-US" altLang="zh-CN" b="0" i="1" baseline="-25000" smtClean="0">
                                <a:latin typeface="Cambria Math"/>
                              </a:rPr>
                              <m:t>2</m:t>
                            </m:r>
                          </m:den>
                        </m:f>
                      </m:e>
                    </m:d>
                    <m:r>
                      <a:rPr lang="en-US" altLang="zh-CN" b="0" i="1" baseline="30000" smtClean="0">
                        <a:latin typeface="Cambria Math"/>
                      </a:rPr>
                      <m:t>2</m:t>
                    </m:r>
                    <m:r>
                      <a:rPr lang="zh-CN" altLang="en-US" b="0" i="1" smtClean="0">
                        <a:latin typeface="Cambria Math"/>
                      </a:rPr>
                      <m:t>𝜔</m:t>
                    </m:r>
                    <m:r>
                      <a:rPr lang="en-US" altLang="zh-CN" b="0" i="1" baseline="-25000" smtClean="0">
                        <a:latin typeface="Cambria Math"/>
                      </a:rPr>
                      <m:t>1</m:t>
                    </m:r>
                  </m:oMath>
                </a14:m>
                <a:r>
                  <a:rPr lang="zh-CN" altLang="en-US" dirty="0" smtClean="0"/>
                  <a:t>。 </a:t>
                </a:r>
                <a:endParaRPr lang="en-US" altLang="zh-CN" dirty="0" smtClean="0"/>
              </a:p>
              <a:p>
                <a:endParaRPr lang="en-US" dirty="0"/>
              </a:p>
              <a:p>
                <a:r>
                  <a:rPr lang="zh-CN" altLang="en-US" dirty="0" smtClean="0"/>
                  <a:t>转动动能</a:t>
                </a:r>
                <a14:m>
                  <m:oMath xmlns:m="http://schemas.openxmlformats.org/officeDocument/2006/math">
                    <m:r>
                      <a:rPr lang="en-US" altLang="zh-CN" b="0" i="1" smtClean="0">
                        <a:latin typeface="Cambria Math"/>
                      </a:rPr>
                      <m:t>𝐸</m:t>
                    </m:r>
                    <m:r>
                      <a:rPr lang="en-US" altLang="zh-CN" b="0" i="1" smtClean="0">
                        <a:latin typeface="Cambria Math"/>
                      </a:rPr>
                      <m:t>=</m:t>
                    </m:r>
                    <m:f>
                      <m:fPr>
                        <m:ctrlPr>
                          <a:rPr lang="en-US" altLang="zh-CN" b="0" i="1" smtClean="0">
                            <a:latin typeface="Cambria Math"/>
                          </a:rPr>
                        </m:ctrlPr>
                      </m:fPr>
                      <m:num>
                        <m:r>
                          <a:rPr lang="en-US" altLang="zh-CN" b="0" i="1" smtClean="0">
                            <a:latin typeface="Cambria Math"/>
                          </a:rPr>
                          <m:t>1</m:t>
                        </m:r>
                      </m:num>
                      <m:den>
                        <m:r>
                          <a:rPr lang="en-US" altLang="zh-CN" b="0" i="1" smtClean="0">
                            <a:latin typeface="Cambria Math"/>
                          </a:rPr>
                          <m:t>2</m:t>
                        </m:r>
                      </m:den>
                    </m:f>
                    <m:r>
                      <a:rPr lang="en-US" altLang="zh-CN" b="0" i="1" smtClean="0">
                        <a:latin typeface="Cambria Math"/>
                      </a:rPr>
                      <m:t>𝐼</m:t>
                    </m:r>
                    <m:r>
                      <a:rPr lang="zh-CN" altLang="en-US" b="0" i="1" smtClean="0">
                        <a:latin typeface="Cambria Math"/>
                      </a:rPr>
                      <m:t>𝜔</m:t>
                    </m:r>
                    <m:r>
                      <a:rPr lang="en-US" altLang="zh-CN" b="0" i="1" baseline="30000" smtClean="0">
                        <a:latin typeface="Cambria Math"/>
                      </a:rPr>
                      <m:t>2</m:t>
                    </m:r>
                  </m:oMath>
                </a14:m>
                <a:r>
                  <a:rPr lang="zh-CN" altLang="en-US" dirty="0" smtClean="0"/>
                  <a:t>。因此体系在变化过程的前后能量之差为：</a:t>
                </a:r>
                <a:r>
                  <a:rPr lang="en-US" altLang="zh-CN" dirty="0"/>
                  <a:t> </a:t>
                </a:r>
                <a:endParaRPr lang="en-US" altLang="zh-CN" i="1" dirty="0" smtClean="0">
                  <a:latin typeface="Cambria Math"/>
                  <a:ea typeface="Cambria Math"/>
                </a:endParaRPr>
              </a:p>
              <a:p>
                <a:pPr/>
                <a14:m>
                  <m:oMathPara xmlns:m="http://schemas.openxmlformats.org/officeDocument/2006/math">
                    <m:oMathParaPr>
                      <m:jc m:val="centerGroup"/>
                    </m:oMathParaPr>
                    <m:oMath xmlns:m="http://schemas.openxmlformats.org/officeDocument/2006/math">
                      <m:r>
                        <a:rPr lang="en-US" altLang="zh-CN" i="1" smtClean="0">
                          <a:latin typeface="Cambria Math"/>
                          <a:ea typeface="Cambria Math"/>
                        </a:rPr>
                        <m:t>∆</m:t>
                      </m:r>
                      <m:r>
                        <a:rPr lang="en-US" altLang="zh-CN" i="1">
                          <a:latin typeface="Cambria Math"/>
                        </a:rPr>
                        <m:t>𝐸</m:t>
                      </m:r>
                      <m:r>
                        <a:rPr lang="en-US" altLang="zh-CN" i="1">
                          <a:latin typeface="Cambria Math"/>
                        </a:rPr>
                        <m:t>=</m:t>
                      </m:r>
                      <m:f>
                        <m:fPr>
                          <m:ctrlPr>
                            <a:rPr lang="en-US" altLang="zh-CN" i="1">
                              <a:latin typeface="Cambria Math"/>
                            </a:rPr>
                          </m:ctrlPr>
                        </m:fPr>
                        <m:num>
                          <m:r>
                            <a:rPr lang="en-US" altLang="zh-CN" i="1">
                              <a:latin typeface="Cambria Math"/>
                            </a:rPr>
                            <m:t>1</m:t>
                          </m:r>
                        </m:num>
                        <m:den>
                          <m:r>
                            <a:rPr lang="en-US" altLang="zh-CN" i="1">
                              <a:latin typeface="Cambria Math"/>
                            </a:rPr>
                            <m:t>2</m:t>
                          </m:r>
                        </m:den>
                      </m:f>
                      <m:r>
                        <a:rPr lang="en-US" altLang="zh-CN" i="1">
                          <a:latin typeface="Cambria Math"/>
                        </a:rPr>
                        <m:t>𝐼</m:t>
                      </m:r>
                      <m:r>
                        <a:rPr lang="en-US" altLang="zh-CN" b="0" i="1" baseline="-25000" smtClean="0">
                          <a:latin typeface="Cambria Math"/>
                        </a:rPr>
                        <m:t>1</m:t>
                      </m:r>
                      <m:r>
                        <a:rPr lang="zh-CN" altLang="en-US" i="1">
                          <a:latin typeface="Cambria Math"/>
                        </a:rPr>
                        <m:t>𝜔</m:t>
                      </m:r>
                      <m:r>
                        <a:rPr lang="en-US" altLang="zh-CN" b="0" i="1" baseline="-25000" smtClean="0">
                          <a:latin typeface="Cambria Math"/>
                        </a:rPr>
                        <m:t>1</m:t>
                      </m:r>
                      <m:r>
                        <a:rPr lang="en-US" altLang="zh-CN" i="1" baseline="30000">
                          <a:latin typeface="Cambria Math"/>
                        </a:rPr>
                        <m:t>2</m:t>
                      </m:r>
                      <m:r>
                        <a:rPr lang="en-US" altLang="zh-CN" b="0" i="1" smtClean="0">
                          <a:latin typeface="Cambria Math"/>
                        </a:rPr>
                        <m:t>−</m:t>
                      </m:r>
                      <m:f>
                        <m:fPr>
                          <m:ctrlPr>
                            <a:rPr lang="en-US" altLang="zh-CN" i="1">
                              <a:latin typeface="Cambria Math"/>
                            </a:rPr>
                          </m:ctrlPr>
                        </m:fPr>
                        <m:num>
                          <m:r>
                            <a:rPr lang="en-US" altLang="zh-CN" i="1">
                              <a:latin typeface="Cambria Math"/>
                            </a:rPr>
                            <m:t>1</m:t>
                          </m:r>
                        </m:num>
                        <m:den>
                          <m:r>
                            <a:rPr lang="en-US" altLang="zh-CN" i="1">
                              <a:latin typeface="Cambria Math"/>
                            </a:rPr>
                            <m:t>2</m:t>
                          </m:r>
                        </m:den>
                      </m:f>
                      <m:r>
                        <a:rPr lang="en-US" altLang="zh-CN" i="1">
                          <a:latin typeface="Cambria Math"/>
                        </a:rPr>
                        <m:t>𝐼</m:t>
                      </m:r>
                      <m:r>
                        <a:rPr lang="en-US" altLang="zh-CN" b="0" i="1" baseline="-25000" smtClean="0">
                          <a:latin typeface="Cambria Math"/>
                        </a:rPr>
                        <m:t>2</m:t>
                      </m:r>
                      <m:r>
                        <a:rPr lang="zh-CN" altLang="en-US" i="1">
                          <a:latin typeface="Cambria Math"/>
                        </a:rPr>
                        <m:t>𝜔</m:t>
                      </m:r>
                      <m:r>
                        <a:rPr lang="en-US" altLang="zh-CN" b="0" i="1" baseline="-25000" smtClean="0">
                          <a:latin typeface="Cambria Math"/>
                        </a:rPr>
                        <m:t>2</m:t>
                      </m:r>
                      <m:r>
                        <a:rPr lang="en-US" altLang="zh-CN" i="1" baseline="30000">
                          <a:latin typeface="Cambria Math"/>
                        </a:rPr>
                        <m:t>2</m:t>
                      </m:r>
                      <m:r>
                        <a:rPr lang="en-US" altLang="zh-CN" b="0" i="1" smtClean="0">
                          <a:latin typeface="Cambria Math"/>
                        </a:rPr>
                        <m:t>=</m:t>
                      </m:r>
                      <m:r>
                        <a:rPr lang="en-US" altLang="zh-CN" i="1">
                          <a:latin typeface="Cambria Math"/>
                        </a:rPr>
                        <m:t>𝑚𝑟</m:t>
                      </m:r>
                      <m:r>
                        <a:rPr lang="en-US" altLang="zh-CN" i="1" baseline="-25000">
                          <a:latin typeface="Cambria Math"/>
                        </a:rPr>
                        <m:t>1</m:t>
                      </m:r>
                      <m:r>
                        <a:rPr lang="en-US" altLang="zh-CN" i="1" baseline="30000">
                          <a:latin typeface="Cambria Math"/>
                        </a:rPr>
                        <m:t>2</m:t>
                      </m:r>
                      <m:r>
                        <a:rPr lang="zh-CN" altLang="en-US" i="1" smtClean="0">
                          <a:latin typeface="Cambria Math"/>
                        </a:rPr>
                        <m:t>𝜔</m:t>
                      </m:r>
                      <m:r>
                        <a:rPr lang="en-US" altLang="zh-CN" b="0" i="1" baseline="-25000" smtClean="0">
                          <a:latin typeface="Cambria Math"/>
                        </a:rPr>
                        <m:t>1</m:t>
                      </m:r>
                      <m:r>
                        <a:rPr lang="en-US" altLang="zh-CN" b="0" i="1" baseline="30000" smtClean="0">
                          <a:latin typeface="Cambria Math"/>
                        </a:rPr>
                        <m:t>2</m:t>
                      </m:r>
                      <m:r>
                        <a:rPr lang="en-US" altLang="zh-CN" b="0" i="1" smtClean="0">
                          <a:latin typeface="Cambria Math"/>
                        </a:rPr>
                        <m:t>(1−</m:t>
                      </m:r>
                      <m:f>
                        <m:fPr>
                          <m:ctrlPr>
                            <a:rPr lang="en-US" altLang="zh-CN" b="0" i="1" smtClean="0">
                              <a:latin typeface="Cambria Math"/>
                            </a:rPr>
                          </m:ctrlPr>
                        </m:fPr>
                        <m:num>
                          <m:r>
                            <a:rPr lang="en-US" altLang="zh-CN" b="0" i="1" smtClean="0">
                              <a:latin typeface="Cambria Math"/>
                            </a:rPr>
                            <m:t>𝑟</m:t>
                          </m:r>
                          <m:r>
                            <a:rPr lang="en-US" altLang="zh-CN" b="0" i="1" baseline="-25000" smtClean="0">
                              <a:latin typeface="Cambria Math"/>
                            </a:rPr>
                            <m:t>1</m:t>
                          </m:r>
                          <m:r>
                            <a:rPr lang="en-US" altLang="zh-CN" b="0" i="1" baseline="30000" smtClean="0">
                              <a:latin typeface="Cambria Math"/>
                            </a:rPr>
                            <m:t>2</m:t>
                          </m:r>
                        </m:num>
                        <m:den>
                          <m:r>
                            <a:rPr lang="en-US" altLang="zh-CN" b="0" i="1" smtClean="0">
                              <a:latin typeface="Cambria Math"/>
                            </a:rPr>
                            <m:t>𝑟</m:t>
                          </m:r>
                          <m:r>
                            <a:rPr lang="en-US" altLang="zh-CN" b="0" i="1" baseline="-25000" smtClean="0">
                              <a:latin typeface="Cambria Math"/>
                            </a:rPr>
                            <m:t>2</m:t>
                          </m:r>
                          <m:r>
                            <a:rPr lang="en-US" altLang="zh-CN" b="0" i="1" baseline="30000" smtClean="0">
                              <a:latin typeface="Cambria Math"/>
                            </a:rPr>
                            <m:t>2</m:t>
                          </m:r>
                        </m:den>
                      </m:f>
                      <m:r>
                        <a:rPr lang="en-US" altLang="zh-CN" b="0" i="1" smtClean="0">
                          <a:latin typeface="Cambria Math"/>
                        </a:rPr>
                        <m:t>)</m:t>
                      </m:r>
                    </m:oMath>
                  </m:oMathPara>
                </a14:m>
                <a:endParaRPr lang="en-US" dirty="0" smtClean="0"/>
              </a:p>
              <a:p>
                <a:endParaRPr lang="en-US" dirty="0"/>
              </a:p>
              <a:p>
                <a:r>
                  <a:rPr lang="en-US" altLang="zh-CN" dirty="0" smtClean="0"/>
                  <a:t>(2</a:t>
                </a:r>
                <a:r>
                  <a:rPr lang="en-US" altLang="zh-CN" dirty="0" smtClean="0"/>
                  <a:t>)(20</a:t>
                </a:r>
                <a:r>
                  <a:rPr lang="zh-CN" altLang="en-US" dirty="0" smtClean="0"/>
                  <a:t>分</a:t>
                </a:r>
                <a:r>
                  <a:rPr lang="en-US" altLang="zh-CN" dirty="0" smtClean="0"/>
                  <a:t>)</a:t>
                </a:r>
                <a:r>
                  <a:rPr lang="zh-CN" altLang="en-US" dirty="0" smtClean="0"/>
                  <a:t>：要把转动中的小球从</a:t>
                </a:r>
                <a14:m>
                  <m:oMath xmlns:m="http://schemas.openxmlformats.org/officeDocument/2006/math">
                    <m:r>
                      <a:rPr lang="en-US" altLang="zh-CN" i="1">
                        <a:latin typeface="Cambria Math"/>
                      </a:rPr>
                      <m:t>𝑟</m:t>
                    </m:r>
                    <m:r>
                      <a:rPr lang="en-US" altLang="zh-CN" i="1" baseline="-25000">
                        <a:latin typeface="Cambria Math"/>
                      </a:rPr>
                      <m:t>1</m:t>
                    </m:r>
                  </m:oMath>
                </a14:m>
                <a:r>
                  <a:rPr lang="zh-CN" altLang="en-US" dirty="0" smtClean="0"/>
                  <a:t>位置拉到</a:t>
                </a:r>
                <a14:m>
                  <m:oMath xmlns:m="http://schemas.openxmlformats.org/officeDocument/2006/math">
                    <m:r>
                      <a:rPr lang="en-US" altLang="zh-CN" i="1">
                        <a:latin typeface="Cambria Math"/>
                      </a:rPr>
                      <m:t>𝑟</m:t>
                    </m:r>
                    <m:r>
                      <a:rPr lang="en-US" altLang="zh-CN" b="0" i="1" baseline="-25000" smtClean="0">
                        <a:latin typeface="Cambria Math"/>
                      </a:rPr>
                      <m:t>2</m:t>
                    </m:r>
                  </m:oMath>
                </a14:m>
                <a:r>
                  <a:rPr lang="zh-CN" altLang="en-US" dirty="0" smtClean="0"/>
                  <a:t>位置，拉力要克服离心力做功（假设缓慢地拉动，即小球所受的离心力与拉力处处平衡）。</a:t>
                </a:r>
                <a:endParaRPr lang="en-US" altLang="zh-CN" dirty="0" smtClean="0"/>
              </a:p>
              <a:p>
                <a:endParaRPr lang="en-US" dirty="0"/>
              </a:p>
              <a:p>
                <a:r>
                  <a:rPr lang="zh-CN" altLang="en-US" dirty="0" smtClean="0"/>
                  <a:t>拉力</a:t>
                </a:r>
                <a:r>
                  <a:rPr lang="en-US" altLang="zh-CN" dirty="0" smtClean="0"/>
                  <a:t>=</a:t>
                </a:r>
                <a:r>
                  <a:rPr lang="zh-CN" altLang="en-US" dirty="0" smtClean="0"/>
                  <a:t>离心力</a:t>
                </a:r>
                <a:r>
                  <a:rPr lang="en-US" altLang="zh-CN" dirty="0" smtClean="0"/>
                  <a:t>=</a:t>
                </a:r>
                <a14:m>
                  <m:oMath xmlns:m="http://schemas.openxmlformats.org/officeDocument/2006/math">
                    <m:r>
                      <a:rPr lang="en-US" altLang="zh-CN" b="0" i="1" smtClean="0">
                        <a:latin typeface="Cambria Math"/>
                      </a:rPr>
                      <m:t>𝑚</m:t>
                    </m:r>
                    <m:r>
                      <a:rPr lang="zh-CN" altLang="en-US" b="0" i="1" smtClean="0">
                        <a:latin typeface="Cambria Math"/>
                      </a:rPr>
                      <m:t>𝜔</m:t>
                    </m:r>
                    <m:r>
                      <a:rPr lang="en-US" altLang="zh-CN" b="0" i="1" baseline="30000" smtClean="0">
                        <a:latin typeface="Cambria Math"/>
                      </a:rPr>
                      <m:t>2</m:t>
                    </m:r>
                    <m:r>
                      <a:rPr lang="en-US" altLang="zh-CN" b="0" i="1" smtClean="0">
                        <a:latin typeface="Cambria Math"/>
                      </a:rPr>
                      <m:t>𝑟</m:t>
                    </m:r>
                  </m:oMath>
                </a14:m>
                <a:r>
                  <a:rPr lang="zh-CN" altLang="en-US" dirty="0" smtClean="0"/>
                  <a:t>，故拉力做功</a:t>
                </a:r>
                <a14:m>
                  <m:oMath xmlns:m="http://schemas.openxmlformats.org/officeDocument/2006/math">
                    <m:r>
                      <a:rPr lang="en-US" altLang="zh-CN" b="0" i="1" smtClean="0">
                        <a:latin typeface="Cambria Math"/>
                      </a:rPr>
                      <m:t>𝑊</m:t>
                    </m:r>
                    <m:r>
                      <a:rPr lang="en-US" altLang="zh-CN" b="0" i="1" smtClean="0">
                        <a:latin typeface="Cambria Math"/>
                      </a:rPr>
                      <m:t>=−</m:t>
                    </m:r>
                    <m:nary>
                      <m:naryPr>
                        <m:ctrlPr>
                          <a:rPr lang="en-US" altLang="zh-CN" b="0" i="1" smtClean="0">
                            <a:latin typeface="Cambria Math"/>
                          </a:rPr>
                        </m:ctrlPr>
                      </m:naryPr>
                      <m:sub>
                        <m:r>
                          <m:rPr>
                            <m:brk m:alnAt="23"/>
                          </m:rPr>
                          <a:rPr lang="en-US" altLang="zh-CN" b="0" i="1" smtClean="0">
                            <a:latin typeface="Cambria Math"/>
                          </a:rPr>
                          <m:t>𝑟</m:t>
                        </m:r>
                        <m:r>
                          <a:rPr lang="en-US" altLang="zh-CN" b="0" i="1" baseline="-25000" smtClean="0">
                            <a:latin typeface="Cambria Math"/>
                          </a:rPr>
                          <m:t>1</m:t>
                        </m:r>
                      </m:sub>
                      <m:sup>
                        <m:r>
                          <a:rPr lang="en-US" altLang="zh-CN" b="0" i="1" smtClean="0">
                            <a:latin typeface="Cambria Math"/>
                          </a:rPr>
                          <m:t>𝑟</m:t>
                        </m:r>
                        <m:r>
                          <a:rPr lang="en-US" altLang="zh-CN" b="0" i="1" baseline="-25000" smtClean="0">
                            <a:latin typeface="Cambria Math"/>
                          </a:rPr>
                          <m:t>2</m:t>
                        </m:r>
                      </m:sup>
                      <m:e>
                        <m:r>
                          <a:rPr lang="en-US" altLang="zh-CN" i="1">
                            <a:latin typeface="Cambria Math"/>
                          </a:rPr>
                          <m:t>𝑚</m:t>
                        </m:r>
                        <m:r>
                          <a:rPr lang="zh-CN" altLang="en-US" i="1">
                            <a:latin typeface="Cambria Math"/>
                          </a:rPr>
                          <m:t>𝜔</m:t>
                        </m:r>
                        <m:r>
                          <a:rPr lang="en-US" altLang="zh-CN" i="1" baseline="30000">
                            <a:latin typeface="Cambria Math"/>
                          </a:rPr>
                          <m:t>2</m:t>
                        </m:r>
                        <m:r>
                          <a:rPr lang="en-US" altLang="zh-CN" i="1">
                            <a:latin typeface="Cambria Math"/>
                          </a:rPr>
                          <m:t>𝑟</m:t>
                        </m:r>
                        <m:r>
                          <a:rPr lang="en-US" altLang="zh-CN" b="0" i="1" smtClean="0">
                            <a:latin typeface="Cambria Math"/>
                          </a:rPr>
                          <m:t>𝑑𝑟</m:t>
                        </m:r>
                      </m:e>
                    </m:nary>
                  </m:oMath>
                </a14:m>
                <a:r>
                  <a:rPr lang="zh-CN" altLang="en-US" dirty="0" smtClean="0"/>
                  <a:t>。注意到负号是因为拉力与</a:t>
                </a:r>
                <a:r>
                  <a:rPr lang="en-US" altLang="zh-CN" dirty="0" smtClean="0"/>
                  <a:t>r</a:t>
                </a:r>
                <a:r>
                  <a:rPr lang="zh-CN" altLang="en-US" dirty="0" smtClean="0"/>
                  <a:t>的正方向相反。</a:t>
                </a:r>
                <a:endParaRPr lang="en-US" altLang="zh-CN" dirty="0" smtClean="0"/>
              </a:p>
              <a:p>
                <a:endParaRPr lang="en-US" altLang="zh-CN" dirty="0"/>
              </a:p>
              <a:p>
                <a:r>
                  <a:rPr lang="zh-CN" altLang="en-US" dirty="0"/>
                  <a:t>注意</a:t>
                </a:r>
                <a:r>
                  <a:rPr lang="zh-CN" altLang="en-US" dirty="0" smtClean="0"/>
                  <a:t>角速度也非恒定值，由角动量守恒可得在</a:t>
                </a:r>
                <a:r>
                  <a:rPr lang="en-US" altLang="zh-CN" dirty="0" smtClean="0"/>
                  <a:t>r</a:t>
                </a:r>
                <a:r>
                  <a:rPr lang="zh-CN" altLang="en-US" dirty="0" smtClean="0"/>
                  <a:t>处的角速度 </a:t>
                </a:r>
                <a14:m>
                  <m:oMath xmlns:m="http://schemas.openxmlformats.org/officeDocument/2006/math">
                    <m:r>
                      <a:rPr lang="zh-CN" altLang="en-US" i="1">
                        <a:latin typeface="Cambria Math"/>
                      </a:rPr>
                      <m:t>𝜔</m:t>
                    </m:r>
                    <m:r>
                      <a:rPr lang="en-US" altLang="zh-CN" i="1">
                        <a:latin typeface="Cambria Math"/>
                      </a:rPr>
                      <m:t>=</m:t>
                    </m:r>
                    <m:d>
                      <m:dPr>
                        <m:ctrlPr>
                          <a:rPr lang="en-US" altLang="zh-CN" i="1">
                            <a:latin typeface="Cambria Math"/>
                          </a:rPr>
                        </m:ctrlPr>
                      </m:dPr>
                      <m:e>
                        <m:f>
                          <m:fPr>
                            <m:ctrlPr>
                              <a:rPr lang="en-US" altLang="zh-CN" i="1">
                                <a:latin typeface="Cambria Math"/>
                              </a:rPr>
                            </m:ctrlPr>
                          </m:fPr>
                          <m:num>
                            <m:r>
                              <a:rPr lang="en-US" altLang="zh-CN" i="1">
                                <a:latin typeface="Cambria Math"/>
                              </a:rPr>
                              <m:t>𝑟</m:t>
                            </m:r>
                            <m:r>
                              <a:rPr lang="en-US" altLang="zh-CN" i="1" baseline="-25000">
                                <a:latin typeface="Cambria Math"/>
                              </a:rPr>
                              <m:t>1</m:t>
                            </m:r>
                          </m:num>
                          <m:den>
                            <m:r>
                              <a:rPr lang="en-US" altLang="zh-CN" i="1">
                                <a:latin typeface="Cambria Math"/>
                              </a:rPr>
                              <m:t>𝑟</m:t>
                            </m:r>
                          </m:den>
                        </m:f>
                      </m:e>
                    </m:d>
                    <m:r>
                      <a:rPr lang="en-US" altLang="zh-CN" i="1" baseline="30000">
                        <a:latin typeface="Cambria Math"/>
                      </a:rPr>
                      <m:t>2</m:t>
                    </m:r>
                    <m:r>
                      <a:rPr lang="zh-CN" altLang="en-US" i="1">
                        <a:latin typeface="Cambria Math"/>
                      </a:rPr>
                      <m:t>𝜔</m:t>
                    </m:r>
                    <m:r>
                      <a:rPr lang="en-US" altLang="zh-CN" i="1" baseline="-25000">
                        <a:latin typeface="Cambria Math"/>
                      </a:rPr>
                      <m:t>1</m:t>
                    </m:r>
                  </m:oMath>
                </a14:m>
                <a:r>
                  <a:rPr lang="zh-CN" altLang="en-US" dirty="0" smtClean="0"/>
                  <a:t>，将此式带入求功的积分，可得：</a:t>
                </a:r>
                <a:endParaRPr lang="en-US" altLang="zh-CN" dirty="0" smtClean="0"/>
              </a:p>
              <a:p>
                <a:pPr/>
                <a14:m>
                  <m:oMathPara xmlns:m="http://schemas.openxmlformats.org/officeDocument/2006/math">
                    <m:oMathParaPr>
                      <m:jc m:val="centerGroup"/>
                    </m:oMathParaPr>
                    <m:oMath xmlns:m="http://schemas.openxmlformats.org/officeDocument/2006/math">
                      <m:r>
                        <a:rPr lang="en-US" altLang="zh-CN" i="1">
                          <a:latin typeface="Cambria Math"/>
                        </a:rPr>
                        <m:t>𝑊</m:t>
                      </m:r>
                      <m:r>
                        <a:rPr lang="en-US" altLang="zh-CN" i="1">
                          <a:latin typeface="Cambria Math"/>
                        </a:rPr>
                        <m:t>=−</m:t>
                      </m:r>
                      <m:nary>
                        <m:naryPr>
                          <m:ctrlPr>
                            <a:rPr lang="en-US" altLang="zh-CN" i="1">
                              <a:latin typeface="Cambria Math"/>
                            </a:rPr>
                          </m:ctrlPr>
                        </m:naryPr>
                        <m:sub>
                          <m:r>
                            <m:rPr>
                              <m:brk m:alnAt="23"/>
                            </m:rPr>
                            <a:rPr lang="en-US" altLang="zh-CN" i="1">
                              <a:latin typeface="Cambria Math"/>
                            </a:rPr>
                            <m:t>𝑟</m:t>
                          </m:r>
                          <m:r>
                            <a:rPr lang="en-US" altLang="zh-CN" i="1" baseline="-25000">
                              <a:latin typeface="Cambria Math"/>
                            </a:rPr>
                            <m:t>1</m:t>
                          </m:r>
                        </m:sub>
                        <m:sup>
                          <m:r>
                            <a:rPr lang="en-US" altLang="zh-CN" i="1">
                              <a:latin typeface="Cambria Math"/>
                            </a:rPr>
                            <m:t>𝑟</m:t>
                          </m:r>
                          <m:r>
                            <a:rPr lang="en-US" altLang="zh-CN" i="1" baseline="-25000">
                              <a:latin typeface="Cambria Math"/>
                            </a:rPr>
                            <m:t>2</m:t>
                          </m:r>
                        </m:sup>
                        <m:e>
                          <m:r>
                            <a:rPr lang="en-US" altLang="zh-CN" i="1">
                              <a:latin typeface="Cambria Math"/>
                            </a:rPr>
                            <m:t>𝑚</m:t>
                          </m:r>
                          <m:r>
                            <a:rPr lang="zh-CN" altLang="en-US" i="1">
                              <a:latin typeface="Cambria Math"/>
                            </a:rPr>
                            <m:t>𝜔</m:t>
                          </m:r>
                          <m:r>
                            <a:rPr lang="en-US" altLang="zh-CN" i="1" baseline="30000">
                              <a:latin typeface="Cambria Math"/>
                            </a:rPr>
                            <m:t>2</m:t>
                          </m:r>
                          <m:r>
                            <a:rPr lang="en-US" altLang="zh-CN" i="1">
                              <a:latin typeface="Cambria Math"/>
                            </a:rPr>
                            <m:t>𝑟𝑑𝑟</m:t>
                          </m:r>
                          <m:r>
                            <a:rPr lang="en-US" altLang="zh-CN" b="0" i="1" smtClean="0">
                              <a:latin typeface="Cambria Math"/>
                            </a:rPr>
                            <m:t>=−</m:t>
                          </m:r>
                          <m:nary>
                            <m:naryPr>
                              <m:ctrlPr>
                                <a:rPr lang="en-US" altLang="zh-CN" i="1">
                                  <a:latin typeface="Cambria Math"/>
                                </a:rPr>
                              </m:ctrlPr>
                            </m:naryPr>
                            <m:sub>
                              <m:r>
                                <m:rPr>
                                  <m:brk m:alnAt="23"/>
                                </m:rPr>
                                <a:rPr lang="en-US" altLang="zh-CN" i="1">
                                  <a:latin typeface="Cambria Math"/>
                                </a:rPr>
                                <m:t>𝑟</m:t>
                              </m:r>
                              <m:r>
                                <a:rPr lang="en-US" altLang="zh-CN" i="1" baseline="-25000">
                                  <a:latin typeface="Cambria Math"/>
                                </a:rPr>
                                <m:t>1</m:t>
                              </m:r>
                            </m:sub>
                            <m:sup>
                              <m:r>
                                <a:rPr lang="en-US" altLang="zh-CN" i="1">
                                  <a:latin typeface="Cambria Math"/>
                                </a:rPr>
                                <m:t>𝑟</m:t>
                              </m:r>
                              <m:r>
                                <a:rPr lang="en-US" altLang="zh-CN" i="1" baseline="-25000">
                                  <a:latin typeface="Cambria Math"/>
                                </a:rPr>
                                <m:t>2</m:t>
                              </m:r>
                            </m:sup>
                            <m:e>
                              <m:r>
                                <a:rPr lang="en-US" altLang="zh-CN" i="1">
                                  <a:latin typeface="Cambria Math"/>
                                </a:rPr>
                                <m:t>𝑚</m:t>
                              </m:r>
                              <m:d>
                                <m:dPr>
                                  <m:ctrlPr>
                                    <a:rPr lang="en-US" altLang="zh-CN" i="1">
                                      <a:latin typeface="Cambria Math"/>
                                    </a:rPr>
                                  </m:ctrlPr>
                                </m:dPr>
                                <m:e>
                                  <m:f>
                                    <m:fPr>
                                      <m:ctrlPr>
                                        <a:rPr lang="en-US" altLang="zh-CN" i="1">
                                          <a:latin typeface="Cambria Math"/>
                                        </a:rPr>
                                      </m:ctrlPr>
                                    </m:fPr>
                                    <m:num>
                                      <m:r>
                                        <a:rPr lang="en-US" altLang="zh-CN" i="1">
                                          <a:latin typeface="Cambria Math"/>
                                        </a:rPr>
                                        <m:t>𝑟</m:t>
                                      </m:r>
                                      <m:r>
                                        <a:rPr lang="en-US" altLang="zh-CN" i="1" baseline="-25000">
                                          <a:latin typeface="Cambria Math"/>
                                        </a:rPr>
                                        <m:t>1</m:t>
                                      </m:r>
                                      <m:r>
                                        <a:rPr lang="en-US" altLang="zh-CN" b="0" i="1" baseline="30000" smtClean="0">
                                          <a:latin typeface="Cambria Math"/>
                                        </a:rPr>
                                        <m:t>4</m:t>
                                      </m:r>
                                    </m:num>
                                    <m:den>
                                      <m:r>
                                        <a:rPr lang="en-US" altLang="zh-CN" i="1">
                                          <a:latin typeface="Cambria Math"/>
                                        </a:rPr>
                                        <m:t>𝑟</m:t>
                                      </m:r>
                                      <m:r>
                                        <a:rPr lang="en-US" altLang="zh-CN" b="0" i="1" baseline="30000" smtClean="0">
                                          <a:latin typeface="Cambria Math"/>
                                        </a:rPr>
                                        <m:t>3</m:t>
                                      </m:r>
                                    </m:den>
                                  </m:f>
                                </m:e>
                              </m:d>
                              <m:r>
                                <a:rPr lang="zh-CN" altLang="en-US" i="1">
                                  <a:latin typeface="Cambria Math"/>
                                </a:rPr>
                                <m:t>𝜔</m:t>
                              </m:r>
                              <m:r>
                                <a:rPr lang="en-US" altLang="zh-CN" i="1" baseline="-25000">
                                  <a:latin typeface="Cambria Math"/>
                                </a:rPr>
                                <m:t>1</m:t>
                              </m:r>
                              <m:r>
                                <a:rPr lang="en-US" altLang="zh-CN" b="0" i="1" baseline="30000" smtClean="0">
                                  <a:latin typeface="Cambria Math"/>
                                </a:rPr>
                                <m:t>2</m:t>
                              </m:r>
                              <m:r>
                                <a:rPr lang="en-US" altLang="zh-CN" i="1">
                                  <a:latin typeface="Cambria Math"/>
                                </a:rPr>
                                <m:t>𝑑𝑟</m:t>
                              </m:r>
                            </m:e>
                          </m:nary>
                        </m:e>
                      </m:nary>
                      <m:r>
                        <a:rPr lang="en-US" altLang="zh-CN" i="1">
                          <a:latin typeface="Cambria Math"/>
                        </a:rPr>
                        <m:t>=</m:t>
                      </m:r>
                      <m:f>
                        <m:fPr>
                          <m:ctrlPr>
                            <a:rPr lang="en-US" altLang="zh-CN" i="1" smtClean="0">
                              <a:latin typeface="Cambria Math"/>
                            </a:rPr>
                          </m:ctrlPr>
                        </m:fPr>
                        <m:num>
                          <m:r>
                            <a:rPr lang="en-US" altLang="zh-CN" b="0" i="1" smtClean="0">
                              <a:latin typeface="Cambria Math"/>
                            </a:rPr>
                            <m:t>1</m:t>
                          </m:r>
                        </m:num>
                        <m:den>
                          <m:r>
                            <a:rPr lang="en-US" altLang="zh-CN" b="0" i="1" smtClean="0">
                              <a:latin typeface="Cambria Math"/>
                            </a:rPr>
                            <m:t>2</m:t>
                          </m:r>
                        </m:den>
                      </m:f>
                      <m:nary>
                        <m:naryPr>
                          <m:ctrlPr>
                            <a:rPr lang="en-US" altLang="zh-CN" i="1">
                              <a:latin typeface="Cambria Math"/>
                            </a:rPr>
                          </m:ctrlPr>
                        </m:naryPr>
                        <m:sub>
                          <m:r>
                            <m:rPr>
                              <m:brk m:alnAt="23"/>
                            </m:rPr>
                            <a:rPr lang="en-US" altLang="zh-CN" i="1">
                              <a:latin typeface="Cambria Math"/>
                            </a:rPr>
                            <m:t>𝑟</m:t>
                          </m:r>
                          <m:r>
                            <a:rPr lang="en-US" altLang="zh-CN" i="1" baseline="-25000">
                              <a:latin typeface="Cambria Math"/>
                            </a:rPr>
                            <m:t>1</m:t>
                          </m:r>
                        </m:sub>
                        <m:sup>
                          <m:r>
                            <a:rPr lang="en-US" altLang="zh-CN" i="1">
                              <a:latin typeface="Cambria Math"/>
                            </a:rPr>
                            <m:t>𝑟</m:t>
                          </m:r>
                          <m:r>
                            <a:rPr lang="en-US" altLang="zh-CN" i="1" baseline="-25000">
                              <a:latin typeface="Cambria Math"/>
                            </a:rPr>
                            <m:t>2</m:t>
                          </m:r>
                        </m:sup>
                        <m:e>
                          <m:r>
                            <a:rPr lang="en-US" altLang="zh-CN" i="1">
                              <a:latin typeface="Cambria Math"/>
                            </a:rPr>
                            <m:t>𝑚</m:t>
                          </m:r>
                          <m:r>
                            <a:rPr lang="en-US" altLang="zh-CN" b="0" i="1" smtClean="0">
                              <a:latin typeface="Cambria Math"/>
                            </a:rPr>
                            <m:t>𝑟</m:t>
                          </m:r>
                          <m:r>
                            <a:rPr lang="en-US" altLang="zh-CN" b="0" i="1" baseline="-25000" smtClean="0">
                              <a:latin typeface="Cambria Math"/>
                            </a:rPr>
                            <m:t>1</m:t>
                          </m:r>
                          <m:r>
                            <a:rPr lang="en-US" altLang="zh-CN" b="0" i="1" baseline="30000" smtClean="0">
                              <a:latin typeface="Cambria Math"/>
                            </a:rPr>
                            <m:t>4</m:t>
                          </m:r>
                          <m:r>
                            <a:rPr lang="zh-CN" altLang="en-US" i="1">
                              <a:latin typeface="Cambria Math"/>
                            </a:rPr>
                            <m:t>𝜔</m:t>
                          </m:r>
                          <m:r>
                            <a:rPr lang="en-US" altLang="zh-CN" i="1" baseline="-25000">
                              <a:latin typeface="Cambria Math"/>
                            </a:rPr>
                            <m:t>1</m:t>
                          </m:r>
                          <m:r>
                            <a:rPr lang="en-US" altLang="zh-CN" i="1" baseline="30000">
                              <a:latin typeface="Cambria Math"/>
                            </a:rPr>
                            <m:t>2</m:t>
                          </m:r>
                          <m:r>
                            <a:rPr lang="en-US" altLang="zh-CN" i="1">
                              <a:latin typeface="Cambria Math"/>
                            </a:rPr>
                            <m:t>𝑑</m:t>
                          </m:r>
                          <m:f>
                            <m:fPr>
                              <m:ctrlPr>
                                <a:rPr lang="en-US" altLang="zh-CN" i="1" smtClean="0">
                                  <a:latin typeface="Cambria Math"/>
                                </a:rPr>
                              </m:ctrlPr>
                            </m:fPr>
                            <m:num>
                              <m:r>
                                <a:rPr lang="en-US" altLang="zh-CN" b="0" i="1" smtClean="0">
                                  <a:latin typeface="Cambria Math"/>
                                </a:rPr>
                                <m:t>1</m:t>
                              </m:r>
                            </m:num>
                            <m:den>
                              <m:r>
                                <a:rPr lang="en-US" altLang="zh-CN" b="0" i="1" smtClean="0">
                                  <a:latin typeface="Cambria Math"/>
                                </a:rPr>
                                <m:t>𝑟</m:t>
                              </m:r>
                              <m:r>
                                <a:rPr lang="en-US" altLang="zh-CN" b="0" i="1" baseline="30000" smtClean="0">
                                  <a:latin typeface="Cambria Math"/>
                                </a:rPr>
                                <m:t>2</m:t>
                              </m:r>
                            </m:den>
                          </m:f>
                        </m:e>
                      </m:nary>
                      <m:r>
                        <a:rPr lang="en-US" altLang="zh-CN" b="0" i="0" smtClean="0">
                          <a:latin typeface="Cambria Math"/>
                        </a:rPr>
                        <m:t>=</m:t>
                      </m:r>
                      <m:f>
                        <m:fPr>
                          <m:ctrlPr>
                            <a:rPr lang="en-US" altLang="zh-CN" b="0" i="1" smtClean="0">
                              <a:latin typeface="Cambria Math"/>
                            </a:rPr>
                          </m:ctrlPr>
                        </m:fPr>
                        <m:num>
                          <m:r>
                            <a:rPr lang="en-US" altLang="zh-CN" b="0" i="1" smtClean="0">
                              <a:latin typeface="Cambria Math"/>
                            </a:rPr>
                            <m:t>1</m:t>
                          </m:r>
                        </m:num>
                        <m:den>
                          <m:r>
                            <a:rPr lang="en-US" altLang="zh-CN" b="0" i="1" smtClean="0">
                              <a:latin typeface="Cambria Math"/>
                            </a:rPr>
                            <m:t>2</m:t>
                          </m:r>
                        </m:den>
                      </m:f>
                      <m:r>
                        <a:rPr lang="en-US" altLang="zh-CN" i="1">
                          <a:latin typeface="Cambria Math"/>
                        </a:rPr>
                        <m:t>𝑚𝑟</m:t>
                      </m:r>
                      <m:r>
                        <a:rPr lang="en-US" altLang="zh-CN" i="1" baseline="-25000">
                          <a:latin typeface="Cambria Math"/>
                        </a:rPr>
                        <m:t>1</m:t>
                      </m:r>
                      <m:r>
                        <a:rPr lang="en-US" altLang="zh-CN" b="0" i="1" baseline="30000" smtClean="0">
                          <a:latin typeface="Cambria Math"/>
                        </a:rPr>
                        <m:t>4</m:t>
                      </m:r>
                      <m:r>
                        <a:rPr lang="zh-CN" altLang="en-US" i="1">
                          <a:latin typeface="Cambria Math"/>
                        </a:rPr>
                        <m:t>𝜔</m:t>
                      </m:r>
                      <m:r>
                        <a:rPr lang="en-US" altLang="zh-CN" i="1" baseline="-25000">
                          <a:latin typeface="Cambria Math"/>
                        </a:rPr>
                        <m:t>1</m:t>
                      </m:r>
                      <m:r>
                        <a:rPr lang="en-US" altLang="zh-CN" i="1" baseline="30000">
                          <a:latin typeface="Cambria Math"/>
                        </a:rPr>
                        <m:t>2</m:t>
                      </m:r>
                      <m:r>
                        <a:rPr lang="en-US" altLang="zh-CN" i="1">
                          <a:latin typeface="Cambria Math"/>
                        </a:rPr>
                        <m:t>(</m:t>
                      </m:r>
                      <m:f>
                        <m:fPr>
                          <m:ctrlPr>
                            <a:rPr lang="en-US" altLang="zh-CN" i="1" smtClean="0">
                              <a:latin typeface="Cambria Math"/>
                            </a:rPr>
                          </m:ctrlPr>
                        </m:fPr>
                        <m:num>
                          <m:r>
                            <a:rPr lang="en-US" altLang="zh-CN" b="0" i="1" smtClean="0">
                              <a:latin typeface="Cambria Math"/>
                            </a:rPr>
                            <m:t>1</m:t>
                          </m:r>
                        </m:num>
                        <m:den>
                          <m:r>
                            <a:rPr lang="en-US" altLang="zh-CN" i="1">
                              <a:latin typeface="Cambria Math"/>
                            </a:rPr>
                            <m:t>𝑟</m:t>
                          </m:r>
                          <m:r>
                            <a:rPr lang="en-US" altLang="zh-CN" i="1" baseline="-25000">
                              <a:latin typeface="Cambria Math"/>
                            </a:rPr>
                            <m:t>1</m:t>
                          </m:r>
                          <m:r>
                            <a:rPr lang="en-US" altLang="zh-CN" i="1" baseline="30000">
                              <a:latin typeface="Cambria Math"/>
                            </a:rPr>
                            <m:t>2</m:t>
                          </m:r>
                        </m:den>
                      </m:f>
                      <m:r>
                        <a:rPr lang="en-US" altLang="zh-CN" i="1">
                          <a:latin typeface="Cambria Math"/>
                        </a:rPr>
                        <m:t>−</m:t>
                      </m:r>
                      <m:f>
                        <m:fPr>
                          <m:ctrlPr>
                            <a:rPr lang="en-US" altLang="zh-CN" i="1">
                              <a:latin typeface="Cambria Math"/>
                            </a:rPr>
                          </m:ctrlPr>
                        </m:fPr>
                        <m:num>
                          <m:r>
                            <a:rPr lang="en-US" altLang="zh-CN" b="0" i="1" smtClean="0">
                              <a:latin typeface="Cambria Math"/>
                            </a:rPr>
                            <m:t>1</m:t>
                          </m:r>
                        </m:num>
                        <m:den>
                          <m:r>
                            <a:rPr lang="en-US" altLang="zh-CN" i="1">
                              <a:latin typeface="Cambria Math"/>
                            </a:rPr>
                            <m:t>𝑟</m:t>
                          </m:r>
                          <m:r>
                            <a:rPr lang="en-US" altLang="zh-CN" i="1" baseline="-25000">
                              <a:latin typeface="Cambria Math"/>
                            </a:rPr>
                            <m:t>2</m:t>
                          </m:r>
                          <m:r>
                            <a:rPr lang="en-US" altLang="zh-CN" i="1" baseline="30000">
                              <a:latin typeface="Cambria Math"/>
                            </a:rPr>
                            <m:t>2</m:t>
                          </m:r>
                        </m:den>
                      </m:f>
                      <m:r>
                        <a:rPr lang="en-US" altLang="zh-CN" i="1">
                          <a:latin typeface="Cambria Math"/>
                        </a:rPr>
                        <m:t>)</m:t>
                      </m:r>
                    </m:oMath>
                  </m:oMathPara>
                </a14:m>
                <a:endParaRPr lang="en-US" dirty="0" smtClean="0"/>
              </a:p>
              <a:p>
                <a:r>
                  <a:rPr lang="zh-CN" altLang="en-US" dirty="0"/>
                  <a:t>注</a:t>
                </a:r>
                <a:r>
                  <a:rPr lang="zh-CN" altLang="en-US" dirty="0" smtClean="0"/>
                  <a:t>意</a:t>
                </a:r>
                <a:r>
                  <a:rPr lang="en-US" altLang="zh-CN" dirty="0" smtClean="0"/>
                  <a:t>1/2</a:t>
                </a:r>
                <a:r>
                  <a:rPr lang="zh-CN" altLang="en-US" dirty="0" smtClean="0"/>
                  <a:t>因子是因为只考虑了对一个小球做功。如果考虑对两个小球做功，应乘以</a:t>
                </a:r>
                <a:r>
                  <a:rPr lang="en-US" altLang="zh-CN" dirty="0" smtClean="0"/>
                  <a:t>2</a:t>
                </a:r>
                <a:r>
                  <a:rPr lang="zh-CN" altLang="en-US" dirty="0" smtClean="0"/>
                  <a:t>，则与第一问得到的体系动能的变化相等。</a:t>
                </a:r>
                <a:endParaRPr lang="en-US" dirty="0"/>
              </a:p>
            </p:txBody>
          </p:sp>
        </mc:Choice>
        <mc:Fallback>
          <p:sp>
            <p:nvSpPr>
              <p:cNvPr id="4" name="Rectangle 3"/>
              <p:cNvSpPr>
                <a:spLocks noRot="1" noChangeAspect="1" noMove="1" noResize="1" noEditPoints="1" noAdjustHandles="1" noChangeArrowheads="1" noChangeShapeType="1" noTextEdit="1"/>
              </p:cNvSpPr>
              <p:nvPr/>
            </p:nvSpPr>
            <p:spPr>
              <a:xfrm>
                <a:off x="0" y="243513"/>
                <a:ext cx="8839200" cy="6382516"/>
              </a:xfrm>
              <a:prstGeom prst="rect">
                <a:avLst/>
              </a:prstGeom>
              <a:blipFill rotWithShape="1">
                <a:blip r:embed="rId2"/>
                <a:stretch>
                  <a:fillRect l="-552" t="-764" r="-552" b="-287"/>
                </a:stretch>
              </a:blipFill>
            </p:spPr>
            <p:txBody>
              <a:bodyPr/>
              <a:lstStyle/>
              <a:p>
                <a:r>
                  <a:rPr lang="en-US">
                    <a:noFill/>
                  </a:rPr>
                  <a:t> </a:t>
                </a:r>
              </a:p>
            </p:txBody>
          </p:sp>
        </mc:Fallback>
      </mc:AlternateContent>
    </p:spTree>
    <p:extLst>
      <p:ext uri="{BB962C8B-B14F-4D97-AF65-F5344CB8AC3E}">
        <p14:creationId xmlns:p14="http://schemas.microsoft.com/office/powerpoint/2010/main" val="7152906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52400"/>
            <a:ext cx="4800600" cy="4801314"/>
          </a:xfrm>
          <a:prstGeom prst="rect">
            <a:avLst/>
          </a:prstGeom>
        </p:spPr>
        <p:txBody>
          <a:bodyPr wrap="square">
            <a:spAutoFit/>
          </a:bodyPr>
          <a:lstStyle/>
          <a:p>
            <a:r>
              <a:rPr lang="zh-CN" altLang="en-US" dirty="0" smtClean="0"/>
              <a:t>第二题</a:t>
            </a:r>
            <a:r>
              <a:rPr lang="zh-CN" altLang="en-US" dirty="0"/>
              <a:t>：陀螺的进动</a:t>
            </a:r>
          </a:p>
          <a:p>
            <a:r>
              <a:rPr lang="zh-CN" altLang="en-US" dirty="0"/>
              <a:t>一个旋转的陀螺在重力作用下发生进动</a:t>
            </a:r>
            <a:r>
              <a:rPr lang="zh-CN" altLang="en-US" dirty="0" smtClean="0"/>
              <a:t>（</a:t>
            </a:r>
            <a:r>
              <a:rPr lang="zh-CN" altLang="en-US" dirty="0"/>
              <a:t>右图</a:t>
            </a:r>
            <a:r>
              <a:rPr lang="zh-CN" altLang="en-US" dirty="0" smtClean="0"/>
              <a:t>），</a:t>
            </a:r>
            <a:r>
              <a:rPr lang="zh-CN" altLang="en-US" dirty="0"/>
              <a:t>已知陀</a:t>
            </a:r>
            <a:r>
              <a:rPr lang="zh-CN" altLang="en-US" dirty="0" smtClean="0"/>
              <a:t>螺绕中心对称轴的转</a:t>
            </a:r>
            <a:r>
              <a:rPr lang="zh-CN" altLang="en-US" dirty="0"/>
              <a:t>动惯量为</a:t>
            </a:r>
            <a:r>
              <a:rPr lang="en-US" altLang="zh-CN" dirty="0"/>
              <a:t>I</a:t>
            </a:r>
            <a:r>
              <a:rPr lang="zh-CN" altLang="en-US" dirty="0"/>
              <a:t>，自转角速度</a:t>
            </a:r>
            <a:r>
              <a:rPr lang="zh-CN" altLang="en-US" dirty="0" smtClean="0"/>
              <a:t>为</a:t>
            </a:r>
            <a:r>
              <a:rPr lang="en-US" altLang="zh-CN" dirty="0" smtClean="0"/>
              <a:t>ω</a:t>
            </a:r>
            <a:r>
              <a:rPr lang="zh-CN" altLang="en-US" dirty="0" smtClean="0"/>
              <a:t>，方向如图所示，</a:t>
            </a:r>
            <a:r>
              <a:rPr lang="zh-CN" altLang="en-US" dirty="0"/>
              <a:t>质量为</a:t>
            </a:r>
            <a:r>
              <a:rPr lang="en-US" altLang="zh-CN" dirty="0"/>
              <a:t>m,</a:t>
            </a:r>
            <a:r>
              <a:rPr lang="zh-CN" altLang="en-US" dirty="0"/>
              <a:t>质心到底部距离为</a:t>
            </a:r>
            <a:r>
              <a:rPr lang="en-US" altLang="zh-CN" dirty="0"/>
              <a:t>R,</a:t>
            </a:r>
            <a:r>
              <a:rPr lang="zh-CN" altLang="en-US" dirty="0"/>
              <a:t>进动时与垂直方向倾斜角为</a:t>
            </a:r>
            <a:r>
              <a:rPr lang="en-US" altLang="zh-CN" dirty="0"/>
              <a:t>θ</a:t>
            </a:r>
            <a:r>
              <a:rPr lang="zh-CN" altLang="en-US" dirty="0" smtClean="0"/>
              <a:t>。</a:t>
            </a:r>
            <a:endParaRPr lang="en-US" altLang="zh-CN" dirty="0" smtClean="0"/>
          </a:p>
          <a:p>
            <a:endParaRPr lang="en-US" altLang="zh-CN" dirty="0"/>
          </a:p>
          <a:p>
            <a:r>
              <a:rPr lang="en-US" altLang="zh-CN" dirty="0" smtClean="0"/>
              <a:t>1</a:t>
            </a:r>
            <a:r>
              <a:rPr lang="zh-CN" altLang="en-US" dirty="0" smtClean="0"/>
              <a:t>：试</a:t>
            </a:r>
            <a:r>
              <a:rPr lang="zh-CN" altLang="en-US" dirty="0"/>
              <a:t>用上述量描述出进动</a:t>
            </a:r>
            <a:r>
              <a:rPr lang="zh-CN" altLang="en-US" dirty="0" smtClean="0"/>
              <a:t>的角</a:t>
            </a:r>
            <a:r>
              <a:rPr lang="zh-CN" altLang="en-US" dirty="0"/>
              <a:t>速</a:t>
            </a:r>
            <a:r>
              <a:rPr lang="zh-CN" altLang="en-US" dirty="0" smtClean="0"/>
              <a:t>度的大小和方向。</a:t>
            </a:r>
            <a:endParaRPr lang="en-US" altLang="zh-CN" dirty="0" smtClean="0"/>
          </a:p>
          <a:p>
            <a:endParaRPr lang="en-US" altLang="zh-CN" dirty="0"/>
          </a:p>
          <a:p>
            <a:r>
              <a:rPr lang="en-US" altLang="zh-CN" dirty="0" smtClean="0"/>
              <a:t>2</a:t>
            </a:r>
            <a:r>
              <a:rPr lang="zh-CN" altLang="en-US" dirty="0" smtClean="0"/>
              <a:t>：进动角速度的大小与什么因素有关？</a:t>
            </a:r>
            <a:endParaRPr lang="en-US" altLang="zh-CN" dirty="0" smtClean="0"/>
          </a:p>
          <a:p>
            <a:endParaRPr lang="en-US" altLang="zh-CN" dirty="0"/>
          </a:p>
          <a:p>
            <a:r>
              <a:rPr lang="en-US" altLang="zh-CN" dirty="0" smtClean="0"/>
              <a:t>3</a:t>
            </a:r>
            <a:r>
              <a:rPr lang="zh-CN" altLang="en-US" dirty="0" smtClean="0">
                <a:sym typeface="Wingdings" panose="05000000000000000000" pitchFamily="2" charset="2"/>
              </a:rPr>
              <a:t>：（</a:t>
            </a:r>
            <a:r>
              <a:rPr lang="zh-CN" altLang="en-US" dirty="0" smtClean="0"/>
              <a:t>附加题）陀螺刚开始</a:t>
            </a:r>
            <a:r>
              <a:rPr lang="zh-CN" altLang="en-US" dirty="0"/>
              <a:t>释</a:t>
            </a:r>
            <a:r>
              <a:rPr lang="zh-CN" altLang="en-US" dirty="0" smtClean="0"/>
              <a:t>放时，并没有进动角速度，陀螺的质心的动量为零。后来形成进动，因此陀螺质心开始绕着垂直轴转动，请问陀螺质心从静止到转动过程是由谁提供的加速度？由谁提供的能量？</a:t>
            </a:r>
            <a:endParaRPr lang="en-US" altLang="zh-CN" dirty="0" smtClean="0"/>
          </a:p>
        </p:txBody>
      </p:sp>
      <p:sp>
        <p:nvSpPr>
          <p:cNvPr id="9" name="TextBox 8"/>
          <p:cNvSpPr txBox="1"/>
          <p:nvPr/>
        </p:nvSpPr>
        <p:spPr>
          <a:xfrm>
            <a:off x="131618" y="5373745"/>
            <a:ext cx="8970818" cy="1477328"/>
          </a:xfrm>
          <a:prstGeom prst="rect">
            <a:avLst/>
          </a:prstGeom>
          <a:noFill/>
        </p:spPr>
        <p:txBody>
          <a:bodyPr wrap="square" rtlCol="0">
            <a:spAutoFit/>
          </a:bodyPr>
          <a:lstStyle/>
          <a:p>
            <a:r>
              <a:rPr lang="zh-CN" altLang="en-US" dirty="0" smtClean="0"/>
              <a:t>请注意：如果陀螺高速自转，而进动的角速度</a:t>
            </a:r>
            <a:r>
              <a:rPr lang="zh-CN" altLang="en-US" dirty="0"/>
              <a:t>相</a:t>
            </a:r>
            <a:r>
              <a:rPr lang="zh-CN" altLang="en-US" dirty="0" smtClean="0"/>
              <a:t>对来说很小，则角动量完全来</a:t>
            </a:r>
            <a:r>
              <a:rPr lang="zh-CN" altLang="en-US" dirty="0"/>
              <a:t>陀</a:t>
            </a:r>
            <a:r>
              <a:rPr lang="zh-CN" altLang="en-US" dirty="0" smtClean="0"/>
              <a:t>螺的自转。</a:t>
            </a:r>
            <a:endParaRPr lang="en-US" altLang="zh-CN" dirty="0" smtClean="0"/>
          </a:p>
          <a:p>
            <a:endParaRPr lang="en-US" altLang="zh-CN" dirty="0" smtClean="0"/>
          </a:p>
          <a:p>
            <a:r>
              <a:rPr lang="zh-CN" altLang="en-US" dirty="0" smtClean="0"/>
              <a:t>如果进动的角速度相对自转角速度不可忽略，则需考虑进动带来的角动量，讨论较为复杂。需要引入转动惯量张量的概念。</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7636" y="1600200"/>
            <a:ext cx="3279775"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53582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486400" y="180065"/>
            <a:ext cx="3276600" cy="2421403"/>
          </a:xfrm>
          <a:prstGeom prst="rect">
            <a:avLst/>
          </a:prstGeom>
        </p:spPr>
      </p:pic>
      <p:sp>
        <p:nvSpPr>
          <p:cNvPr id="6" name="Rectangle 5"/>
          <p:cNvSpPr/>
          <p:nvPr/>
        </p:nvSpPr>
        <p:spPr>
          <a:xfrm>
            <a:off x="120366" y="24626"/>
            <a:ext cx="3419526" cy="646331"/>
          </a:xfrm>
          <a:prstGeom prst="rect">
            <a:avLst/>
          </a:prstGeom>
        </p:spPr>
        <p:txBody>
          <a:bodyPr wrap="none">
            <a:spAutoFit/>
          </a:bodyPr>
          <a:lstStyle/>
          <a:p>
            <a:r>
              <a:rPr lang="zh-CN" altLang="en-US" dirty="0" smtClean="0"/>
              <a:t>第二题参</a:t>
            </a:r>
            <a:r>
              <a:rPr lang="zh-CN" altLang="en-US" dirty="0"/>
              <a:t>考解答（本题</a:t>
            </a:r>
            <a:r>
              <a:rPr lang="zh-CN" altLang="en-US" dirty="0" smtClean="0"/>
              <a:t>为</a:t>
            </a:r>
            <a:r>
              <a:rPr lang="en-US" altLang="zh-CN" dirty="0" smtClean="0"/>
              <a:t>50</a:t>
            </a:r>
            <a:r>
              <a:rPr lang="zh-CN" altLang="en-US" dirty="0" smtClean="0"/>
              <a:t>分</a:t>
            </a:r>
            <a:r>
              <a:rPr lang="zh-CN" altLang="en-US" dirty="0" smtClean="0"/>
              <a:t>）</a:t>
            </a:r>
            <a:endParaRPr lang="en-US" altLang="zh-CN" dirty="0" smtClean="0"/>
          </a:p>
          <a:p>
            <a:endParaRPr lang="zh-CN" altLang="en-US" dirty="0"/>
          </a:p>
        </p:txBody>
      </p:sp>
      <p:pic>
        <p:nvPicPr>
          <p:cNvPr id="7" name="Picture 6"/>
          <p:cNvPicPr>
            <a:picLocks noChangeAspect="1"/>
          </p:cNvPicPr>
          <p:nvPr/>
        </p:nvPicPr>
        <p:blipFill>
          <a:blip r:embed="rId3"/>
          <a:stretch>
            <a:fillRect/>
          </a:stretch>
        </p:blipFill>
        <p:spPr>
          <a:xfrm>
            <a:off x="4495800" y="2667000"/>
            <a:ext cx="4140040" cy="1646308"/>
          </a:xfrm>
          <a:prstGeom prst="rect">
            <a:avLst/>
          </a:prstGeom>
        </p:spPr>
      </p:pic>
      <p:sp>
        <p:nvSpPr>
          <p:cNvPr id="8" name="TextBox 7"/>
          <p:cNvSpPr txBox="1"/>
          <p:nvPr/>
        </p:nvSpPr>
        <p:spPr>
          <a:xfrm>
            <a:off x="120368" y="533400"/>
            <a:ext cx="4343399" cy="3693319"/>
          </a:xfrm>
          <a:prstGeom prst="rect">
            <a:avLst/>
          </a:prstGeom>
          <a:noFill/>
        </p:spPr>
        <p:txBody>
          <a:bodyPr wrap="square" rtlCol="0">
            <a:spAutoFit/>
          </a:bodyPr>
          <a:lstStyle/>
          <a:p>
            <a:r>
              <a:rPr lang="en-US" altLang="zh-CN" dirty="0" smtClean="0"/>
              <a:t>1</a:t>
            </a:r>
            <a:r>
              <a:rPr lang="zh-CN" altLang="en-US" dirty="0" smtClean="0"/>
              <a:t>（</a:t>
            </a:r>
            <a:r>
              <a:rPr lang="en-US" altLang="zh-CN" dirty="0" smtClean="0"/>
              <a:t>15</a:t>
            </a:r>
            <a:r>
              <a:rPr lang="zh-CN" altLang="en-US" dirty="0" smtClean="0"/>
              <a:t>分）：旋</a:t>
            </a:r>
            <a:r>
              <a:rPr lang="zh-CN" altLang="en-US" dirty="0" smtClean="0"/>
              <a:t>转的陀螺，其角动量大小为</a:t>
            </a:r>
            <a:r>
              <a:rPr lang="en-US" altLang="zh-CN" dirty="0" err="1" smtClean="0"/>
              <a:t>Iw</a:t>
            </a:r>
            <a:r>
              <a:rPr lang="zh-CN" altLang="en-US" dirty="0" smtClean="0"/>
              <a:t>，方向为沿底部支点指向质心方向。从正上方看陀螺，陀螺重力产生力矩</a:t>
            </a:r>
            <a:r>
              <a:rPr lang="el-GR" altLang="zh-CN" dirty="0" smtClean="0"/>
              <a:t>τ</a:t>
            </a:r>
            <a:r>
              <a:rPr lang="en-US" altLang="zh-CN" dirty="0" smtClean="0"/>
              <a:t>=R×F=</a:t>
            </a:r>
            <a:r>
              <a:rPr lang="en-US" altLang="zh-CN" dirty="0" err="1" smtClean="0"/>
              <a:t>Rmgsin</a:t>
            </a:r>
            <a:r>
              <a:rPr lang="el-GR" altLang="zh-CN" dirty="0" smtClean="0"/>
              <a:t>θ</a:t>
            </a:r>
            <a:r>
              <a:rPr lang="zh-CN" altLang="en-US" dirty="0" smtClean="0"/>
              <a:t>与陀螺的角动量垂直（右图）。</a:t>
            </a:r>
            <a:r>
              <a:rPr lang="zh-CN" altLang="en-US" dirty="0"/>
              <a:t>根</a:t>
            </a:r>
            <a:r>
              <a:rPr lang="zh-CN" altLang="en-US" dirty="0" smtClean="0"/>
              <a:t>据角动量定律</a:t>
            </a:r>
            <a:r>
              <a:rPr lang="el-GR" altLang="zh-CN" b="1" dirty="0" smtClean="0"/>
              <a:t>τ</a:t>
            </a:r>
            <a:r>
              <a:rPr lang="en-US" altLang="zh-CN" dirty="0" smtClean="0"/>
              <a:t>=</a:t>
            </a:r>
            <a:r>
              <a:rPr lang="en-US" altLang="zh-CN" dirty="0" err="1" smtClean="0"/>
              <a:t>d</a:t>
            </a:r>
            <a:r>
              <a:rPr lang="en-US" altLang="zh-CN" b="1" dirty="0" err="1" smtClean="0"/>
              <a:t>L</a:t>
            </a:r>
            <a:r>
              <a:rPr lang="en-US" altLang="zh-CN" dirty="0" smtClean="0"/>
              <a:t>/</a:t>
            </a:r>
            <a:r>
              <a:rPr lang="en-US" altLang="zh-CN" dirty="0" err="1" smtClean="0"/>
              <a:t>dt</a:t>
            </a:r>
            <a:r>
              <a:rPr lang="en-US" altLang="zh-CN" dirty="0" smtClean="0"/>
              <a:t>, </a:t>
            </a:r>
            <a:r>
              <a:rPr lang="el-GR" altLang="zh-CN" dirty="0" smtClean="0"/>
              <a:t>τ</a:t>
            </a:r>
            <a:r>
              <a:rPr lang="zh-CN" altLang="en-US" dirty="0" smtClean="0"/>
              <a:t>的作用使陀螺的角动量</a:t>
            </a:r>
            <a:r>
              <a:rPr lang="en-US" altLang="zh-CN" b="1" dirty="0" smtClean="0"/>
              <a:t>L</a:t>
            </a:r>
            <a:r>
              <a:rPr lang="zh-CN" altLang="en-US" dirty="0" smtClean="0"/>
              <a:t>在面内发生转动，这就是陀螺的进动。</a:t>
            </a:r>
            <a:endParaRPr lang="en-US" altLang="zh-CN" dirty="0" smtClean="0"/>
          </a:p>
          <a:p>
            <a:r>
              <a:rPr lang="zh-CN" altLang="en-US" dirty="0"/>
              <a:t>经</a:t>
            </a:r>
            <a:r>
              <a:rPr lang="zh-CN" altLang="en-US" dirty="0" smtClean="0"/>
              <a:t>过一小段时间</a:t>
            </a:r>
            <a:r>
              <a:rPr lang="en-US" altLang="zh-CN" dirty="0" err="1" smtClean="0"/>
              <a:t>dt</a:t>
            </a:r>
            <a:r>
              <a:rPr lang="en-US" altLang="zh-CN" dirty="0" smtClean="0"/>
              <a:t>, </a:t>
            </a:r>
            <a:r>
              <a:rPr lang="zh-CN" altLang="en-US" dirty="0" smtClean="0"/>
              <a:t>角动量</a:t>
            </a:r>
            <a:r>
              <a:rPr lang="zh-CN" altLang="en-US" dirty="0"/>
              <a:t>矢</a:t>
            </a:r>
            <a:r>
              <a:rPr lang="zh-CN" altLang="en-US" dirty="0" smtClean="0"/>
              <a:t>量的面内分量转过了一个小角度</a:t>
            </a:r>
            <a:r>
              <a:rPr lang="en-US" altLang="zh-CN" dirty="0" smtClean="0"/>
              <a:t>d</a:t>
            </a:r>
            <a:r>
              <a:rPr lang="el-GR" altLang="zh-CN" dirty="0" smtClean="0"/>
              <a:t>φ</a:t>
            </a:r>
            <a:r>
              <a:rPr lang="zh-CN" altLang="en-US" dirty="0" smtClean="0"/>
              <a:t>（右图）。因此角动量的变化</a:t>
            </a:r>
            <a:r>
              <a:rPr lang="en-US" altLang="zh-CN" dirty="0" err="1" smtClean="0"/>
              <a:t>d</a:t>
            </a:r>
            <a:r>
              <a:rPr lang="en-US" altLang="zh-CN" b="1" dirty="0" err="1" smtClean="0"/>
              <a:t>L</a:t>
            </a:r>
            <a:r>
              <a:rPr lang="en-US" altLang="zh-CN" dirty="0" smtClean="0"/>
              <a:t>=</a:t>
            </a:r>
            <a:r>
              <a:rPr lang="en-US" altLang="zh-CN" dirty="0" err="1" smtClean="0"/>
              <a:t>Lsin</a:t>
            </a:r>
            <a:r>
              <a:rPr lang="el-GR" altLang="zh-CN" dirty="0" smtClean="0"/>
              <a:t>θ</a:t>
            </a:r>
            <a:r>
              <a:rPr lang="en-US" altLang="zh-CN" dirty="0" smtClean="0"/>
              <a:t>d</a:t>
            </a:r>
            <a:r>
              <a:rPr lang="el-GR" altLang="zh-CN" dirty="0" smtClean="0"/>
              <a:t>φ</a:t>
            </a:r>
            <a:r>
              <a:rPr lang="zh-CN" altLang="en-US" dirty="0" smtClean="0"/>
              <a:t>，因此有</a:t>
            </a:r>
            <a:r>
              <a:rPr lang="el-GR" altLang="zh-CN" dirty="0" smtClean="0"/>
              <a:t>τ</a:t>
            </a:r>
            <a:r>
              <a:rPr lang="en-US" altLang="zh-CN" dirty="0" smtClean="0"/>
              <a:t>=</a:t>
            </a:r>
            <a:r>
              <a:rPr lang="en-US" altLang="zh-CN" dirty="0" err="1" smtClean="0"/>
              <a:t>dL</a:t>
            </a:r>
            <a:r>
              <a:rPr lang="en-US" altLang="zh-CN" dirty="0" smtClean="0"/>
              <a:t>/</a:t>
            </a:r>
            <a:r>
              <a:rPr lang="en-US" altLang="zh-CN" dirty="0" err="1" smtClean="0"/>
              <a:t>dt</a:t>
            </a:r>
            <a:r>
              <a:rPr lang="en-US" altLang="zh-CN" dirty="0" smtClean="0"/>
              <a:t>=</a:t>
            </a:r>
            <a:r>
              <a:rPr lang="en-US" altLang="zh-CN" dirty="0" err="1" smtClean="0"/>
              <a:t>Lsin</a:t>
            </a:r>
            <a:r>
              <a:rPr lang="el-GR" altLang="zh-CN" dirty="0" smtClean="0"/>
              <a:t>θ</a:t>
            </a:r>
            <a:r>
              <a:rPr lang="en-US" altLang="zh-CN" dirty="0"/>
              <a:t>d</a:t>
            </a:r>
            <a:r>
              <a:rPr lang="el-GR" altLang="zh-CN" dirty="0" smtClean="0"/>
              <a:t>φ</a:t>
            </a:r>
            <a:r>
              <a:rPr lang="en-US" altLang="zh-CN" dirty="0" smtClean="0"/>
              <a:t>/</a:t>
            </a:r>
            <a:r>
              <a:rPr lang="en-US" altLang="zh-CN" dirty="0" err="1" smtClean="0"/>
              <a:t>dt</a:t>
            </a:r>
            <a:r>
              <a:rPr lang="en-US" altLang="zh-CN" dirty="0" smtClean="0"/>
              <a:t>=</a:t>
            </a:r>
            <a:r>
              <a:rPr lang="en-US" altLang="zh-CN" dirty="0" err="1" smtClean="0"/>
              <a:t>Iωsin</a:t>
            </a:r>
            <a:r>
              <a:rPr lang="el-GR" altLang="zh-CN" dirty="0" smtClean="0"/>
              <a:t>θ</a:t>
            </a:r>
            <a:r>
              <a:rPr lang="en-US" altLang="zh-CN" dirty="0" smtClean="0"/>
              <a:t>ω</a:t>
            </a:r>
            <a:r>
              <a:rPr lang="zh-CN" altLang="en-US" baseline="-25000" dirty="0" smtClean="0"/>
              <a:t>进动</a:t>
            </a:r>
            <a:endParaRPr lang="en-US" altLang="zh-CN" baseline="-25000" dirty="0" smtClean="0"/>
          </a:p>
          <a:p>
            <a:r>
              <a:rPr lang="zh-CN" altLang="en-US" dirty="0"/>
              <a:t>代</a:t>
            </a:r>
            <a:r>
              <a:rPr lang="zh-CN" altLang="en-US" dirty="0" smtClean="0"/>
              <a:t>入</a:t>
            </a:r>
            <a:r>
              <a:rPr lang="el-GR" altLang="zh-CN" dirty="0" smtClean="0"/>
              <a:t>τ</a:t>
            </a:r>
            <a:r>
              <a:rPr lang="zh-CN" altLang="en-US" dirty="0" smtClean="0"/>
              <a:t>的值可知</a:t>
            </a:r>
            <a:r>
              <a:rPr lang="en-US" altLang="zh-CN" dirty="0"/>
              <a:t>ω</a:t>
            </a:r>
            <a:r>
              <a:rPr lang="zh-CN" altLang="en-US" baseline="-25000" dirty="0"/>
              <a:t>进</a:t>
            </a:r>
            <a:r>
              <a:rPr lang="zh-CN" altLang="en-US" baseline="-25000" dirty="0" smtClean="0"/>
              <a:t>动</a:t>
            </a:r>
            <a:r>
              <a:rPr lang="en-US" altLang="zh-CN" dirty="0" smtClean="0"/>
              <a:t>=</a:t>
            </a:r>
            <a:r>
              <a:rPr lang="en-US" altLang="zh-CN" dirty="0" err="1" smtClean="0"/>
              <a:t>Rmg</a:t>
            </a:r>
            <a:r>
              <a:rPr lang="en-US" altLang="zh-CN" dirty="0" smtClean="0"/>
              <a:t>/</a:t>
            </a:r>
            <a:r>
              <a:rPr lang="en-US" altLang="zh-CN" dirty="0" err="1" smtClean="0"/>
              <a:t>Iω</a:t>
            </a:r>
            <a:endParaRPr lang="en-US" altLang="zh-CN" dirty="0" smtClean="0"/>
          </a:p>
          <a:p>
            <a:r>
              <a:rPr lang="zh-CN" altLang="en-US" dirty="0"/>
              <a:t>方</a:t>
            </a:r>
            <a:r>
              <a:rPr lang="zh-CN" altLang="en-US" dirty="0" smtClean="0"/>
              <a:t>向为逆时针运动（从上往下看）。</a:t>
            </a:r>
            <a:endParaRPr lang="en-US" altLang="zh-CN" dirty="0" smtClean="0"/>
          </a:p>
        </p:txBody>
      </p:sp>
      <p:sp>
        <p:nvSpPr>
          <p:cNvPr id="2" name="TextBox 1"/>
          <p:cNvSpPr txBox="1"/>
          <p:nvPr/>
        </p:nvSpPr>
        <p:spPr>
          <a:xfrm>
            <a:off x="120366" y="4313308"/>
            <a:ext cx="8947434" cy="1754326"/>
          </a:xfrm>
          <a:prstGeom prst="rect">
            <a:avLst/>
          </a:prstGeom>
          <a:noFill/>
        </p:spPr>
        <p:txBody>
          <a:bodyPr wrap="square" rtlCol="0">
            <a:spAutoFit/>
          </a:bodyPr>
          <a:lstStyle/>
          <a:p>
            <a:r>
              <a:rPr lang="en-US" altLang="zh-CN" dirty="0" smtClean="0"/>
              <a:t>2</a:t>
            </a:r>
            <a:r>
              <a:rPr lang="zh-CN" altLang="en-US" dirty="0" smtClean="0"/>
              <a:t>（</a:t>
            </a:r>
            <a:r>
              <a:rPr lang="en-US" altLang="zh-CN" dirty="0" smtClean="0"/>
              <a:t>15</a:t>
            </a:r>
            <a:r>
              <a:rPr lang="zh-CN" altLang="en-US" dirty="0" smtClean="0"/>
              <a:t>分）：进动角速度与</a:t>
            </a:r>
            <a:r>
              <a:rPr lang="en-US" altLang="zh-CN" dirty="0" err="1" smtClean="0"/>
              <a:t>Rmg</a:t>
            </a:r>
            <a:r>
              <a:rPr lang="zh-CN" altLang="en-US" dirty="0" smtClean="0"/>
              <a:t>以及陀螺绕对称轴旋转的角动量</a:t>
            </a:r>
            <a:r>
              <a:rPr lang="en-US" altLang="zh-CN" dirty="0" err="1"/>
              <a:t>Iω</a:t>
            </a:r>
            <a:r>
              <a:rPr lang="zh-CN" altLang="en-US" dirty="0" smtClean="0"/>
              <a:t>有关。如果</a:t>
            </a:r>
            <a:r>
              <a:rPr lang="en-US" altLang="zh-CN" dirty="0" err="1"/>
              <a:t>Rmg</a:t>
            </a:r>
            <a:r>
              <a:rPr lang="zh-CN" altLang="en-US" dirty="0" smtClean="0"/>
              <a:t>越大，则进动越大；如果角动量越大，则进动越缓慢。注意，进动的角速度与陀螺的倾角没有关系。但是在实验中，往往会看到陀螺倾角变大时，进动加快。这是因为陀螺倾角变大是陀螺自转速度降低的体现，因此其自转角动量减小。但是</a:t>
            </a:r>
            <a:r>
              <a:rPr lang="en-US" altLang="zh-CN" dirty="0" err="1" smtClean="0"/>
              <a:t>Rmg</a:t>
            </a:r>
            <a:r>
              <a:rPr lang="zh-CN" altLang="en-US" dirty="0" smtClean="0"/>
              <a:t>并没有变化。因此进动加快。</a:t>
            </a:r>
            <a:endParaRPr lang="en-US" altLang="zh-CN" dirty="0" smtClean="0"/>
          </a:p>
          <a:p>
            <a:endParaRPr lang="en-US" dirty="0"/>
          </a:p>
        </p:txBody>
      </p:sp>
    </p:spTree>
    <p:extLst>
      <p:ext uri="{BB962C8B-B14F-4D97-AF65-F5344CB8AC3E}">
        <p14:creationId xmlns:p14="http://schemas.microsoft.com/office/powerpoint/2010/main" val="892991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p:cNvSpPr txBox="1"/>
              <p:nvPr/>
            </p:nvSpPr>
            <p:spPr>
              <a:xfrm>
                <a:off x="0" y="0"/>
                <a:ext cx="9144000" cy="3517117"/>
              </a:xfrm>
              <a:prstGeom prst="rect">
                <a:avLst/>
              </a:prstGeom>
              <a:noFill/>
            </p:spPr>
            <p:txBody>
              <a:bodyPr wrap="square" rtlCol="0">
                <a:spAutoFit/>
              </a:bodyPr>
              <a:lstStyle/>
              <a:p>
                <a:r>
                  <a:rPr lang="en-US" altLang="zh-CN" dirty="0" smtClean="0"/>
                  <a:t>3</a:t>
                </a:r>
                <a:r>
                  <a:rPr lang="zh-CN" altLang="en-US" dirty="0" smtClean="0"/>
                  <a:t>（</a:t>
                </a:r>
                <a:r>
                  <a:rPr lang="en-US" altLang="zh-CN" dirty="0" smtClean="0"/>
                  <a:t>20</a:t>
                </a:r>
                <a:r>
                  <a:rPr lang="zh-CN" altLang="en-US" dirty="0" smtClean="0"/>
                  <a:t>分）：第</a:t>
                </a:r>
                <a:r>
                  <a:rPr lang="en-US" altLang="zh-CN" dirty="0" smtClean="0"/>
                  <a:t>1</a:t>
                </a:r>
                <a:r>
                  <a:rPr lang="zh-CN" altLang="en-US" dirty="0" smtClean="0"/>
                  <a:t>问所求得的解是一个稳态解。但是当陀螺从没有进动开始释放的时候，显然不能用第</a:t>
                </a:r>
                <a:r>
                  <a:rPr lang="en-US" altLang="zh-CN" dirty="0" smtClean="0"/>
                  <a:t>1</a:t>
                </a:r>
                <a:r>
                  <a:rPr lang="zh-CN" altLang="en-US" dirty="0" smtClean="0"/>
                  <a:t>问的理论进行描述。此时它没有进动，但是重力的力矩是存在的。所以，</a:t>
                </a:r>
                <a:r>
                  <a:rPr lang="zh-CN" altLang="en-US" dirty="0" smtClean="0">
                    <a:solidFill>
                      <a:srgbClr val="FF0000"/>
                    </a:solidFill>
                  </a:rPr>
                  <a:t>一开始陀螺的确会向下倾倒</a:t>
                </a:r>
                <a:r>
                  <a:rPr lang="zh-CN" altLang="en-US" dirty="0" smtClean="0"/>
                  <a:t>，就像陀螺没有自转时一样。注意，如果陀螺没有自转，则其向下倾倒所带来的角动量就是由重力产生的外力矩引起的。</a:t>
                </a:r>
                <a:endParaRPr lang="en-US" altLang="zh-CN" dirty="0" smtClean="0"/>
              </a:p>
              <a:p>
                <a:endParaRPr lang="en-US" dirty="0"/>
              </a:p>
              <a:p>
                <a:r>
                  <a:rPr lang="zh-CN" altLang="en-US" dirty="0" smtClean="0"/>
                  <a:t>但是陀螺毕竟是有一个非常大的沿其对称轴的角动量</a:t>
                </a:r>
                <a14:m>
                  <m:oMath xmlns:m="http://schemas.openxmlformats.org/officeDocument/2006/math">
                    <m:acc>
                      <m:accPr>
                        <m:chr m:val="⃑"/>
                        <m:ctrlPr>
                          <a:rPr lang="en-US" i="1">
                            <a:latin typeface="Cambria Math"/>
                          </a:rPr>
                        </m:ctrlPr>
                      </m:accPr>
                      <m:e>
                        <m:r>
                          <a:rPr lang="en-US" i="1">
                            <a:latin typeface="Cambria Math"/>
                          </a:rPr>
                          <m:t>𝐿</m:t>
                        </m:r>
                      </m:e>
                    </m:acc>
                  </m:oMath>
                </a14:m>
                <a:r>
                  <a:rPr lang="zh-CN" altLang="en-US" dirty="0" smtClean="0"/>
                  <a:t>，当陀螺倾倒时，从</a:t>
                </a:r>
                <a14:m>
                  <m:oMath xmlns:m="http://schemas.openxmlformats.org/officeDocument/2006/math">
                    <m:acc>
                      <m:accPr>
                        <m:chr m:val="⃑"/>
                        <m:ctrlPr>
                          <a:rPr lang="en-US" i="1">
                            <a:latin typeface="Cambria Math"/>
                          </a:rPr>
                        </m:ctrlPr>
                      </m:accPr>
                      <m:e>
                        <m:r>
                          <a:rPr lang="en-US" i="1">
                            <a:latin typeface="Cambria Math"/>
                          </a:rPr>
                          <m:t>𝐿</m:t>
                        </m:r>
                      </m:e>
                    </m:acc>
                    <m:r>
                      <a:rPr lang="zh-CN" altLang="en-US" i="1" smtClean="0">
                        <a:latin typeface="Cambria Math"/>
                      </a:rPr>
                      <m:t>变为</m:t>
                    </m:r>
                    <m:acc>
                      <m:accPr>
                        <m:chr m:val="⃑"/>
                        <m:ctrlPr>
                          <a:rPr lang="en-US" i="1">
                            <a:latin typeface="Cambria Math"/>
                          </a:rPr>
                        </m:ctrlPr>
                      </m:accPr>
                      <m:e>
                        <m:r>
                          <a:rPr lang="en-US" i="1">
                            <a:latin typeface="Cambria Math"/>
                          </a:rPr>
                          <m:t>𝐿</m:t>
                        </m:r>
                      </m:e>
                    </m:acc>
                    <m:r>
                      <a:rPr lang="en-US" b="0" i="0" smtClean="0">
                        <a:latin typeface="Cambria Math"/>
                      </a:rPr>
                      <m:t>′</m:t>
                    </m:r>
                  </m:oMath>
                </a14:m>
                <a:r>
                  <a:rPr lang="zh-CN" altLang="en-US" dirty="0" smtClean="0"/>
                  <a:t>，其改变量为</a:t>
                </a:r>
                <a14:m>
                  <m:oMath xmlns:m="http://schemas.openxmlformats.org/officeDocument/2006/math">
                    <m:r>
                      <a:rPr lang="en-US" i="1">
                        <a:latin typeface="Cambria Math"/>
                        <a:ea typeface="Cambria Math"/>
                      </a:rPr>
                      <m:t>∆</m:t>
                    </m:r>
                    <m:acc>
                      <m:accPr>
                        <m:chr m:val="⃑"/>
                        <m:ctrlPr>
                          <a:rPr lang="en-US" i="1">
                            <a:latin typeface="Cambria Math"/>
                          </a:rPr>
                        </m:ctrlPr>
                      </m:accPr>
                      <m:e>
                        <m:r>
                          <a:rPr lang="en-US" i="1">
                            <a:latin typeface="Cambria Math"/>
                          </a:rPr>
                          <m:t>𝐿</m:t>
                        </m:r>
                      </m:e>
                    </m:acc>
                  </m:oMath>
                </a14:m>
                <a:r>
                  <a:rPr lang="zh-CN" altLang="en-US" dirty="0" smtClean="0"/>
                  <a:t>。这个角动量的改变量是需要外力矩（也即外力）才能实现的。且能够产生</a:t>
                </a:r>
                <a14:m>
                  <m:oMath xmlns:m="http://schemas.openxmlformats.org/officeDocument/2006/math">
                    <m:r>
                      <a:rPr lang="en-US" i="1">
                        <a:latin typeface="Cambria Math"/>
                        <a:ea typeface="Cambria Math"/>
                      </a:rPr>
                      <m:t>∆</m:t>
                    </m:r>
                    <m:acc>
                      <m:accPr>
                        <m:chr m:val="⃑"/>
                        <m:ctrlPr>
                          <a:rPr lang="en-US" i="1">
                            <a:latin typeface="Cambria Math"/>
                          </a:rPr>
                        </m:ctrlPr>
                      </m:accPr>
                      <m:e>
                        <m:r>
                          <a:rPr lang="en-US" i="1">
                            <a:latin typeface="Cambria Math"/>
                          </a:rPr>
                          <m:t>𝐿</m:t>
                        </m:r>
                      </m:e>
                    </m:acc>
                  </m:oMath>
                </a14:m>
                <a:r>
                  <a:rPr lang="zh-CN" altLang="en-US" dirty="0" smtClean="0"/>
                  <a:t>的外力是垂直于纸面向外的（此时它相对于陀螺支撑点的力矩是与</a:t>
                </a:r>
                <a14:m>
                  <m:oMath xmlns:m="http://schemas.openxmlformats.org/officeDocument/2006/math">
                    <m:r>
                      <a:rPr lang="en-US" i="1">
                        <a:latin typeface="Cambria Math"/>
                        <a:ea typeface="Cambria Math"/>
                      </a:rPr>
                      <m:t>∆</m:t>
                    </m:r>
                    <m:acc>
                      <m:accPr>
                        <m:chr m:val="⃑"/>
                        <m:ctrlPr>
                          <a:rPr lang="en-US" i="1">
                            <a:latin typeface="Cambria Math"/>
                          </a:rPr>
                        </m:ctrlPr>
                      </m:accPr>
                      <m:e>
                        <m:r>
                          <a:rPr lang="en-US" i="1">
                            <a:latin typeface="Cambria Math"/>
                          </a:rPr>
                          <m:t>𝐿</m:t>
                        </m:r>
                      </m:e>
                    </m:acc>
                    <m:r>
                      <a:rPr lang="en-US" i="1">
                        <a:latin typeface="Cambria Math"/>
                      </a:rPr>
                      <m:t> </m:t>
                    </m:r>
                  </m:oMath>
                </a14:m>
                <a:r>
                  <a:rPr lang="zh-CN" altLang="en-US" dirty="0" smtClean="0"/>
                  <a:t>指向同一方向的）。然而，并不存在这样的力，所以陀螺就会向缺少这个力的方向“下落”。实际上，正是因为这个缺少的力使得质心产生了一个进动方向的加速度，从而开始进动起来。</a:t>
                </a:r>
                <a:endParaRPr lang="en-US" altLang="zh-CN" dirty="0" smtClean="0"/>
              </a:p>
              <a:p>
                <a:endParaRPr lang="en-US" dirty="0"/>
              </a:p>
              <a:p>
                <a:r>
                  <a:rPr lang="zh-CN" altLang="en-US" dirty="0" smtClean="0"/>
                  <a:t>可以通过课堂上演示过的那个轮胎实验来感受到这种由于力的缺失而带来的反作用力。</a:t>
                </a:r>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0" y="0"/>
                <a:ext cx="9144000" cy="3517117"/>
              </a:xfrm>
              <a:prstGeom prst="rect">
                <a:avLst/>
              </a:prstGeom>
              <a:blipFill rotWithShape="1">
                <a:blip r:embed="rId2"/>
                <a:stretch>
                  <a:fillRect l="-533" t="-1386" r="-3000" b="-1213"/>
                </a:stretch>
              </a:blipFill>
            </p:spPr>
            <p:txBody>
              <a:bodyPr/>
              <a:lstStyle/>
              <a:p>
                <a:r>
                  <a:rPr lang="en-US">
                    <a:noFill/>
                  </a:rPr>
                  <a:t> </a:t>
                </a:r>
              </a:p>
            </p:txBody>
          </p:sp>
        </mc:Fallback>
      </mc:AlternateContent>
      <p:sp>
        <p:nvSpPr>
          <p:cNvPr id="7" name="Down Arrow 6"/>
          <p:cNvSpPr/>
          <p:nvPr/>
        </p:nvSpPr>
        <p:spPr>
          <a:xfrm rot="2714446">
            <a:off x="1301533" y="4313657"/>
            <a:ext cx="971956" cy="2655542"/>
          </a:xfrm>
          <a:prstGeom prst="downArrow">
            <a:avLst>
              <a:gd name="adj1" fmla="val 50000"/>
              <a:gd name="adj2" fmla="val 1439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2642901">
            <a:off x="1139387" y="5020647"/>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717784" y="3919210"/>
            <a:ext cx="744256" cy="886691"/>
          </a:xfrm>
          <a:custGeom>
            <a:avLst/>
            <a:gdLst>
              <a:gd name="connsiteX0" fmla="*/ 37674 w 744256"/>
              <a:gd name="connsiteY0" fmla="*/ 0 h 886691"/>
              <a:gd name="connsiteX1" fmla="*/ 79238 w 744256"/>
              <a:gd name="connsiteY1" fmla="*/ 637309 h 886691"/>
              <a:gd name="connsiteX2" fmla="*/ 744256 w 744256"/>
              <a:gd name="connsiteY2" fmla="*/ 886691 h 886691"/>
            </a:gdLst>
            <a:ahLst/>
            <a:cxnLst>
              <a:cxn ang="0">
                <a:pos x="connsiteX0" y="connsiteY0"/>
              </a:cxn>
              <a:cxn ang="0">
                <a:pos x="connsiteX1" y="connsiteY1"/>
              </a:cxn>
              <a:cxn ang="0">
                <a:pos x="connsiteX2" y="connsiteY2"/>
              </a:cxn>
            </a:cxnLst>
            <a:rect l="l" t="t" r="r" b="b"/>
            <a:pathLst>
              <a:path w="744256" h="886691">
                <a:moveTo>
                  <a:pt x="37674" y="0"/>
                </a:moveTo>
                <a:cubicBezTo>
                  <a:pt x="-426" y="244763"/>
                  <a:pt x="-38526" y="489527"/>
                  <a:pt x="79238" y="637309"/>
                </a:cubicBezTo>
                <a:cubicBezTo>
                  <a:pt x="197002" y="785091"/>
                  <a:pt x="470629" y="835891"/>
                  <a:pt x="744256" y="886691"/>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V="1">
            <a:off x="627201" y="4030046"/>
            <a:ext cx="2827916" cy="2743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TextBox 11"/>
              <p:cNvSpPr txBox="1"/>
              <p:nvPr/>
            </p:nvSpPr>
            <p:spPr>
              <a:xfrm>
                <a:off x="3276600" y="4361426"/>
                <a:ext cx="728960" cy="52322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2800" i="1" smtClean="0">
                          <a:latin typeface="Cambria Math"/>
                          <a:ea typeface="Cambria Math"/>
                        </a:rPr>
                        <m:t>𝜔</m:t>
                      </m:r>
                    </m:oMath>
                  </m:oMathPara>
                </a14:m>
                <a:endParaRPr lang="en-US" sz="2800" dirty="0"/>
              </a:p>
            </p:txBody>
          </p:sp>
        </mc:Choice>
        <mc:Fallback>
          <p:sp>
            <p:nvSpPr>
              <p:cNvPr id="12" name="TextBox 11"/>
              <p:cNvSpPr txBox="1">
                <a:spLocks noRot="1" noChangeAspect="1" noMove="1" noResize="1" noEditPoints="1" noAdjustHandles="1" noChangeArrowheads="1" noChangeShapeType="1" noTextEdit="1"/>
              </p:cNvSpPr>
              <p:nvPr/>
            </p:nvSpPr>
            <p:spPr>
              <a:xfrm>
                <a:off x="3276600" y="4361426"/>
                <a:ext cx="728960" cy="523220"/>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3276600" y="3657600"/>
                <a:ext cx="728960" cy="57547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acc>
                        <m:accPr>
                          <m:chr m:val="⃑"/>
                          <m:ctrlPr>
                            <a:rPr lang="en-US" sz="2800" i="1" smtClean="0">
                              <a:latin typeface="Cambria Math"/>
                            </a:rPr>
                          </m:ctrlPr>
                        </m:accPr>
                        <m:e>
                          <m:r>
                            <a:rPr lang="en-US" sz="2800" b="0" i="1" smtClean="0">
                              <a:latin typeface="Cambria Math"/>
                            </a:rPr>
                            <m:t>𝐿</m:t>
                          </m:r>
                        </m:e>
                      </m:acc>
                    </m:oMath>
                  </m:oMathPara>
                </a14:m>
                <a:endParaRPr lang="en-US" sz="2800" dirty="0"/>
              </a:p>
            </p:txBody>
          </p:sp>
        </mc:Choice>
        <mc:Fallback>
          <p:sp>
            <p:nvSpPr>
              <p:cNvPr id="16" name="TextBox 15"/>
              <p:cNvSpPr txBox="1">
                <a:spLocks noRot="1" noChangeAspect="1" noMove="1" noResize="1" noEditPoints="1" noAdjustHandles="1" noChangeArrowheads="1" noChangeShapeType="1" noTextEdit="1"/>
              </p:cNvSpPr>
              <p:nvPr/>
            </p:nvSpPr>
            <p:spPr>
              <a:xfrm>
                <a:off x="3276600" y="3657600"/>
                <a:ext cx="728960" cy="575479"/>
              </a:xfrm>
              <a:prstGeom prst="rect">
                <a:avLst/>
              </a:prstGeom>
              <a:blipFill rotWithShape="1">
                <a:blip r:embed="rId4"/>
                <a:stretch>
                  <a:fillRect/>
                </a:stretch>
              </a:blipFill>
            </p:spPr>
            <p:txBody>
              <a:bodyPr/>
              <a:lstStyle/>
              <a:p>
                <a:r>
                  <a:rPr lang="en-US">
                    <a:noFill/>
                  </a:rPr>
                  <a:t> </a:t>
                </a:r>
              </a:p>
            </p:txBody>
          </p:sp>
        </mc:Fallback>
      </mc:AlternateContent>
      <p:cxnSp>
        <p:nvCxnSpPr>
          <p:cNvPr id="23" name="Straight Arrow Connector 22"/>
          <p:cNvCxnSpPr/>
          <p:nvPr/>
        </p:nvCxnSpPr>
        <p:spPr>
          <a:xfrm flipV="1">
            <a:off x="4005560" y="4884646"/>
            <a:ext cx="2471440" cy="17302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005560" y="4481336"/>
            <a:ext cx="2199490" cy="213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 name="TextBox 28"/>
              <p:cNvSpPr txBox="1"/>
              <p:nvPr/>
            </p:nvSpPr>
            <p:spPr>
              <a:xfrm>
                <a:off x="5294033" y="4304991"/>
                <a:ext cx="728960" cy="57547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acc>
                        <m:accPr>
                          <m:chr m:val="⃑"/>
                          <m:ctrlPr>
                            <a:rPr lang="en-US" sz="2800" i="1" smtClean="0">
                              <a:latin typeface="Cambria Math"/>
                            </a:rPr>
                          </m:ctrlPr>
                        </m:accPr>
                        <m:e>
                          <m:r>
                            <a:rPr lang="en-US" sz="2800" b="0" i="1" smtClean="0">
                              <a:latin typeface="Cambria Math"/>
                            </a:rPr>
                            <m:t>𝐿</m:t>
                          </m:r>
                        </m:e>
                      </m:acc>
                    </m:oMath>
                  </m:oMathPara>
                </a14:m>
                <a:endParaRPr lang="en-US" sz="2800" dirty="0"/>
              </a:p>
            </p:txBody>
          </p:sp>
        </mc:Choice>
        <mc:Fallback>
          <p:sp>
            <p:nvSpPr>
              <p:cNvPr id="29" name="TextBox 28"/>
              <p:cNvSpPr txBox="1">
                <a:spLocks noRot="1" noChangeAspect="1" noMove="1" noResize="1" noEditPoints="1" noAdjustHandles="1" noChangeArrowheads="1" noChangeShapeType="1" noTextEdit="1"/>
              </p:cNvSpPr>
              <p:nvPr/>
            </p:nvSpPr>
            <p:spPr>
              <a:xfrm>
                <a:off x="5294033" y="4304991"/>
                <a:ext cx="728960" cy="575479"/>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TextBox 29"/>
              <p:cNvSpPr txBox="1"/>
              <p:nvPr/>
            </p:nvSpPr>
            <p:spPr>
              <a:xfrm>
                <a:off x="5900440" y="5050497"/>
                <a:ext cx="728960" cy="59093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acc>
                        <m:accPr>
                          <m:chr m:val="⃑"/>
                          <m:ctrlPr>
                            <a:rPr lang="en-US" sz="2800" i="1" smtClean="0">
                              <a:latin typeface="Cambria Math"/>
                            </a:rPr>
                          </m:ctrlPr>
                        </m:accPr>
                        <m:e>
                          <m:r>
                            <a:rPr lang="en-US" sz="2800" b="0" i="1" smtClean="0">
                              <a:latin typeface="Cambria Math"/>
                            </a:rPr>
                            <m:t>𝐿</m:t>
                          </m:r>
                          <m:r>
                            <a:rPr lang="zh-CN" altLang="en-US" sz="2800" b="0" i="1" smtClean="0">
                              <a:latin typeface="Cambria Math"/>
                            </a:rPr>
                            <m:t>’</m:t>
                          </m:r>
                        </m:e>
                      </m:acc>
                    </m:oMath>
                  </m:oMathPara>
                </a14:m>
                <a:endParaRPr lang="en-US" sz="2800" dirty="0"/>
              </a:p>
            </p:txBody>
          </p:sp>
        </mc:Choice>
        <mc:Fallback>
          <p:sp>
            <p:nvSpPr>
              <p:cNvPr id="30" name="TextBox 29"/>
              <p:cNvSpPr txBox="1">
                <a:spLocks noRot="1" noChangeAspect="1" noMove="1" noResize="1" noEditPoints="1" noAdjustHandles="1" noChangeArrowheads="1" noChangeShapeType="1" noTextEdit="1"/>
              </p:cNvSpPr>
              <p:nvPr/>
            </p:nvSpPr>
            <p:spPr>
              <a:xfrm>
                <a:off x="5900440" y="5050497"/>
                <a:ext cx="728960" cy="590931"/>
              </a:xfrm>
              <a:prstGeom prst="rect">
                <a:avLst/>
              </a:prstGeom>
              <a:blipFill rotWithShape="1">
                <a:blip r:embed="rId6"/>
                <a:stretch>
                  <a:fillRect/>
                </a:stretch>
              </a:blipFill>
            </p:spPr>
            <p:txBody>
              <a:bodyPr/>
              <a:lstStyle/>
              <a:p>
                <a:r>
                  <a:rPr lang="en-US">
                    <a:noFill/>
                  </a:rPr>
                  <a:t> </a:t>
                </a:r>
              </a:p>
            </p:txBody>
          </p:sp>
        </mc:Fallback>
      </mc:AlternateContent>
      <p:cxnSp>
        <p:nvCxnSpPr>
          <p:cNvPr id="26" name="Straight Arrow Connector 25"/>
          <p:cNvCxnSpPr/>
          <p:nvPr/>
        </p:nvCxnSpPr>
        <p:spPr>
          <a:xfrm>
            <a:off x="6205050" y="4518161"/>
            <a:ext cx="271950" cy="3664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8" name="Rectangle 27"/>
              <p:cNvSpPr/>
              <p:nvPr/>
            </p:nvSpPr>
            <p:spPr>
              <a:xfrm>
                <a:off x="6341025" y="4298472"/>
                <a:ext cx="503599" cy="4029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acc>
                        <m:accPr>
                          <m:chr m:val="⃑"/>
                          <m:ctrlPr>
                            <a:rPr lang="en-US" i="1">
                              <a:latin typeface="Cambria Math"/>
                            </a:rPr>
                          </m:ctrlPr>
                        </m:accPr>
                        <m:e>
                          <m:r>
                            <a:rPr lang="en-US" i="1">
                              <a:latin typeface="Cambria Math"/>
                            </a:rPr>
                            <m:t>𝐿</m:t>
                          </m:r>
                        </m:e>
                      </m:acc>
                    </m:oMath>
                  </m:oMathPara>
                </a14:m>
                <a:endParaRPr lang="en-US" dirty="0"/>
              </a:p>
            </p:txBody>
          </p:sp>
        </mc:Choice>
        <mc:Fallback>
          <p:sp>
            <p:nvSpPr>
              <p:cNvPr id="28" name="Rectangle 27"/>
              <p:cNvSpPr>
                <a:spLocks noRot="1" noChangeAspect="1" noMove="1" noResize="1" noEditPoints="1" noAdjustHandles="1" noChangeArrowheads="1" noChangeShapeType="1" noTextEdit="1"/>
              </p:cNvSpPr>
              <p:nvPr/>
            </p:nvSpPr>
            <p:spPr>
              <a:xfrm>
                <a:off x="6341025" y="4298472"/>
                <a:ext cx="503599" cy="402931"/>
              </a:xfrm>
              <a:prstGeom prst="rect">
                <a:avLst/>
              </a:prstGeom>
              <a:blipFill rotWithShape="1">
                <a:blip r:embed="rId7"/>
                <a:stretch>
                  <a:fillRect/>
                </a:stretch>
              </a:blipFill>
            </p:spPr>
            <p:txBody>
              <a:bodyPr/>
              <a:lstStyle/>
              <a:p>
                <a:r>
                  <a:rPr lang="en-US">
                    <a:noFill/>
                  </a:rPr>
                  <a:t> </a:t>
                </a:r>
              </a:p>
            </p:txBody>
          </p:sp>
        </mc:Fallback>
      </mc:AlternateContent>
      <p:sp>
        <p:nvSpPr>
          <p:cNvPr id="31" name="Oval 30"/>
          <p:cNvSpPr/>
          <p:nvPr/>
        </p:nvSpPr>
        <p:spPr>
          <a:xfrm>
            <a:off x="7848600" y="4481336"/>
            <a:ext cx="381000" cy="3612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1" name="Oval 1030"/>
          <p:cNvSpPr/>
          <p:nvPr/>
        </p:nvSpPr>
        <p:spPr>
          <a:xfrm>
            <a:off x="8014855" y="4636891"/>
            <a:ext cx="45719" cy="783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Arrow Connector 39"/>
          <p:cNvCxnSpPr/>
          <p:nvPr/>
        </p:nvCxnSpPr>
        <p:spPr>
          <a:xfrm flipV="1">
            <a:off x="5815365" y="4633736"/>
            <a:ext cx="2199490" cy="213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32" name="TextBox 1031"/>
          <p:cNvSpPr txBox="1"/>
          <p:nvPr/>
        </p:nvSpPr>
        <p:spPr>
          <a:xfrm>
            <a:off x="8229600" y="4518161"/>
            <a:ext cx="914400" cy="1200329"/>
          </a:xfrm>
          <a:prstGeom prst="rect">
            <a:avLst/>
          </a:prstGeom>
          <a:noFill/>
        </p:spPr>
        <p:txBody>
          <a:bodyPr wrap="square" rtlCol="0">
            <a:spAutoFit/>
          </a:bodyPr>
          <a:lstStyle/>
          <a:p>
            <a:r>
              <a:rPr lang="zh-CN" altLang="en-US" dirty="0" smtClean="0"/>
              <a:t>所需外力垂直于纸面向外</a:t>
            </a:r>
            <a:endParaRPr lang="en-US" dirty="0"/>
          </a:p>
        </p:txBody>
      </p:sp>
    </p:spTree>
    <p:extLst>
      <p:ext uri="{BB962C8B-B14F-4D97-AF65-F5344CB8AC3E}">
        <p14:creationId xmlns:p14="http://schemas.microsoft.com/office/powerpoint/2010/main" val="2022377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84666"/>
            <a:ext cx="9144000" cy="1754326"/>
          </a:xfrm>
          <a:prstGeom prst="rect">
            <a:avLst/>
          </a:prstGeom>
          <a:noFill/>
        </p:spPr>
        <p:txBody>
          <a:bodyPr wrap="square" rtlCol="0">
            <a:spAutoFit/>
          </a:bodyPr>
          <a:lstStyle/>
          <a:p>
            <a:r>
              <a:rPr lang="zh-CN" altLang="en-US" dirty="0" smtClean="0"/>
              <a:t>陀螺的这种运动叫做章动。取决于初始释放陀螺时的条件，陀螺可以呈现出非常不同的运动规律（而不是简单的进动）。如下图所示展示了三种可能的进动和章动规律。中间那种对应的就是陀螺从没有进动角速度的时候释放的情形。</a:t>
            </a:r>
            <a:endParaRPr lang="en-US" altLang="zh-CN" dirty="0" smtClean="0"/>
          </a:p>
          <a:p>
            <a:endParaRPr lang="en-US" dirty="0"/>
          </a:p>
          <a:p>
            <a:r>
              <a:rPr lang="zh-CN" altLang="en-US" dirty="0"/>
              <a:t>由</a:t>
            </a:r>
            <a:r>
              <a:rPr lang="zh-CN" altLang="en-US" dirty="0" smtClean="0"/>
              <a:t>于陀螺的章动，陀螺质心会上下摆动，但是平均起来，其质心要比一开始释放时要低一些，所以其势能要比开始小一些，正是这个减小的部分提供了进动的动能。</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5" y="3505200"/>
            <a:ext cx="6983215" cy="2588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33400" y="6094168"/>
            <a:ext cx="3276600" cy="369332"/>
          </a:xfrm>
          <a:prstGeom prst="rect">
            <a:avLst/>
          </a:prstGeom>
          <a:noFill/>
        </p:spPr>
        <p:txBody>
          <a:bodyPr wrap="square" rtlCol="0">
            <a:spAutoFit/>
          </a:bodyPr>
          <a:lstStyle/>
          <a:p>
            <a:r>
              <a:rPr lang="zh-CN" altLang="en-US" dirty="0" smtClean="0"/>
              <a:t>赵凯华 新概念物理教程 力学</a:t>
            </a:r>
            <a:endParaRPr lang="en-US" dirty="0"/>
          </a:p>
        </p:txBody>
      </p:sp>
    </p:spTree>
    <p:extLst>
      <p:ext uri="{BB962C8B-B14F-4D97-AF65-F5344CB8AC3E}">
        <p14:creationId xmlns:p14="http://schemas.microsoft.com/office/powerpoint/2010/main" val="1966714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52400"/>
            <a:ext cx="8763000" cy="3416320"/>
          </a:xfrm>
          <a:prstGeom prst="rect">
            <a:avLst/>
          </a:prstGeom>
          <a:noFill/>
        </p:spPr>
        <p:txBody>
          <a:bodyPr wrap="square" rtlCol="0">
            <a:spAutoFit/>
          </a:bodyPr>
          <a:lstStyle/>
          <a:p>
            <a:r>
              <a:rPr lang="zh-CN" altLang="en-US" dirty="0" smtClean="0"/>
              <a:t>第三题：泡沫塑料的运动</a:t>
            </a:r>
            <a:endParaRPr lang="en-US" altLang="zh-CN" dirty="0" smtClean="0"/>
          </a:p>
          <a:p>
            <a:endParaRPr lang="en-US" dirty="0"/>
          </a:p>
          <a:p>
            <a:r>
              <a:rPr lang="zh-CN" altLang="en-US" dirty="0" smtClean="0"/>
              <a:t>在课堂上我们演示了用手击打一块泡沫塑料，如果击打塑料的边缘，则塑料会转动着向前运动；而如果打击塑料中心，则塑料会只有平动。最终结果是打击塑料中心的情况下塑料坠地时离出发点的距离更远。</a:t>
            </a:r>
            <a:endParaRPr lang="en-US" altLang="zh-CN" dirty="0" smtClean="0"/>
          </a:p>
          <a:p>
            <a:endParaRPr lang="en-US" dirty="0"/>
          </a:p>
          <a:p>
            <a:r>
              <a:rPr lang="en-US" altLang="zh-CN" dirty="0" smtClean="0"/>
              <a:t>1</a:t>
            </a:r>
            <a:r>
              <a:rPr lang="zh-CN" altLang="en-US" dirty="0" smtClean="0"/>
              <a:t>：请从外力做功的角度来解释这个现象。</a:t>
            </a:r>
            <a:endParaRPr lang="en-US" altLang="zh-CN" dirty="0" smtClean="0"/>
          </a:p>
          <a:p>
            <a:endParaRPr lang="en-US" dirty="0"/>
          </a:p>
          <a:p>
            <a:r>
              <a:rPr lang="en-US" altLang="zh-CN" dirty="0" smtClean="0"/>
              <a:t>2</a:t>
            </a:r>
            <a:r>
              <a:rPr lang="zh-CN" altLang="en-US" dirty="0" smtClean="0"/>
              <a:t>：请从外力产生动量的角度来解释这个现象。</a:t>
            </a:r>
            <a:endParaRPr lang="en-US" altLang="zh-CN" dirty="0" smtClean="0"/>
          </a:p>
          <a:p>
            <a:endParaRPr lang="en-US" dirty="0"/>
          </a:p>
          <a:p>
            <a:r>
              <a:rPr lang="zh-CN" altLang="en-US" dirty="0" smtClean="0"/>
              <a:t>请用数学公式进行表述，请说明你所引入的物理量的含义，例如，不要直接用 </a:t>
            </a:r>
            <a:r>
              <a:rPr lang="en-US" altLang="zh-CN" dirty="0" smtClean="0"/>
              <a:t>I </a:t>
            </a:r>
            <a:r>
              <a:rPr lang="zh-CN" altLang="en-US" dirty="0" smtClean="0"/>
              <a:t>而不说明它代表某个转动惯量。</a:t>
            </a:r>
            <a:endParaRPr lang="en-US" dirty="0"/>
          </a:p>
        </p:txBody>
      </p:sp>
      <p:sp>
        <p:nvSpPr>
          <p:cNvPr id="5" name="Rectangle 4"/>
          <p:cNvSpPr/>
          <p:nvPr/>
        </p:nvSpPr>
        <p:spPr>
          <a:xfrm>
            <a:off x="200891" y="4998027"/>
            <a:ext cx="2286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V="1">
            <a:off x="2486891" y="5604163"/>
            <a:ext cx="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638800" y="4946073"/>
            <a:ext cx="2286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V="1">
            <a:off x="6781800" y="5521036"/>
            <a:ext cx="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0791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p:cNvSpPr txBox="1"/>
              <p:nvPr/>
            </p:nvSpPr>
            <p:spPr>
              <a:xfrm>
                <a:off x="0" y="0"/>
                <a:ext cx="9144000" cy="5583580"/>
              </a:xfrm>
              <a:prstGeom prst="rect">
                <a:avLst/>
              </a:prstGeom>
              <a:noFill/>
            </p:spPr>
            <p:txBody>
              <a:bodyPr wrap="square" rtlCol="0">
                <a:spAutoFit/>
              </a:bodyPr>
              <a:lstStyle/>
              <a:p>
                <a:r>
                  <a:rPr lang="zh-CN" altLang="en-US" dirty="0" smtClean="0"/>
                  <a:t>参考解答（</a:t>
                </a:r>
                <a:r>
                  <a:rPr lang="en-US" altLang="zh-CN" dirty="0" smtClean="0"/>
                  <a:t>35</a:t>
                </a:r>
                <a:r>
                  <a:rPr lang="zh-CN" altLang="en-US" dirty="0" smtClean="0"/>
                  <a:t>分）：</a:t>
                </a:r>
                <a:endParaRPr lang="en-US" altLang="zh-CN" dirty="0" smtClean="0"/>
              </a:p>
              <a:p>
                <a:endParaRPr lang="en-US" dirty="0"/>
              </a:p>
              <a:p>
                <a:r>
                  <a:rPr lang="en-US" altLang="zh-CN" dirty="0" smtClean="0"/>
                  <a:t>1</a:t>
                </a:r>
                <a:r>
                  <a:rPr lang="zh-CN" altLang="en-US" dirty="0" smtClean="0"/>
                  <a:t>（</a:t>
                </a:r>
                <a:r>
                  <a:rPr lang="en-US" altLang="zh-CN" dirty="0" smtClean="0"/>
                  <a:t>15</a:t>
                </a:r>
                <a:r>
                  <a:rPr lang="zh-CN" altLang="en-US" dirty="0" smtClean="0"/>
                  <a:t>分）：可以比较合理的假设两种情况下手与泡沫塑料板的作用力 </a:t>
                </a:r>
                <a:r>
                  <a:rPr lang="en-US" altLang="zh-CN" i="1" dirty="0" smtClean="0"/>
                  <a:t>F </a:t>
                </a:r>
                <a:r>
                  <a:rPr lang="zh-CN" altLang="en-US" dirty="0" smtClean="0"/>
                  <a:t>是相同的，因为人出拳的力度基本不变，因此板子平动加速度基本一致，故拳对板的作用力基本相同。</a:t>
                </a:r>
                <a:endParaRPr lang="en-US" altLang="zh-CN" dirty="0" smtClean="0"/>
              </a:p>
              <a:p>
                <a:endParaRPr lang="en-US" dirty="0"/>
              </a:p>
              <a:p>
                <a:r>
                  <a:rPr lang="zh-CN" altLang="en-US" dirty="0" smtClean="0"/>
                  <a:t>手臂长度</a:t>
                </a:r>
                <a:r>
                  <a:rPr lang="en-US" altLang="zh-CN" i="1" dirty="0" smtClean="0"/>
                  <a:t>S</a:t>
                </a:r>
                <a:r>
                  <a:rPr lang="zh-CN" altLang="en-US" dirty="0" smtClean="0"/>
                  <a:t>恒定，那么拳力做功</a:t>
                </a:r>
                <a14:m>
                  <m:oMath xmlns:m="http://schemas.openxmlformats.org/officeDocument/2006/math">
                    <m:r>
                      <a:rPr lang="en-US" altLang="zh-CN" b="0" i="1" smtClean="0">
                        <a:latin typeface="Cambria Math"/>
                      </a:rPr>
                      <m:t>𝑊</m:t>
                    </m:r>
                    <m:r>
                      <a:rPr lang="en-US" altLang="zh-CN" b="0" i="1" smtClean="0">
                        <a:latin typeface="Cambria Math"/>
                      </a:rPr>
                      <m:t>=</m:t>
                    </m:r>
                    <m:r>
                      <a:rPr lang="en-US" altLang="zh-CN" b="0" i="1" smtClean="0">
                        <a:latin typeface="Cambria Math"/>
                      </a:rPr>
                      <m:t>𝐹𝑆</m:t>
                    </m:r>
                  </m:oMath>
                </a14:m>
                <a:r>
                  <a:rPr lang="zh-CN" altLang="en-US" dirty="0" smtClean="0"/>
                  <a:t>在两种情况下相等。</a:t>
                </a:r>
                <a:endParaRPr lang="en-US" altLang="zh-CN" dirty="0" smtClean="0"/>
              </a:p>
              <a:p>
                <a:endParaRPr lang="en-US" dirty="0"/>
              </a:p>
              <a:p>
                <a:r>
                  <a:rPr lang="zh-CN" altLang="en-US" dirty="0" smtClean="0"/>
                  <a:t>当打击板边缘时，板子除了平动，还有转动，因此</a:t>
                </a:r>
                <a14:m>
                  <m:oMath xmlns:m="http://schemas.openxmlformats.org/officeDocument/2006/math">
                    <m:r>
                      <a:rPr lang="en-US" altLang="zh-CN" i="1">
                        <a:latin typeface="Cambria Math"/>
                      </a:rPr>
                      <m:t>𝑊</m:t>
                    </m:r>
                    <m:r>
                      <a:rPr lang="en-US" altLang="zh-CN" b="0" i="1" smtClean="0">
                        <a:latin typeface="Cambria Math"/>
                      </a:rPr>
                      <m:t>=</m:t>
                    </m:r>
                    <m:f>
                      <m:fPr>
                        <m:ctrlPr>
                          <a:rPr lang="en-US" altLang="zh-CN" b="0" i="1" smtClean="0">
                            <a:latin typeface="Cambria Math"/>
                          </a:rPr>
                        </m:ctrlPr>
                      </m:fPr>
                      <m:num>
                        <m:r>
                          <a:rPr lang="en-US" altLang="zh-CN" b="0" i="1" smtClean="0">
                            <a:latin typeface="Cambria Math"/>
                          </a:rPr>
                          <m:t>1</m:t>
                        </m:r>
                      </m:num>
                      <m:den>
                        <m:r>
                          <a:rPr lang="en-US" altLang="zh-CN" b="0" i="1" smtClean="0">
                            <a:latin typeface="Cambria Math"/>
                          </a:rPr>
                          <m:t>2</m:t>
                        </m:r>
                      </m:den>
                    </m:f>
                    <m:r>
                      <a:rPr lang="en-US" altLang="zh-CN" b="0" i="1" smtClean="0">
                        <a:latin typeface="Cambria Math"/>
                      </a:rPr>
                      <m:t>𝑚𝑣</m:t>
                    </m:r>
                    <m:r>
                      <a:rPr lang="en-US" altLang="zh-CN" b="0" i="1" baseline="30000" smtClean="0">
                        <a:latin typeface="Cambria Math"/>
                      </a:rPr>
                      <m:t>2</m:t>
                    </m:r>
                    <m:r>
                      <a:rPr lang="en-US" altLang="zh-CN" b="0" i="1" smtClean="0">
                        <a:latin typeface="Cambria Math"/>
                      </a:rPr>
                      <m:t>+</m:t>
                    </m:r>
                    <m:f>
                      <m:fPr>
                        <m:ctrlPr>
                          <a:rPr lang="en-US" altLang="zh-CN" b="0" i="1" smtClean="0">
                            <a:latin typeface="Cambria Math"/>
                          </a:rPr>
                        </m:ctrlPr>
                      </m:fPr>
                      <m:num>
                        <m:r>
                          <a:rPr lang="en-US" altLang="zh-CN" b="0" i="1" smtClean="0">
                            <a:latin typeface="Cambria Math"/>
                          </a:rPr>
                          <m:t>1</m:t>
                        </m:r>
                      </m:num>
                      <m:den>
                        <m:r>
                          <a:rPr lang="en-US" altLang="zh-CN" b="0" i="1" smtClean="0">
                            <a:latin typeface="Cambria Math"/>
                          </a:rPr>
                          <m:t>2</m:t>
                        </m:r>
                      </m:den>
                    </m:f>
                    <m:r>
                      <a:rPr lang="en-US" altLang="zh-CN" b="0" i="1" smtClean="0">
                        <a:latin typeface="Cambria Math"/>
                      </a:rPr>
                      <m:t>𝐼</m:t>
                    </m:r>
                    <m:r>
                      <a:rPr lang="zh-CN" altLang="en-US" b="0" i="1" smtClean="0">
                        <a:latin typeface="Cambria Math"/>
                      </a:rPr>
                      <m:t>𝜔</m:t>
                    </m:r>
                    <m:r>
                      <a:rPr lang="en-US" altLang="zh-CN" b="0" i="1" baseline="30000" smtClean="0">
                        <a:latin typeface="Cambria Math"/>
                      </a:rPr>
                      <m:t>2</m:t>
                    </m:r>
                  </m:oMath>
                </a14:m>
                <a:r>
                  <a:rPr lang="zh-CN" altLang="en-US" dirty="0" smtClean="0"/>
                  <a:t>，</a:t>
                </a:r>
                <a:r>
                  <a:rPr lang="en-US" altLang="zh-CN" dirty="0"/>
                  <a:t> </a:t>
                </a:r>
                <a14:m>
                  <m:oMath xmlns:m="http://schemas.openxmlformats.org/officeDocument/2006/math">
                    <m:r>
                      <a:rPr lang="en-US" altLang="zh-CN" i="1">
                        <a:latin typeface="Cambria Math"/>
                      </a:rPr>
                      <m:t>𝐼</m:t>
                    </m:r>
                  </m:oMath>
                </a14:m>
                <a:r>
                  <a:rPr lang="zh-CN" altLang="en-US" dirty="0" smtClean="0"/>
                  <a:t>代表相对于过质心的那根转轴的转动惯量。而打击板中心时，只有平动，</a:t>
                </a:r>
                <a:r>
                  <a:rPr lang="en-US" altLang="zh-CN" dirty="0"/>
                  <a:t> </a:t>
                </a:r>
                <a14:m>
                  <m:oMath xmlns:m="http://schemas.openxmlformats.org/officeDocument/2006/math">
                    <m:r>
                      <a:rPr lang="en-US" altLang="zh-CN" i="1">
                        <a:latin typeface="Cambria Math"/>
                      </a:rPr>
                      <m:t>𝑊</m:t>
                    </m:r>
                    <m:r>
                      <a:rPr lang="en-US" altLang="zh-CN" i="1">
                        <a:latin typeface="Cambria Math"/>
                      </a:rPr>
                      <m:t>=</m:t>
                    </m:r>
                    <m:f>
                      <m:fPr>
                        <m:ctrlPr>
                          <a:rPr lang="en-US" altLang="zh-CN" i="1">
                            <a:latin typeface="Cambria Math"/>
                          </a:rPr>
                        </m:ctrlPr>
                      </m:fPr>
                      <m:num>
                        <m:r>
                          <a:rPr lang="en-US" altLang="zh-CN" i="1">
                            <a:latin typeface="Cambria Math"/>
                          </a:rPr>
                          <m:t>1</m:t>
                        </m:r>
                      </m:num>
                      <m:den>
                        <m:r>
                          <a:rPr lang="en-US" altLang="zh-CN" i="1">
                            <a:latin typeface="Cambria Math"/>
                          </a:rPr>
                          <m:t>2</m:t>
                        </m:r>
                      </m:den>
                    </m:f>
                    <m:r>
                      <a:rPr lang="en-US" altLang="zh-CN" i="1">
                        <a:latin typeface="Cambria Math"/>
                      </a:rPr>
                      <m:t>𝑚</m:t>
                    </m:r>
                    <m:sSup>
                      <m:sSupPr>
                        <m:ctrlPr>
                          <a:rPr lang="en-US" altLang="zh-CN" i="1" smtClean="0">
                            <a:latin typeface="Cambria Math"/>
                          </a:rPr>
                        </m:ctrlPr>
                      </m:sSupPr>
                      <m:e>
                        <m:r>
                          <a:rPr lang="en-US" altLang="zh-CN" b="0" i="1" smtClean="0">
                            <a:latin typeface="Cambria Math"/>
                          </a:rPr>
                          <m:t>𝑣</m:t>
                        </m:r>
                      </m:e>
                      <m:sup>
                        <m:r>
                          <a:rPr lang="en-US" altLang="zh-CN" b="0" i="1" smtClean="0">
                            <a:latin typeface="Cambria Math"/>
                          </a:rPr>
                          <m:t>,</m:t>
                        </m:r>
                      </m:sup>
                    </m:sSup>
                    <m:r>
                      <a:rPr lang="en-US" altLang="zh-CN" i="1" baseline="30000">
                        <a:latin typeface="Cambria Math"/>
                      </a:rPr>
                      <m:t>2</m:t>
                    </m:r>
                  </m:oMath>
                </a14:m>
                <a:r>
                  <a:rPr lang="zh-CN" altLang="en-US" dirty="0" smtClean="0"/>
                  <a:t>。可见</a:t>
                </a:r>
                <a14:m>
                  <m:oMath xmlns:m="http://schemas.openxmlformats.org/officeDocument/2006/math">
                    <m:sSup>
                      <m:sSupPr>
                        <m:ctrlPr>
                          <a:rPr lang="en-US" altLang="zh-CN" i="1">
                            <a:latin typeface="Cambria Math"/>
                          </a:rPr>
                        </m:ctrlPr>
                      </m:sSupPr>
                      <m:e>
                        <m:r>
                          <a:rPr lang="en-US" altLang="zh-CN" i="1">
                            <a:latin typeface="Cambria Math"/>
                          </a:rPr>
                          <m:t>𝑣</m:t>
                        </m:r>
                      </m:e>
                      <m:sup>
                        <m:r>
                          <a:rPr lang="en-US" altLang="zh-CN" i="1">
                            <a:latin typeface="Cambria Math"/>
                          </a:rPr>
                          <m:t>,</m:t>
                        </m:r>
                      </m:sup>
                    </m:sSup>
                    <m:r>
                      <a:rPr lang="en-US" altLang="zh-CN" b="0" i="1" smtClean="0">
                        <a:latin typeface="Cambria Math"/>
                      </a:rPr>
                      <m:t>&gt;</m:t>
                    </m:r>
                    <m:r>
                      <a:rPr lang="en-US" altLang="zh-CN" b="0" i="1" smtClean="0">
                        <a:latin typeface="Cambria Math"/>
                      </a:rPr>
                      <m:t>𝑣</m:t>
                    </m:r>
                  </m:oMath>
                </a14:m>
                <a:r>
                  <a:rPr lang="zh-CN" altLang="en-US" dirty="0" smtClean="0"/>
                  <a:t>，所以打击中心时跑得比较远。</a:t>
                </a:r>
                <a:endParaRPr lang="en-US" altLang="zh-CN" dirty="0" smtClean="0"/>
              </a:p>
              <a:p>
                <a:endParaRPr lang="en-US" dirty="0"/>
              </a:p>
              <a:p>
                <a:r>
                  <a:rPr lang="en-US" altLang="zh-CN" dirty="0" smtClean="0"/>
                  <a:t>2</a:t>
                </a:r>
                <a:r>
                  <a:rPr lang="zh-CN" altLang="en-US" dirty="0" smtClean="0"/>
                  <a:t>（</a:t>
                </a:r>
                <a:r>
                  <a:rPr lang="en-US" altLang="zh-CN" dirty="0" smtClean="0"/>
                  <a:t>20</a:t>
                </a:r>
                <a:r>
                  <a:rPr lang="zh-CN" altLang="en-US" dirty="0" smtClean="0"/>
                  <a:t>分）：从冲量的角度理解，外力产生的冲量</a:t>
                </a:r>
                <a14:m>
                  <m:oMath xmlns:m="http://schemas.openxmlformats.org/officeDocument/2006/math">
                    <m:r>
                      <a:rPr lang="en-US" altLang="zh-CN" b="0" i="1" smtClean="0">
                        <a:latin typeface="Cambria Math"/>
                      </a:rPr>
                      <m:t>𝑃</m:t>
                    </m:r>
                    <m:r>
                      <a:rPr lang="en-US" altLang="zh-CN" b="0" i="1" smtClean="0">
                        <a:latin typeface="Cambria Math"/>
                      </a:rPr>
                      <m:t>=</m:t>
                    </m:r>
                    <m:r>
                      <a:rPr lang="en-US" altLang="zh-CN" b="0" i="1" smtClean="0">
                        <a:latin typeface="Cambria Math"/>
                      </a:rPr>
                      <m:t>𝐹</m:t>
                    </m:r>
                    <m:r>
                      <a:rPr lang="en-US" altLang="zh-CN" b="0" i="1" smtClean="0">
                        <a:latin typeface="Cambria Math"/>
                        <a:ea typeface="Cambria Math"/>
                      </a:rPr>
                      <m:t>∆</m:t>
                    </m:r>
                    <m:r>
                      <a:rPr lang="en-US" altLang="zh-CN" b="0" i="1" smtClean="0">
                        <a:latin typeface="Cambria Math"/>
                        <a:ea typeface="Cambria Math"/>
                      </a:rPr>
                      <m:t>𝑡</m:t>
                    </m:r>
                  </m:oMath>
                </a14:m>
                <a:r>
                  <a:rPr lang="zh-CN" altLang="en-US" dirty="0" smtClean="0"/>
                  <a:t>，手臂长度恒定。外力对质心产生的平动加速度为</a:t>
                </a:r>
                <a14:m>
                  <m:oMath xmlns:m="http://schemas.openxmlformats.org/officeDocument/2006/math">
                    <m:r>
                      <a:rPr lang="en-US" altLang="zh-CN" b="0" i="1" smtClean="0">
                        <a:latin typeface="Cambria Math"/>
                      </a:rPr>
                      <m:t>𝑎</m:t>
                    </m:r>
                    <m:r>
                      <a:rPr lang="en-US" altLang="zh-CN" b="0" i="1" smtClean="0">
                        <a:latin typeface="Cambria Math"/>
                      </a:rPr>
                      <m:t>=</m:t>
                    </m:r>
                    <m:r>
                      <a:rPr lang="en-US" altLang="zh-CN" b="0" i="1" smtClean="0">
                        <a:latin typeface="Cambria Math"/>
                      </a:rPr>
                      <m:t>𝐹</m:t>
                    </m:r>
                    <m:r>
                      <a:rPr lang="en-US" altLang="zh-CN" b="0" i="1" smtClean="0">
                        <a:latin typeface="Cambria Math"/>
                      </a:rPr>
                      <m:t>/</m:t>
                    </m:r>
                    <m:r>
                      <a:rPr lang="en-US" altLang="zh-CN" b="0" i="1" smtClean="0">
                        <a:latin typeface="Cambria Math"/>
                      </a:rPr>
                      <m:t>𝑚</m:t>
                    </m:r>
                  </m:oMath>
                </a14:m>
                <a:r>
                  <a:rPr lang="zh-CN" altLang="en-US" dirty="0" smtClean="0"/>
                  <a:t>。当打击板边缘时，板子除了平动加速度之外，还会产生加速旋转（因为打击力相对质心有一个力矩），所以拳接触的地方的加速度比较大。因而拳头走完</a:t>
                </a:r>
                <a:r>
                  <a:rPr lang="en-US" altLang="zh-CN" i="1" dirty="0" smtClean="0"/>
                  <a:t>S</a:t>
                </a:r>
                <a:r>
                  <a:rPr lang="zh-CN" altLang="en-US" dirty="0" smtClean="0"/>
                  <a:t>的距离所需要的时间较短。从而冲量较小，因此板所获得的平动速度较小，从而跑得不如打击板中心时那么远。</a:t>
                </a:r>
                <a:endParaRPr lang="en-US" altLang="zh-CN" dirty="0" smtClean="0"/>
              </a:p>
              <a:p>
                <a:endParaRPr lang="en-US" i="1" dirty="0"/>
              </a:p>
              <a:p>
                <a:endParaRPr lang="en-US" i="1" dirty="0" smtClean="0"/>
              </a:p>
              <a:p>
                <a:r>
                  <a:rPr lang="zh-CN" altLang="en-US" i="1" dirty="0"/>
                  <a:t>注</a:t>
                </a:r>
                <a:r>
                  <a:rPr lang="zh-CN" altLang="en-US" i="1" dirty="0" smtClean="0"/>
                  <a:t>意，只要有理有据，不一定要和上述参考解答完全一样，也可以得全部分。</a:t>
                </a:r>
                <a:endParaRPr lang="en-US" i="1" dirty="0"/>
              </a:p>
            </p:txBody>
          </p:sp>
        </mc:Choice>
        <mc:Fallback>
          <p:sp>
            <p:nvSpPr>
              <p:cNvPr id="4" name="TextBox 3"/>
              <p:cNvSpPr txBox="1">
                <a:spLocks noRot="1" noChangeAspect="1" noMove="1" noResize="1" noEditPoints="1" noAdjustHandles="1" noChangeArrowheads="1" noChangeShapeType="1" noTextEdit="1"/>
              </p:cNvSpPr>
              <p:nvPr/>
            </p:nvSpPr>
            <p:spPr>
              <a:xfrm>
                <a:off x="0" y="0"/>
                <a:ext cx="9144000" cy="5583580"/>
              </a:xfrm>
              <a:prstGeom prst="rect">
                <a:avLst/>
              </a:prstGeom>
              <a:blipFill rotWithShape="1">
                <a:blip r:embed="rId2"/>
                <a:stretch>
                  <a:fillRect l="-533" t="-873" r="-533" b="-437"/>
                </a:stretch>
              </a:blipFill>
            </p:spPr>
            <p:txBody>
              <a:bodyPr/>
              <a:lstStyle/>
              <a:p>
                <a:r>
                  <a:rPr lang="en-US">
                    <a:noFill/>
                  </a:rPr>
                  <a:t> </a:t>
                </a:r>
              </a:p>
            </p:txBody>
          </p:sp>
        </mc:Fallback>
      </mc:AlternateContent>
    </p:spTree>
    <p:extLst>
      <p:ext uri="{BB962C8B-B14F-4D97-AF65-F5344CB8AC3E}">
        <p14:creationId xmlns:p14="http://schemas.microsoft.com/office/powerpoint/2010/main" val="2488174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TotalTime>
  <Words>2609</Words>
  <Application>Microsoft Office PowerPoint</Application>
  <PresentationFormat>On-screen Show (4:3)</PresentationFormat>
  <Paragraphs>85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xue</dc:creator>
  <cp:lastModifiedBy>xue</cp:lastModifiedBy>
  <cp:revision>22</cp:revision>
  <dcterms:created xsi:type="dcterms:W3CDTF">2006-08-16T00:00:00Z</dcterms:created>
  <dcterms:modified xsi:type="dcterms:W3CDTF">2017-11-23T06:44:44Z</dcterms:modified>
</cp:coreProperties>
</file>