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0" y="234767"/>
                <a:ext cx="8763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第一题</a:t>
                </a:r>
                <a:r>
                  <a:rPr lang="zh-CN" altLang="en-US" dirty="0" smtClean="0"/>
                  <a:t>：转动惯量的变化</a:t>
                </a:r>
                <a:endParaRPr lang="en-US" dirty="0"/>
              </a:p>
              <a:p>
                <a:r>
                  <a:rPr lang="zh-CN" altLang="en-US" dirty="0" smtClean="0"/>
                  <a:t>在费曼讲义和我们的课上都讲到，当一个转动的花样滑冰运动员把手臂从张开放到胸前时，转动惯量会变小，转速会变大，并且转动能也会增大。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为了模拟这一过</a:t>
                </a:r>
                <a:r>
                  <a:rPr lang="zh-CN" altLang="en-US" dirty="0" smtClean="0"/>
                  <a:t>程，我们用下面的模型来进行计算。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：我们用两个相同的小球来模拟运动员的两只手臂，并忽略了运动员的躯干部分。这两个小球绕着它们的中点转动。起初角速度为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CN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，两个小球离中点的距离为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 </a:t>
                </a:r>
                <a:r>
                  <a:rPr lang="zh-CN" altLang="en-US" dirty="0" smtClean="0"/>
                  <a:t>。之后，运动员把两只小球拉到了距离中点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zh-CN" altLang="en-US" dirty="0" smtClean="0"/>
                  <a:t>的位置。请计算这个过程中转动能的变化大小。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：这一能量的变化是因为运动员在把小球往里拉时在做功。请计算一下这个做功的大小。它是否等于这个体系增加的转动能？</a:t>
                </a:r>
                <a:endParaRPr lang="en-US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4767"/>
                <a:ext cx="8763000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56" t="-1322" r="-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43176" y="4584701"/>
            <a:ext cx="425451" cy="43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8602" y="4789715"/>
            <a:ext cx="256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53616" y="4789715"/>
            <a:ext cx="17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895576" y="4847772"/>
            <a:ext cx="259898" cy="725714"/>
          </a:xfrm>
          <a:custGeom>
            <a:avLst/>
            <a:gdLst>
              <a:gd name="connsiteX0" fmla="*/ 13155 w 259898"/>
              <a:gd name="connsiteY0" fmla="*/ 0 h 725714"/>
              <a:gd name="connsiteX1" fmla="*/ 27670 w 259898"/>
              <a:gd name="connsiteY1" fmla="*/ 420914 h 725714"/>
              <a:gd name="connsiteX2" fmla="*/ 259898 w 259898"/>
              <a:gd name="connsiteY2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98" h="725714">
                <a:moveTo>
                  <a:pt x="13155" y="0"/>
                </a:moveTo>
                <a:cubicBezTo>
                  <a:pt x="-150" y="149981"/>
                  <a:pt x="-13454" y="299962"/>
                  <a:pt x="27670" y="420914"/>
                </a:cubicBezTo>
                <a:cubicBezTo>
                  <a:pt x="68794" y="541866"/>
                  <a:pt x="164346" y="633790"/>
                  <a:pt x="259898" y="72571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347131" y="4122058"/>
            <a:ext cx="196485" cy="682171"/>
          </a:xfrm>
          <a:custGeom>
            <a:avLst/>
            <a:gdLst>
              <a:gd name="connsiteX0" fmla="*/ 188686 w 196485"/>
              <a:gd name="connsiteY0" fmla="*/ 682171 h 682171"/>
              <a:gd name="connsiteX1" fmla="*/ 174172 w 196485"/>
              <a:gd name="connsiteY1" fmla="*/ 391885 h 682171"/>
              <a:gd name="connsiteX2" fmla="*/ 0 w 196485"/>
              <a:gd name="connsiteY2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85" h="682171">
                <a:moveTo>
                  <a:pt x="188686" y="682171"/>
                </a:moveTo>
                <a:cubicBezTo>
                  <a:pt x="197153" y="593875"/>
                  <a:pt x="205620" y="505580"/>
                  <a:pt x="174172" y="391885"/>
                </a:cubicBezTo>
                <a:cubicBezTo>
                  <a:pt x="142724" y="278190"/>
                  <a:pt x="71362" y="13909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5576" y="5573486"/>
                <a:ext cx="70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zh-CN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76" y="5573486"/>
                <a:ext cx="7098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92210" y="3820886"/>
                <a:ext cx="70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zh-CN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10" y="3820886"/>
                <a:ext cx="70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6218689" y="4847772"/>
            <a:ext cx="259898" cy="725714"/>
          </a:xfrm>
          <a:custGeom>
            <a:avLst/>
            <a:gdLst>
              <a:gd name="connsiteX0" fmla="*/ 13155 w 259898"/>
              <a:gd name="connsiteY0" fmla="*/ 0 h 725714"/>
              <a:gd name="connsiteX1" fmla="*/ 27670 w 259898"/>
              <a:gd name="connsiteY1" fmla="*/ 420914 h 725714"/>
              <a:gd name="connsiteX2" fmla="*/ 259898 w 259898"/>
              <a:gd name="connsiteY2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98" h="725714">
                <a:moveTo>
                  <a:pt x="13155" y="0"/>
                </a:moveTo>
                <a:cubicBezTo>
                  <a:pt x="-150" y="149981"/>
                  <a:pt x="-13454" y="299962"/>
                  <a:pt x="27670" y="420914"/>
                </a:cubicBezTo>
                <a:cubicBezTo>
                  <a:pt x="68794" y="541866"/>
                  <a:pt x="164346" y="633790"/>
                  <a:pt x="259898" y="72571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775261" y="4100287"/>
            <a:ext cx="196485" cy="682171"/>
          </a:xfrm>
          <a:custGeom>
            <a:avLst/>
            <a:gdLst>
              <a:gd name="connsiteX0" fmla="*/ 188686 w 196485"/>
              <a:gd name="connsiteY0" fmla="*/ 682171 h 682171"/>
              <a:gd name="connsiteX1" fmla="*/ 174172 w 196485"/>
              <a:gd name="connsiteY1" fmla="*/ 391885 h 682171"/>
              <a:gd name="connsiteX2" fmla="*/ 0 w 196485"/>
              <a:gd name="connsiteY2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85" h="682171">
                <a:moveTo>
                  <a:pt x="188686" y="682171"/>
                </a:moveTo>
                <a:cubicBezTo>
                  <a:pt x="197153" y="593875"/>
                  <a:pt x="205620" y="505580"/>
                  <a:pt x="174172" y="391885"/>
                </a:cubicBezTo>
                <a:cubicBezTo>
                  <a:pt x="142724" y="278190"/>
                  <a:pt x="71362" y="13909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33547" y="5567011"/>
                <a:ext cx="70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zh-CN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47" y="5567011"/>
                <a:ext cx="7098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20340" y="3768023"/>
                <a:ext cx="70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zh-CN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340" y="3768023"/>
                <a:ext cx="7098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2138817" y="4691743"/>
            <a:ext cx="114299" cy="224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59159" y="4669972"/>
            <a:ext cx="114299" cy="224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42582" y="5101772"/>
            <a:ext cx="87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质量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6589" y="4137355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质量</a:t>
            </a:r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06916" y="4506687"/>
            <a:ext cx="12890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76600" y="4572000"/>
            <a:ext cx="425451" cy="43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40890" y="4552042"/>
            <a:ext cx="425451" cy="43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75261" y="4584701"/>
            <a:ext cx="425451" cy="43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254566" y="4506688"/>
            <a:ext cx="12890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05417" y="41373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498724" y="41148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138006" y="4455105"/>
            <a:ext cx="97830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16308" y="4441372"/>
            <a:ext cx="1013873" cy="137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85602" y="40688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278909" y="40462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248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480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第二题</a:t>
            </a:r>
            <a:r>
              <a:rPr lang="zh-CN" altLang="en-US" dirty="0"/>
              <a:t>：陀螺的进动</a:t>
            </a:r>
          </a:p>
          <a:p>
            <a:r>
              <a:rPr lang="zh-CN" altLang="en-US" dirty="0"/>
              <a:t>一个旋转的陀螺在重力作用下发生进动</a:t>
            </a:r>
            <a:r>
              <a:rPr lang="zh-CN" altLang="en-US" dirty="0" smtClean="0"/>
              <a:t>（</a:t>
            </a:r>
            <a:r>
              <a:rPr lang="zh-CN" altLang="en-US" dirty="0"/>
              <a:t>右图</a:t>
            </a:r>
            <a:r>
              <a:rPr lang="zh-CN" altLang="en-US" dirty="0" smtClean="0"/>
              <a:t>），</a:t>
            </a:r>
            <a:r>
              <a:rPr lang="zh-CN" altLang="en-US" dirty="0"/>
              <a:t>已知陀</a:t>
            </a:r>
            <a:r>
              <a:rPr lang="zh-CN" altLang="en-US" dirty="0" smtClean="0"/>
              <a:t>螺绕中心对称轴的转</a:t>
            </a:r>
            <a:r>
              <a:rPr lang="zh-CN" altLang="en-US" dirty="0"/>
              <a:t>动惯量为</a:t>
            </a:r>
            <a:r>
              <a:rPr lang="en-US" altLang="zh-CN" dirty="0"/>
              <a:t>I</a:t>
            </a:r>
            <a:r>
              <a:rPr lang="zh-CN" altLang="en-US" dirty="0"/>
              <a:t>，自转角速度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ω</a:t>
            </a:r>
            <a:r>
              <a:rPr lang="zh-CN" altLang="en-US" dirty="0" smtClean="0"/>
              <a:t>，方向如图所示，</a:t>
            </a:r>
            <a:r>
              <a:rPr lang="zh-CN" altLang="en-US" dirty="0"/>
              <a:t>质量为</a:t>
            </a:r>
            <a:r>
              <a:rPr lang="en-US" altLang="zh-CN" dirty="0"/>
              <a:t>m,</a:t>
            </a:r>
            <a:r>
              <a:rPr lang="zh-CN" altLang="en-US" dirty="0"/>
              <a:t>质心到底部距离为</a:t>
            </a:r>
            <a:r>
              <a:rPr lang="en-US" altLang="zh-CN" dirty="0"/>
              <a:t>R,</a:t>
            </a:r>
            <a:r>
              <a:rPr lang="zh-CN" altLang="en-US" dirty="0"/>
              <a:t>进动时与垂直方向倾斜角为</a:t>
            </a:r>
            <a:r>
              <a:rPr lang="en-US" altLang="zh-CN" dirty="0"/>
              <a:t>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：试</a:t>
            </a:r>
            <a:r>
              <a:rPr lang="zh-CN" altLang="en-US" dirty="0"/>
              <a:t>用上述量描述出进动</a:t>
            </a:r>
            <a:r>
              <a:rPr lang="zh-CN" altLang="en-US" dirty="0" smtClean="0"/>
              <a:t>的角</a:t>
            </a:r>
            <a:r>
              <a:rPr lang="zh-CN" altLang="en-US" dirty="0"/>
              <a:t>速</a:t>
            </a:r>
            <a:r>
              <a:rPr lang="zh-CN" altLang="en-US" dirty="0" smtClean="0"/>
              <a:t>度</a:t>
            </a:r>
            <a:r>
              <a:rPr lang="zh-CN" altLang="en-US" dirty="0" smtClean="0"/>
              <a:t>的大小和方向。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：进动角速度的大小与什么因素有关？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zh-CN" altLang="en-US" dirty="0" smtClean="0"/>
              <a:t>附加题）陀螺刚开始</a:t>
            </a:r>
            <a:r>
              <a:rPr lang="zh-CN" altLang="en-US" dirty="0"/>
              <a:t>释</a:t>
            </a:r>
            <a:r>
              <a:rPr lang="zh-CN" altLang="en-US" dirty="0" smtClean="0"/>
              <a:t>放时，并没有进动角速度，陀螺的质心的动量为零。后来形成进动，因此陀螺质心开始绕着垂直轴转动，请问陀螺质心从静止到转动过程是由谁提供的加速度？由谁提供的能量？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1618" y="5373745"/>
            <a:ext cx="8970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请注意：如果陀螺高速自转，而进</a:t>
            </a:r>
            <a:r>
              <a:rPr lang="zh-CN" altLang="en-US" dirty="0" smtClean="0"/>
              <a:t>动的角速</a:t>
            </a:r>
            <a:r>
              <a:rPr lang="zh-CN" altLang="en-US" dirty="0" smtClean="0"/>
              <a:t>度</a:t>
            </a:r>
            <a:r>
              <a:rPr lang="zh-CN" altLang="en-US" dirty="0"/>
              <a:t>相</a:t>
            </a:r>
            <a:r>
              <a:rPr lang="zh-CN" altLang="en-US" dirty="0" smtClean="0"/>
              <a:t>对来说很小</a:t>
            </a:r>
            <a:r>
              <a:rPr lang="zh-CN" altLang="en-US" dirty="0" smtClean="0"/>
              <a:t>，则角</a:t>
            </a:r>
            <a:r>
              <a:rPr lang="zh-CN" altLang="en-US" dirty="0" smtClean="0"/>
              <a:t>动量完全</a:t>
            </a:r>
            <a:r>
              <a:rPr lang="zh-CN" altLang="en-US" dirty="0" smtClean="0"/>
              <a:t>来</a:t>
            </a:r>
            <a:r>
              <a:rPr lang="zh-CN" altLang="en-US" dirty="0"/>
              <a:t>陀</a:t>
            </a:r>
            <a:r>
              <a:rPr lang="zh-CN" altLang="en-US" dirty="0" smtClean="0"/>
              <a:t>螺的自转。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如果进动的角速度相对自转角速度不可忽略，则需考虑进动带来的角动量，讨</a:t>
            </a:r>
            <a:r>
              <a:rPr lang="zh-CN" altLang="en-US" dirty="0" smtClean="0"/>
              <a:t>论较为复杂。需要引入转动惯量张量的概念。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1600200"/>
            <a:ext cx="32797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3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第三题：泡沫塑料的运动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在课堂上我们演示了用手击打一块泡沫塑料，如果击打塑料的边缘，则塑料会转动着向前运动；而如果打击塑料中心，则塑料会只有平动。最终结果是打击塑料中心的情况下塑料坠地时离出发点的距离更远。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：请从外力做功的角度来解释这个现象。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：请从外力产生动量的角度来解释这个现象。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请用数学公式进行表述，请说明你所引入的物理量的含义，例如，不要直接用 </a:t>
            </a:r>
            <a:r>
              <a:rPr lang="en-US" altLang="zh-CN" dirty="0" smtClean="0"/>
              <a:t>I </a:t>
            </a:r>
            <a:r>
              <a:rPr lang="zh-CN" altLang="en-US" dirty="0" smtClean="0"/>
              <a:t>而不说明它代表某个转动惯量。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891" y="4998027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86891" y="560416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38800" y="4946073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81800" y="5521036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9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794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5</cp:revision>
  <dcterms:created xsi:type="dcterms:W3CDTF">2006-08-16T00:00:00Z</dcterms:created>
  <dcterms:modified xsi:type="dcterms:W3CDTF">2017-11-15T13:39:03Z</dcterms:modified>
</cp:coreProperties>
</file>