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82" y="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题一：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在课堂上讨论了用时空图来理解孪生子佯谬，下面我们来仔细推导。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A: </a:t>
            </a:r>
            <a:r>
              <a:rPr lang="zh-CN" altLang="en-US" dirty="0" smtClean="0"/>
              <a:t>在地球参考系看来，飞船以</a:t>
            </a:r>
            <a:r>
              <a:rPr lang="en-US" altLang="zh-CN" dirty="0" smtClean="0"/>
              <a:t>1/2</a:t>
            </a:r>
            <a:r>
              <a:rPr lang="zh-CN" altLang="en-US" dirty="0" smtClean="0"/>
              <a:t>光速飞离地球，飞了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年，然后又以</a:t>
            </a:r>
            <a:r>
              <a:rPr lang="en-US" altLang="zh-CN" dirty="0" smtClean="0"/>
              <a:t>1/2</a:t>
            </a:r>
            <a:r>
              <a:rPr lang="zh-CN" altLang="en-US" dirty="0" smtClean="0"/>
              <a:t>的光速返回地球（假设不需要加速和减速这个过程）。请问两兄弟相遇时，地球上的人增长了多少岁？飞船上的人增加了多少岁？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B: </a:t>
            </a:r>
            <a:r>
              <a:rPr lang="zh-CN" altLang="en-US" dirty="0" smtClean="0"/>
              <a:t>在飞船飞出去的参考系看来，地球后退的速度有多大？飞船返回地球的速度有多大？</a:t>
            </a:r>
            <a:endParaRPr lang="en-US" altLang="zh-CN" dirty="0"/>
          </a:p>
        </p:txBody>
      </p:sp>
      <p:grpSp>
        <p:nvGrpSpPr>
          <p:cNvPr id="5" name="Group 4"/>
          <p:cNvGrpSpPr/>
          <p:nvPr/>
        </p:nvGrpSpPr>
        <p:grpSpPr>
          <a:xfrm>
            <a:off x="1401161" y="3075709"/>
            <a:ext cx="2183071" cy="3683732"/>
            <a:chOff x="738384" y="2383411"/>
            <a:chExt cx="1595938" cy="2717369"/>
          </a:xfrm>
        </p:grpSpPr>
        <p:grpSp>
          <p:nvGrpSpPr>
            <p:cNvPr id="6" name="Group 5"/>
            <p:cNvGrpSpPr/>
            <p:nvPr/>
          </p:nvGrpSpPr>
          <p:grpSpPr>
            <a:xfrm>
              <a:off x="738384" y="2383411"/>
              <a:ext cx="1595938" cy="2717369"/>
              <a:chOff x="832194" y="2425115"/>
              <a:chExt cx="2020588" cy="328154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914400" y="3043643"/>
                <a:ext cx="0" cy="22903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832194" y="5334000"/>
                <a:ext cx="16383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552700" y="533732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05104" y="2425115"/>
                <a:ext cx="419624" cy="418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803314" y="3656402"/>
              <a:ext cx="494569" cy="1142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874956" y="2895600"/>
              <a:ext cx="422927" cy="760802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545026" y="3075709"/>
            <a:ext cx="3542055" cy="3683732"/>
            <a:chOff x="-255103" y="2383411"/>
            <a:chExt cx="2589426" cy="2717369"/>
          </a:xfrm>
        </p:grpSpPr>
        <p:grpSp>
          <p:nvGrpSpPr>
            <p:cNvPr id="14" name="Group 13"/>
            <p:cNvGrpSpPr/>
            <p:nvPr/>
          </p:nvGrpSpPr>
          <p:grpSpPr>
            <a:xfrm>
              <a:off x="803314" y="2383411"/>
              <a:ext cx="1531009" cy="2717369"/>
              <a:chOff x="914400" y="2425115"/>
              <a:chExt cx="1938382" cy="328154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914400" y="2590800"/>
                <a:ext cx="0" cy="2743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14400" y="5334000"/>
                <a:ext cx="16383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552700" y="533732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05104" y="2425115"/>
                <a:ext cx="419624" cy="418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H="1" flipV="1">
              <a:off x="-255103" y="2520611"/>
              <a:ext cx="1058418" cy="2278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-229960" y="2520611"/>
              <a:ext cx="1051802" cy="105676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V="1">
            <a:off x="1430657" y="3075709"/>
            <a:ext cx="0" cy="3265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1161" y="6350218"/>
            <a:ext cx="17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地球参考系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6367476"/>
            <a:ext cx="22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飞船飞出去的参考系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4621293"/>
            <a:ext cx="88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十年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2000" y="4801407"/>
            <a:ext cx="668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82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C: </a:t>
            </a:r>
            <a:r>
              <a:rPr lang="zh-CN" altLang="en-US" dirty="0" smtClean="0"/>
              <a:t>在飞船飞出去的参考系看来，他决定返航时（即下图中箭头所指点），他的年龄增大了多少岁？与此同时，地球上的人年龄增大了多少岁？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D: </a:t>
            </a:r>
            <a:r>
              <a:rPr lang="zh-CN" altLang="en-US" dirty="0" smtClean="0"/>
              <a:t>在飞船飞出去的参考系看来，当飞船到达地球时，地球上的人年龄增大了多少岁？飞船上的人年龄增大了多少岁？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请注意采用“事件”的观点来研究相对论的坐标系变化问题。找到相应的事件，确定它们的时空坐标，然后利用洛伦兹变换进行不同参考系之间的变换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45026" y="3075709"/>
            <a:ext cx="3542055" cy="3683732"/>
            <a:chOff x="-255103" y="2383411"/>
            <a:chExt cx="2589426" cy="2717369"/>
          </a:xfrm>
        </p:grpSpPr>
        <p:grpSp>
          <p:nvGrpSpPr>
            <p:cNvPr id="6" name="Group 5"/>
            <p:cNvGrpSpPr/>
            <p:nvPr/>
          </p:nvGrpSpPr>
          <p:grpSpPr>
            <a:xfrm>
              <a:off x="803314" y="2383411"/>
              <a:ext cx="1531009" cy="2717369"/>
              <a:chOff x="914400" y="2425115"/>
              <a:chExt cx="1938382" cy="328154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914400" y="2590800"/>
                <a:ext cx="0" cy="2743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914400" y="5334000"/>
                <a:ext cx="16383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552700" y="533732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05104" y="2425115"/>
                <a:ext cx="419624" cy="418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-255103" y="2520611"/>
              <a:ext cx="1058418" cy="2278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-229960" y="2520611"/>
              <a:ext cx="1051802" cy="105676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486400" y="6367476"/>
            <a:ext cx="22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飞船飞出去的参考系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17508" y="4495800"/>
            <a:ext cx="25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飞船返航点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6018170" y="4680466"/>
            <a:ext cx="2993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4636" y="0"/>
                <a:ext cx="9033164" cy="490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问题二：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费</a:t>
                </a:r>
                <a:r>
                  <a:rPr lang="zh-CN" altLang="en-US" dirty="0"/>
                  <a:t>曼讲义</a:t>
                </a:r>
                <a:r>
                  <a:rPr lang="zh-CN" altLang="en-US" dirty="0" smtClean="0"/>
                  <a:t>上提</a:t>
                </a:r>
                <a:r>
                  <a:rPr lang="zh-CN" altLang="en-US" dirty="0"/>
                  <a:t>到过一个关于相对论的有趣实例，即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μ</m:t>
                    </m:r>
                  </m:oMath>
                </a14:m>
                <a:r>
                  <a:rPr lang="zh-CN" altLang="en-US" dirty="0"/>
                  <a:t>介子的寿命问题。这种介子在静止时，其寿命约为</a:t>
                </a:r>
                <a:r>
                  <a:rPr lang="en-US" dirty="0"/>
                  <a:t>2.2</a:t>
                </a:r>
                <a:r>
                  <a:rPr lang="zh-CN" altLang="en-US" dirty="0"/>
                  <a:t>微秒。如果按照非相对论的牛顿力学，则即使以它光速运动，所走过的距离也只有</a:t>
                </a:r>
                <a:r>
                  <a:rPr lang="en-US" dirty="0"/>
                  <a:t>~660</a:t>
                </a:r>
                <a:r>
                  <a:rPr lang="zh-CN" altLang="en-US" dirty="0"/>
                  <a:t>米。但是实际情况是，当该介子在接近光速运动时，它所走过的距离可以达到十公里。我们再来考察一下这个问题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dirty="0"/>
                  <a:t>A</a:t>
                </a:r>
                <a:r>
                  <a:rPr lang="zh-CN" altLang="en-US" dirty="0"/>
                  <a:t>：如</a:t>
                </a:r>
                <a:r>
                  <a:rPr lang="zh-CN" altLang="en-US" dirty="0" smtClean="0"/>
                  <a:t>图所</a:t>
                </a:r>
                <a:r>
                  <a:rPr lang="zh-CN" altLang="en-US" dirty="0"/>
                  <a:t>示，当介子刚刚在大气层顶产生时，建立两个空间坐标系，一个是地球坐标系，一个是介子坐标系（介子坐标系的原点建立在介子上）。介子刚刚产生时，二坐标系原点重合。并取此时为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  <m:r>
                      <a:rPr lang="en-US" i="1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介子原点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  <m:r>
                      <a:rPr lang="en-US" i="1"/>
                      <m:t>=0</m:t>
                    </m:r>
                  </m:oMath>
                </a14:m>
                <a:r>
                  <a:rPr lang="zh-CN" altLang="en-US" dirty="0"/>
                  <a:t>（其中下标“地球原点”表示我们在讨论地球原点的时空坐标，上标“地球系”表示是在地球参考系中。其余上下标含义依此类推）。介子相对地球以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u</m:t>
                    </m:r>
                  </m:oMath>
                </a14:m>
                <a:r>
                  <a:rPr lang="zh-CN" altLang="en-US" dirty="0"/>
                  <a:t>的速度运动。当介子坐标系中的时间流逝过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τ</m:t>
                    </m:r>
                  </m:oMath>
                </a14:m>
                <a:r>
                  <a:rPr lang="zh-CN" altLang="en-US" dirty="0"/>
                  <a:t>（介子寿命</a:t>
                </a:r>
                <a:r>
                  <a:rPr lang="en-US" dirty="0"/>
                  <a:t>2.2</a:t>
                </a:r>
                <a:r>
                  <a:rPr lang="zh-CN" altLang="en-US" dirty="0"/>
                  <a:t>微秒）之后，介子坐标系原点（即介子本身）</a:t>
                </a:r>
                <a:r>
                  <a:rPr lang="en-US" dirty="0"/>
                  <a:t>O</a:t>
                </a:r>
                <a:r>
                  <a:rPr lang="zh-CN" altLang="en-US" baseline="-25000" dirty="0"/>
                  <a:t>介子</a:t>
                </a:r>
                <a:r>
                  <a:rPr lang="zh-CN" altLang="en-US" dirty="0"/>
                  <a:t>在介子坐标系中的时空坐标为</a:t>
                </a:r>
                <a14:m>
                  <m:oMath xmlns:m="http://schemas.openxmlformats.org/officeDocument/2006/math"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τ</m:t>
                    </m:r>
                    <m:r>
                      <a:rPr lang="en-US"/>
                      <m:t>, 0)</m:t>
                    </m:r>
                  </m:oMath>
                </a14:m>
                <a:r>
                  <a:rPr lang="zh-CN" altLang="en-US" dirty="0"/>
                  <a:t>。请利用洛仑兹变换求出在地球坐标系中，介子坐标系原点</a:t>
                </a:r>
                <a:r>
                  <a:rPr lang="en-US" dirty="0"/>
                  <a:t>O</a:t>
                </a:r>
                <a:r>
                  <a:rPr lang="zh-CN" altLang="en-US" baseline="-25000" dirty="0"/>
                  <a:t>介子</a:t>
                </a:r>
                <a:r>
                  <a:rPr lang="zh-CN" altLang="en-US" dirty="0"/>
                  <a:t>的时空坐标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介子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zh-CN" altLang="en-US"/>
                          <m:t>介子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zh-CN" altLang="en-US" dirty="0"/>
                  <a:t>。答案用光速、质子寿命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τ</m:t>
                    </m:r>
                  </m:oMath>
                </a14:m>
                <a:r>
                  <a:rPr lang="zh-CN" altLang="en-US" dirty="0"/>
                  <a:t>和质子在地球系中的运动速度</a:t>
                </a:r>
                <a:r>
                  <a:rPr lang="en-US" dirty="0"/>
                  <a:t>u</a:t>
                </a:r>
                <a:r>
                  <a:rPr lang="zh-CN" altLang="en-US" dirty="0"/>
                  <a:t>来表示。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" y="0"/>
                <a:ext cx="9033164" cy="4903137"/>
              </a:xfrm>
              <a:prstGeom prst="rect">
                <a:avLst/>
              </a:prstGeom>
              <a:blipFill rotWithShape="1">
                <a:blip r:embed="rId2"/>
                <a:stretch>
                  <a:fillRect l="-607" t="-995" r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03137"/>
            <a:ext cx="6029325" cy="1688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8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6200" y="306030"/>
                <a:ext cx="8991600" cy="443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zh-CN" altLang="en-US" dirty="0"/>
                  <a:t>：在地球坐标系来看，当介子到达位置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介子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zh-CN" altLang="en-US"/>
                          <m:t>介子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zh-CN" altLang="en-US" dirty="0"/>
                  <a:t>时，地球坐标系原点</a:t>
                </a:r>
                <a:r>
                  <a:rPr lang="en-US" dirty="0"/>
                  <a:t>O</a:t>
                </a:r>
                <a:r>
                  <a:rPr lang="zh-CN" altLang="en-US" baseline="-25000" dirty="0"/>
                  <a:t>地球</a:t>
                </a:r>
                <a:r>
                  <a:rPr lang="zh-CN" altLang="en-US" dirty="0"/>
                  <a:t>的时空坐标为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:r>
                  <a:rPr lang="en-US" dirty="0"/>
                  <a:t>0)</a:t>
                </a:r>
                <a:r>
                  <a:rPr lang="zh-CN" altLang="en-US" dirty="0"/>
                  <a:t>。请利用洛仑兹变换求出在介子坐标系中，地球坐标系原</a:t>
                </a:r>
                <a:r>
                  <a:rPr lang="zh-CN" altLang="en-US" dirty="0" smtClean="0"/>
                  <a:t>点</a:t>
                </a:r>
                <a:endParaRPr lang="en-US" altLang="zh-CN" dirty="0" smtClean="0"/>
              </a:p>
              <a:p>
                <a:r>
                  <a:rPr lang="en-US" dirty="0" smtClean="0"/>
                  <a:t>O</a:t>
                </a:r>
                <a:r>
                  <a:rPr lang="zh-CN" altLang="en-US" baseline="-25000" dirty="0"/>
                  <a:t>地球</a:t>
                </a:r>
                <a:r>
                  <a:rPr lang="en-US" dirty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地球系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:r>
                  <a:rPr lang="en-US" dirty="0"/>
                  <a:t>0)</a:t>
                </a:r>
                <a:r>
                  <a:rPr lang="zh-CN" altLang="en-US" dirty="0"/>
                  <a:t>对应的时空坐标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zh-CN" altLang="en-US" dirty="0"/>
                  <a:t>。答案用光速、质子寿命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τ</m:t>
                    </m:r>
                  </m:oMath>
                </a14:m>
                <a:r>
                  <a:rPr lang="zh-CN" altLang="en-US" dirty="0"/>
                  <a:t>和质子在地球系中的运动速度</a:t>
                </a:r>
                <a:r>
                  <a:rPr lang="en-US" dirty="0"/>
                  <a:t>u</a:t>
                </a:r>
                <a:r>
                  <a:rPr lang="zh-CN" altLang="en-US" dirty="0"/>
                  <a:t>来表示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dirty="0"/>
                  <a:t>C</a:t>
                </a:r>
                <a:r>
                  <a:rPr lang="zh-CN" altLang="en-US" dirty="0"/>
                  <a:t>：请求出当介子坐标系中时间流逝过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τ</m:t>
                    </m:r>
                  </m:oMath>
                </a14:m>
                <a:r>
                  <a:rPr lang="zh-CN" altLang="en-US" dirty="0"/>
                  <a:t>（介子寿命</a:t>
                </a:r>
                <a:r>
                  <a:rPr lang="en-US" dirty="0"/>
                  <a:t>2.2</a:t>
                </a:r>
                <a:r>
                  <a:rPr lang="zh-CN" altLang="en-US" dirty="0"/>
                  <a:t>微秒）之后，在介子坐标系中，地球坐标系原点</a:t>
                </a:r>
                <a:r>
                  <a:rPr lang="en-US" dirty="0"/>
                  <a:t>O</a:t>
                </a:r>
                <a:r>
                  <a:rPr lang="zh-CN" altLang="en-US" baseline="-25000" dirty="0"/>
                  <a:t>地球</a:t>
                </a:r>
                <a:r>
                  <a:rPr lang="zh-CN" altLang="en-US" dirty="0"/>
                  <a:t>的时空坐标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  <m:r>
                          <a:rPr lang="en-US" i="1"/>
                          <m:t>′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′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zh-CN" altLang="en-US" dirty="0"/>
                  <a:t>。答案用光速、质子寿命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τ</m:t>
                    </m:r>
                  </m:oMath>
                </a14:m>
                <a:r>
                  <a:rPr lang="zh-CN" altLang="en-US" dirty="0"/>
                  <a:t>和质子在地球系中的运动速度</a:t>
                </a:r>
                <a:r>
                  <a:rPr lang="en-US" dirty="0"/>
                  <a:t>u</a:t>
                </a:r>
                <a:r>
                  <a:rPr lang="zh-CN" altLang="en-US" dirty="0"/>
                  <a:t>来表示。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</a:t>
                </a:r>
                <a:r>
                  <a:rPr lang="zh-CN" altLang="en-US" dirty="0"/>
                  <a:t>：注意到</a:t>
                </a:r>
                <a:r>
                  <a:rPr lang="en-US" dirty="0"/>
                  <a:t>B</a:t>
                </a:r>
                <a:r>
                  <a:rPr lang="zh-CN" altLang="en-US" dirty="0"/>
                  <a:t>问和</a:t>
                </a:r>
                <a:r>
                  <a:rPr lang="en-US" dirty="0"/>
                  <a:t>C</a:t>
                </a:r>
                <a:r>
                  <a:rPr lang="zh-CN" altLang="en-US" dirty="0"/>
                  <a:t>问看似是相同的问题，但是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zh-CN" altLang="en-US" dirty="0"/>
                  <a:t>和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𝑡</m:t>
                        </m:r>
                        <m:r>
                          <a:rPr lang="en-US" i="1"/>
                          <m:t>′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′</m:t>
                        </m:r>
                      </m:e>
                      <m:sub>
                        <m:r>
                          <a:rPr lang="zh-CN" altLang="en-US"/>
                          <m:t>地球原点</m:t>
                        </m:r>
                      </m:sub>
                      <m:sup>
                        <m:r>
                          <a:rPr lang="zh-CN" altLang="en-US"/>
                          <m:t>介子系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r>
                  <a:rPr lang="zh-CN" altLang="en-US" dirty="0"/>
                  <a:t>却并不相同。请分析其中的原因。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06030"/>
                <a:ext cx="8991600" cy="4433008"/>
              </a:xfrm>
              <a:prstGeom prst="rect">
                <a:avLst/>
              </a:prstGeom>
              <a:blipFill rotWithShape="1">
                <a:blip r:embed="rId2"/>
                <a:stretch>
                  <a:fillRect l="-610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1218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2</cp:revision>
  <dcterms:created xsi:type="dcterms:W3CDTF">2006-08-16T00:00:00Z</dcterms:created>
  <dcterms:modified xsi:type="dcterms:W3CDTF">2017-11-02T06:21:18Z</dcterms:modified>
</cp:coreProperties>
</file>