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9" r:id="rId3"/>
    <p:sldId id="260" r:id="rId4"/>
    <p:sldId id="261" r:id="rId5"/>
    <p:sldId id="262" r:id="rId6"/>
    <p:sldId id="263" r:id="rId7"/>
    <p:sldId id="264" r:id="rId8"/>
    <p:sldId id="257" r:id="rId9"/>
    <p:sldId id="265" r:id="rId10"/>
    <p:sldId id="266" r:id="rId11"/>
    <p:sldId id="267" r:id="rId12"/>
    <p:sldId id="258"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B624CA-8A87-4F8B-B2C5-7E9F193138D8}" type="datetimeFigureOut">
              <a:rPr lang="en-US" smtClean="0"/>
              <a:t>12/13/2017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D9759B-265C-423B-9A79-AA0EBE6D132F}" type="slidenum">
              <a:rPr lang="en-US" smtClean="0"/>
              <a:t>‹#›</a:t>
            </a:fld>
            <a:endParaRPr lang="en-US"/>
          </a:p>
        </p:txBody>
      </p:sp>
    </p:spTree>
    <p:extLst>
      <p:ext uri="{BB962C8B-B14F-4D97-AF65-F5344CB8AC3E}">
        <p14:creationId xmlns:p14="http://schemas.microsoft.com/office/powerpoint/2010/main" val="1124064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pfeiffer-vacuum.com/en/know-how/introduction-to-vacuum-technology/fundamentals/mean-free-path/"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p:cNvSpPr txBox="1"/>
              <p:nvPr/>
            </p:nvSpPr>
            <p:spPr>
              <a:xfrm>
                <a:off x="0" y="0"/>
                <a:ext cx="9144000" cy="6463308"/>
              </a:xfrm>
              <a:prstGeom prst="rect">
                <a:avLst/>
              </a:prstGeom>
              <a:noFill/>
            </p:spPr>
            <p:txBody>
              <a:bodyPr wrap="square" rtlCol="0">
                <a:spAutoFit/>
              </a:bodyPr>
              <a:lstStyle/>
              <a:p>
                <a:r>
                  <a:rPr lang="zh-CN" altLang="en-US" dirty="0" smtClean="0"/>
                  <a:t>问题一：虫口模</a:t>
                </a:r>
                <a:r>
                  <a:rPr lang="zh-CN" altLang="en-US" dirty="0" smtClean="0"/>
                  <a:t>型</a:t>
                </a:r>
                <a:r>
                  <a:rPr lang="zh-CN" altLang="en-US" dirty="0" smtClean="0">
                    <a:solidFill>
                      <a:srgbClr val="FF0000"/>
                    </a:solidFill>
                  </a:rPr>
                  <a:t>（第</a:t>
                </a:r>
                <a:r>
                  <a:rPr lang="en-US" altLang="zh-CN" dirty="0" smtClean="0">
                    <a:solidFill>
                      <a:srgbClr val="FF0000"/>
                    </a:solidFill>
                  </a:rPr>
                  <a:t>1</a:t>
                </a:r>
                <a:r>
                  <a:rPr lang="zh-CN" altLang="en-US" dirty="0" smtClean="0">
                    <a:solidFill>
                      <a:srgbClr val="FF0000"/>
                    </a:solidFill>
                  </a:rPr>
                  <a:t>题</a:t>
                </a:r>
                <a:r>
                  <a:rPr lang="en-US" altLang="zh-CN" dirty="0" smtClean="0">
                    <a:solidFill>
                      <a:srgbClr val="FF0000"/>
                    </a:solidFill>
                  </a:rPr>
                  <a:t>20</a:t>
                </a:r>
                <a:r>
                  <a:rPr lang="zh-CN" altLang="en-US" dirty="0" smtClean="0">
                    <a:solidFill>
                      <a:srgbClr val="FF0000"/>
                    </a:solidFill>
                  </a:rPr>
                  <a:t>分，第</a:t>
                </a:r>
                <a:r>
                  <a:rPr lang="en-US" altLang="zh-CN" dirty="0" smtClean="0">
                    <a:solidFill>
                      <a:srgbClr val="FF0000"/>
                    </a:solidFill>
                  </a:rPr>
                  <a:t>2</a:t>
                </a:r>
                <a:r>
                  <a:rPr lang="zh-CN" altLang="en-US" dirty="0" smtClean="0">
                    <a:solidFill>
                      <a:srgbClr val="FF0000"/>
                    </a:solidFill>
                  </a:rPr>
                  <a:t>题附加题</a:t>
                </a:r>
                <a:r>
                  <a:rPr lang="en-US" altLang="zh-CN" dirty="0" smtClean="0">
                    <a:solidFill>
                      <a:srgbClr val="FF0000"/>
                    </a:solidFill>
                  </a:rPr>
                  <a:t>10</a:t>
                </a:r>
                <a:r>
                  <a:rPr lang="zh-CN" altLang="en-US" dirty="0" smtClean="0">
                    <a:solidFill>
                      <a:srgbClr val="FF0000"/>
                    </a:solidFill>
                  </a:rPr>
                  <a:t>分）</a:t>
                </a:r>
                <a:endParaRPr lang="en-US" altLang="zh-CN" dirty="0" smtClean="0">
                  <a:solidFill>
                    <a:srgbClr val="FF0000"/>
                  </a:solidFill>
                </a:endParaRPr>
              </a:p>
              <a:p>
                <a:endParaRPr lang="en-US" dirty="0"/>
              </a:p>
              <a:p>
                <a:r>
                  <a:rPr lang="zh-CN" altLang="en-US" dirty="0" smtClean="0"/>
                  <a:t>请用</a:t>
                </a:r>
                <a:r>
                  <a:rPr lang="en-US" altLang="zh-CN" dirty="0" smtClean="0"/>
                  <a:t>Excel</a:t>
                </a:r>
                <a:r>
                  <a:rPr lang="zh-CN" altLang="en-US" dirty="0" smtClean="0"/>
                  <a:t>或其他你所熟悉的数学软件（如学校提供的正版</a:t>
                </a:r>
                <a:r>
                  <a:rPr lang="en-US" altLang="zh-CN" dirty="0" err="1" smtClean="0"/>
                  <a:t>Matlab</a:t>
                </a:r>
                <a:r>
                  <a:rPr lang="zh-CN" altLang="en-US" dirty="0" smtClean="0"/>
                  <a:t>，</a:t>
                </a:r>
                <a:r>
                  <a:rPr lang="en-US" altLang="zh-CN" dirty="0" smtClean="0"/>
                  <a:t>Mathematica</a:t>
                </a:r>
                <a:r>
                  <a:rPr lang="zh-CN" altLang="en-US" dirty="0" smtClean="0"/>
                  <a:t>，或免费的</a:t>
                </a:r>
                <a:r>
                  <a:rPr lang="en-US" altLang="zh-CN" dirty="0" smtClean="0"/>
                  <a:t>Maxima</a:t>
                </a:r>
                <a:r>
                  <a:rPr lang="zh-CN" altLang="en-US" dirty="0" smtClean="0"/>
                  <a:t>等）来计算虫口模型：</a:t>
                </a:r>
                <a:endParaRPr lang="en-US" altLang="zh-CN" dirty="0" smtClean="0"/>
              </a:p>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𝑥</m:t>
                          </m:r>
                        </m:e>
                        <m:sub>
                          <m:r>
                            <a:rPr lang="en-US" i="1">
                              <a:latin typeface="Cambria Math"/>
                            </a:rPr>
                            <m:t>𝑛</m:t>
                          </m:r>
                          <m:r>
                            <a:rPr lang="en-US" i="1">
                              <a:latin typeface="Cambria Math"/>
                            </a:rPr>
                            <m:t>+1</m:t>
                          </m:r>
                        </m:sub>
                      </m:sSub>
                      <m:r>
                        <a:rPr lang="en-US">
                          <a:latin typeface="Cambria Math"/>
                        </a:rPr>
                        <m:t>=</m:t>
                      </m:r>
                      <m:r>
                        <a:rPr lang="en-US" i="1">
                          <a:latin typeface="Cambria Math"/>
                          <a:ea typeface="Cambria Math"/>
                        </a:rPr>
                        <m:t>𝜆</m:t>
                      </m:r>
                      <m:r>
                        <a:rPr lang="en-US" altLang="zh-CN" i="1">
                          <a:latin typeface="Cambria Math"/>
                        </a:rPr>
                        <m:t>𝑥</m:t>
                      </m:r>
                      <m:r>
                        <a:rPr lang="en-US" altLang="zh-CN" i="1" baseline="-25000">
                          <a:latin typeface="Cambria Math"/>
                        </a:rPr>
                        <m:t>𝑛</m:t>
                      </m:r>
                      <m:r>
                        <a:rPr lang="en-US" altLang="zh-CN" i="1">
                          <a:latin typeface="Cambria Math"/>
                        </a:rPr>
                        <m:t>(1−</m:t>
                      </m:r>
                      <m:sSub>
                        <m:sSubPr>
                          <m:ctrlPr>
                            <a:rPr lang="en-US" altLang="zh-CN" i="1">
                              <a:latin typeface="Cambria Math"/>
                            </a:rPr>
                          </m:ctrlPr>
                        </m:sSubPr>
                        <m:e>
                          <m:r>
                            <a:rPr lang="en-US" altLang="zh-CN" i="1">
                              <a:latin typeface="Cambria Math"/>
                            </a:rPr>
                            <m:t>𝑥</m:t>
                          </m:r>
                        </m:e>
                        <m:sub>
                          <m:r>
                            <a:rPr lang="en-US" altLang="zh-CN" i="1">
                              <a:latin typeface="Cambria Math"/>
                            </a:rPr>
                            <m:t>𝑛</m:t>
                          </m:r>
                        </m:sub>
                      </m:sSub>
                      <m:r>
                        <a:rPr lang="en-US" altLang="zh-CN" i="1">
                          <a:latin typeface="Cambria Math"/>
                        </a:rPr>
                        <m:t>)</m:t>
                      </m:r>
                    </m:oMath>
                  </m:oMathPara>
                </a14:m>
                <a:endParaRPr lang="en-US" dirty="0"/>
              </a:p>
              <a:p>
                <a:r>
                  <a:rPr lang="en-US" altLang="zh-CN" dirty="0" smtClean="0"/>
                  <a:t>1: </a:t>
                </a:r>
                <a:r>
                  <a:rPr lang="zh-CN" altLang="en-US" dirty="0" smtClean="0"/>
                  <a:t>取以下初始条件作图，研究当</a:t>
                </a:r>
                <a14:m>
                  <m:oMath xmlns:m="http://schemas.openxmlformats.org/officeDocument/2006/math">
                    <m:r>
                      <a:rPr lang="en-US" altLang="zh-CN" i="1">
                        <a:latin typeface="Cambria Math"/>
                      </a:rPr>
                      <m:t>𝑛</m:t>
                    </m:r>
                    <m:r>
                      <a:rPr lang="en-US" altLang="zh-CN" b="0" i="1" smtClean="0">
                        <a:latin typeface="Cambria Math"/>
                      </a:rPr>
                      <m:t>=150</m:t>
                    </m:r>
                  </m:oMath>
                </a14:m>
                <a:r>
                  <a:rPr lang="zh-CN" altLang="en-US" dirty="0" smtClean="0"/>
                  <a:t>（即</a:t>
                </a:r>
                <a:r>
                  <a:rPr lang="en-US" altLang="zh-CN" dirty="0" smtClean="0"/>
                  <a:t>150</a:t>
                </a:r>
                <a:r>
                  <a:rPr lang="zh-CN" altLang="en-US" dirty="0" smtClean="0"/>
                  <a:t>年之后）虫子的数量</a:t>
                </a:r>
                <a:endParaRPr lang="en-US" altLang="zh-CN" dirty="0" smtClean="0"/>
              </a:p>
              <a:p>
                <a:endParaRPr lang="en-US" altLang="zh-CN" i="1" dirty="0">
                  <a:latin typeface="Cambria Math"/>
                </a:endParaRPr>
              </a:p>
              <a:p>
                <a14:m>
                  <m:oMath xmlns:m="http://schemas.openxmlformats.org/officeDocument/2006/math">
                    <m:sSub>
                      <m:sSubPr>
                        <m:ctrlPr>
                          <a:rPr lang="en-US" altLang="zh-CN" i="1">
                            <a:latin typeface="Cambria Math"/>
                          </a:rPr>
                        </m:ctrlPr>
                      </m:sSubPr>
                      <m:e>
                        <m:r>
                          <a:rPr lang="en-US" altLang="zh-CN" i="1">
                            <a:latin typeface="Cambria Math"/>
                          </a:rPr>
                          <m:t>𝑥</m:t>
                        </m:r>
                      </m:e>
                      <m:sub>
                        <m:r>
                          <a:rPr lang="en-US" altLang="zh-CN" b="0" i="1" smtClean="0">
                            <a:latin typeface="Cambria Math"/>
                          </a:rPr>
                          <m:t>0</m:t>
                        </m:r>
                      </m:sub>
                    </m:sSub>
                    <m:r>
                      <a:rPr lang="en-US" altLang="zh-CN" b="0" i="1" smtClean="0">
                        <a:latin typeface="Cambria Math"/>
                      </a:rPr>
                      <m:t>=0.05</m:t>
                    </m:r>
                  </m:oMath>
                </a14:m>
                <a:r>
                  <a:rPr lang="zh-CN" altLang="en-US" dirty="0" smtClean="0"/>
                  <a:t>，</a:t>
                </a:r>
                <a14:m>
                  <m:oMath xmlns:m="http://schemas.openxmlformats.org/officeDocument/2006/math">
                    <m:r>
                      <a:rPr lang="en-US" i="1">
                        <a:latin typeface="Cambria Math"/>
                        <a:ea typeface="Cambria Math"/>
                      </a:rPr>
                      <m:t>𝜆</m:t>
                    </m:r>
                    <m:r>
                      <a:rPr lang="en-US" b="0" i="1" smtClean="0">
                        <a:latin typeface="Cambria Math"/>
                        <a:ea typeface="Cambria Math"/>
                      </a:rPr>
                      <m:t>=0.5</m:t>
                    </m:r>
                  </m:oMath>
                </a14:m>
                <a:r>
                  <a:rPr lang="zh-CN" altLang="en-US" dirty="0" smtClean="0"/>
                  <a:t>；</a:t>
                </a:r>
                <a:endParaRPr lang="en-US" altLang="zh-CN" dirty="0" smtClean="0"/>
              </a:p>
              <a:p>
                <a14:m>
                  <m:oMath xmlns:m="http://schemas.openxmlformats.org/officeDocument/2006/math">
                    <m:sSub>
                      <m:sSubPr>
                        <m:ctrlPr>
                          <a:rPr lang="en-US" altLang="zh-CN" i="1">
                            <a:latin typeface="Cambria Math"/>
                          </a:rPr>
                        </m:ctrlPr>
                      </m:sSubPr>
                      <m:e>
                        <m:r>
                          <a:rPr lang="en-US" altLang="zh-CN" i="1">
                            <a:latin typeface="Cambria Math"/>
                          </a:rPr>
                          <m:t>𝑥</m:t>
                        </m:r>
                      </m:e>
                      <m:sub>
                        <m:r>
                          <a:rPr lang="en-US" altLang="zh-CN" i="1">
                            <a:latin typeface="Cambria Math"/>
                          </a:rPr>
                          <m:t>0</m:t>
                        </m:r>
                      </m:sub>
                    </m:sSub>
                    <m:r>
                      <a:rPr lang="en-US" altLang="zh-CN" i="1">
                        <a:latin typeface="Cambria Math"/>
                      </a:rPr>
                      <m:t>=0.</m:t>
                    </m:r>
                    <m:r>
                      <a:rPr lang="en-US" altLang="zh-CN" b="0" i="1" smtClean="0">
                        <a:latin typeface="Cambria Math"/>
                      </a:rPr>
                      <m:t>9</m:t>
                    </m:r>
                    <m:r>
                      <a:rPr lang="en-US" altLang="zh-CN" i="1">
                        <a:latin typeface="Cambria Math"/>
                      </a:rPr>
                      <m:t>5</m:t>
                    </m:r>
                  </m:oMath>
                </a14:m>
                <a:r>
                  <a:rPr lang="zh-CN" altLang="en-US" dirty="0"/>
                  <a:t>，</a:t>
                </a:r>
                <a14:m>
                  <m:oMath xmlns:m="http://schemas.openxmlformats.org/officeDocument/2006/math">
                    <m:r>
                      <a:rPr lang="en-US" i="1">
                        <a:latin typeface="Cambria Math"/>
                        <a:ea typeface="Cambria Math"/>
                      </a:rPr>
                      <m:t>𝜆</m:t>
                    </m:r>
                    <m:r>
                      <a:rPr lang="en-US" i="1">
                        <a:latin typeface="Cambria Math"/>
                        <a:ea typeface="Cambria Math"/>
                      </a:rPr>
                      <m:t>=0.5</m:t>
                    </m:r>
                  </m:oMath>
                </a14:m>
                <a:r>
                  <a:rPr lang="zh-CN" altLang="en-US" dirty="0"/>
                  <a:t>；</a:t>
                </a:r>
                <a:endParaRPr lang="en-US" altLang="zh-CN" dirty="0"/>
              </a:p>
              <a:p>
                <a:endParaRPr lang="en-US" dirty="0" smtClean="0"/>
              </a:p>
              <a:p>
                <a14:m>
                  <m:oMath xmlns:m="http://schemas.openxmlformats.org/officeDocument/2006/math">
                    <m:sSub>
                      <m:sSubPr>
                        <m:ctrlPr>
                          <a:rPr lang="en-US" altLang="zh-CN" i="1">
                            <a:latin typeface="Cambria Math"/>
                          </a:rPr>
                        </m:ctrlPr>
                      </m:sSubPr>
                      <m:e>
                        <m:r>
                          <a:rPr lang="en-US" altLang="zh-CN" i="1">
                            <a:latin typeface="Cambria Math"/>
                          </a:rPr>
                          <m:t>𝑥</m:t>
                        </m:r>
                      </m:e>
                      <m:sub>
                        <m:r>
                          <a:rPr lang="en-US" altLang="zh-CN" i="1">
                            <a:latin typeface="Cambria Math"/>
                          </a:rPr>
                          <m:t>0</m:t>
                        </m:r>
                      </m:sub>
                    </m:sSub>
                    <m:r>
                      <a:rPr lang="en-US" altLang="zh-CN" i="1">
                        <a:latin typeface="Cambria Math"/>
                      </a:rPr>
                      <m:t>=0.05</m:t>
                    </m:r>
                  </m:oMath>
                </a14:m>
                <a:r>
                  <a:rPr lang="zh-CN" altLang="en-US" dirty="0"/>
                  <a:t>，</a:t>
                </a:r>
                <a14:m>
                  <m:oMath xmlns:m="http://schemas.openxmlformats.org/officeDocument/2006/math">
                    <m:r>
                      <a:rPr lang="en-US" i="1">
                        <a:latin typeface="Cambria Math"/>
                        <a:ea typeface="Cambria Math"/>
                      </a:rPr>
                      <m:t>𝜆</m:t>
                    </m:r>
                    <m:r>
                      <a:rPr lang="en-US" i="1">
                        <a:latin typeface="Cambria Math"/>
                        <a:ea typeface="Cambria Math"/>
                      </a:rPr>
                      <m:t>=2.5</m:t>
                    </m:r>
                  </m:oMath>
                </a14:m>
                <a:r>
                  <a:rPr lang="zh-CN" altLang="en-US" dirty="0"/>
                  <a:t>；</a:t>
                </a:r>
                <a:endParaRPr lang="en-US" altLang="zh-CN" dirty="0"/>
              </a:p>
              <a:p>
                <a14:m>
                  <m:oMath xmlns:m="http://schemas.openxmlformats.org/officeDocument/2006/math">
                    <m:sSub>
                      <m:sSubPr>
                        <m:ctrlPr>
                          <a:rPr lang="en-US" altLang="zh-CN" i="1">
                            <a:latin typeface="Cambria Math"/>
                          </a:rPr>
                        </m:ctrlPr>
                      </m:sSubPr>
                      <m:e>
                        <m:r>
                          <a:rPr lang="en-US" altLang="zh-CN" i="1">
                            <a:latin typeface="Cambria Math"/>
                          </a:rPr>
                          <m:t>𝑥</m:t>
                        </m:r>
                      </m:e>
                      <m:sub>
                        <m:r>
                          <a:rPr lang="en-US" altLang="zh-CN" i="1">
                            <a:latin typeface="Cambria Math"/>
                          </a:rPr>
                          <m:t>0</m:t>
                        </m:r>
                      </m:sub>
                    </m:sSub>
                    <m:r>
                      <a:rPr lang="en-US" altLang="zh-CN" i="1">
                        <a:latin typeface="Cambria Math"/>
                      </a:rPr>
                      <m:t>=0.</m:t>
                    </m:r>
                    <m:r>
                      <a:rPr lang="en-US" altLang="zh-CN" b="0" i="1" smtClean="0">
                        <a:latin typeface="Cambria Math"/>
                      </a:rPr>
                      <m:t>9</m:t>
                    </m:r>
                    <m:r>
                      <a:rPr lang="en-US" altLang="zh-CN" i="1">
                        <a:latin typeface="Cambria Math"/>
                      </a:rPr>
                      <m:t>5</m:t>
                    </m:r>
                  </m:oMath>
                </a14:m>
                <a:r>
                  <a:rPr lang="zh-CN" altLang="en-US" dirty="0"/>
                  <a:t>，</a:t>
                </a:r>
                <a14:m>
                  <m:oMath xmlns:m="http://schemas.openxmlformats.org/officeDocument/2006/math">
                    <m:r>
                      <a:rPr lang="en-US" i="1">
                        <a:latin typeface="Cambria Math"/>
                        <a:ea typeface="Cambria Math"/>
                      </a:rPr>
                      <m:t>𝜆</m:t>
                    </m:r>
                    <m:r>
                      <a:rPr lang="en-US" i="1">
                        <a:latin typeface="Cambria Math"/>
                        <a:ea typeface="Cambria Math"/>
                      </a:rPr>
                      <m:t>=2.5</m:t>
                    </m:r>
                  </m:oMath>
                </a14:m>
                <a:r>
                  <a:rPr lang="zh-CN" altLang="en-US" dirty="0"/>
                  <a:t>；</a:t>
                </a:r>
                <a:endParaRPr lang="en-US" altLang="zh-CN" dirty="0"/>
              </a:p>
              <a:p>
                <a:endParaRPr lang="en-US" dirty="0" smtClean="0"/>
              </a:p>
              <a:p>
                <a14:m>
                  <m:oMath xmlns:m="http://schemas.openxmlformats.org/officeDocument/2006/math">
                    <m:sSub>
                      <m:sSubPr>
                        <m:ctrlPr>
                          <a:rPr lang="en-US" altLang="zh-CN" i="1">
                            <a:latin typeface="Cambria Math"/>
                          </a:rPr>
                        </m:ctrlPr>
                      </m:sSubPr>
                      <m:e>
                        <m:r>
                          <a:rPr lang="en-US" altLang="zh-CN" i="1">
                            <a:latin typeface="Cambria Math"/>
                          </a:rPr>
                          <m:t>𝑥</m:t>
                        </m:r>
                      </m:e>
                      <m:sub>
                        <m:r>
                          <a:rPr lang="en-US" altLang="zh-CN" i="1">
                            <a:latin typeface="Cambria Math"/>
                          </a:rPr>
                          <m:t>0</m:t>
                        </m:r>
                      </m:sub>
                    </m:sSub>
                    <m:r>
                      <a:rPr lang="en-US" altLang="zh-CN" i="1">
                        <a:latin typeface="Cambria Math"/>
                      </a:rPr>
                      <m:t>=0.05</m:t>
                    </m:r>
                  </m:oMath>
                </a14:m>
                <a:r>
                  <a:rPr lang="zh-CN" altLang="en-US" dirty="0"/>
                  <a:t>，</a:t>
                </a:r>
                <a14:m>
                  <m:oMath xmlns:m="http://schemas.openxmlformats.org/officeDocument/2006/math">
                    <m:r>
                      <a:rPr lang="en-US" i="1">
                        <a:latin typeface="Cambria Math"/>
                        <a:ea typeface="Cambria Math"/>
                      </a:rPr>
                      <m:t>𝜆</m:t>
                    </m:r>
                    <m:r>
                      <a:rPr lang="en-US" i="1">
                        <a:latin typeface="Cambria Math"/>
                        <a:ea typeface="Cambria Math"/>
                      </a:rPr>
                      <m:t>=3.3</m:t>
                    </m:r>
                  </m:oMath>
                </a14:m>
                <a:r>
                  <a:rPr lang="zh-CN" altLang="en-US" dirty="0"/>
                  <a:t>；</a:t>
                </a:r>
                <a:endParaRPr lang="en-US" altLang="zh-CN" dirty="0"/>
              </a:p>
              <a:p>
                <a14:m>
                  <m:oMath xmlns:m="http://schemas.openxmlformats.org/officeDocument/2006/math">
                    <m:sSub>
                      <m:sSubPr>
                        <m:ctrlPr>
                          <a:rPr lang="en-US" altLang="zh-CN" i="1">
                            <a:latin typeface="Cambria Math"/>
                          </a:rPr>
                        </m:ctrlPr>
                      </m:sSubPr>
                      <m:e>
                        <m:r>
                          <a:rPr lang="en-US" altLang="zh-CN" i="1">
                            <a:latin typeface="Cambria Math"/>
                          </a:rPr>
                          <m:t>𝑥</m:t>
                        </m:r>
                      </m:e>
                      <m:sub>
                        <m:r>
                          <a:rPr lang="en-US" altLang="zh-CN" i="1">
                            <a:latin typeface="Cambria Math"/>
                          </a:rPr>
                          <m:t>0</m:t>
                        </m:r>
                      </m:sub>
                    </m:sSub>
                    <m:r>
                      <a:rPr lang="en-US" altLang="zh-CN" i="1">
                        <a:latin typeface="Cambria Math"/>
                      </a:rPr>
                      <m:t>=0.</m:t>
                    </m:r>
                    <m:r>
                      <a:rPr lang="en-US" altLang="zh-CN" b="0" i="1" smtClean="0">
                        <a:latin typeface="Cambria Math"/>
                      </a:rPr>
                      <m:t>9</m:t>
                    </m:r>
                    <m:r>
                      <a:rPr lang="en-US" altLang="zh-CN" i="1">
                        <a:latin typeface="Cambria Math"/>
                      </a:rPr>
                      <m:t>5</m:t>
                    </m:r>
                  </m:oMath>
                </a14:m>
                <a:r>
                  <a:rPr lang="zh-CN" altLang="en-US" dirty="0"/>
                  <a:t>，</a:t>
                </a:r>
                <a14:m>
                  <m:oMath xmlns:m="http://schemas.openxmlformats.org/officeDocument/2006/math">
                    <m:r>
                      <a:rPr lang="en-US" i="1">
                        <a:latin typeface="Cambria Math"/>
                        <a:ea typeface="Cambria Math"/>
                      </a:rPr>
                      <m:t>𝜆</m:t>
                    </m:r>
                    <m:r>
                      <a:rPr lang="en-US" i="1">
                        <a:latin typeface="Cambria Math"/>
                        <a:ea typeface="Cambria Math"/>
                      </a:rPr>
                      <m:t>=3.3</m:t>
                    </m:r>
                  </m:oMath>
                </a14:m>
                <a:r>
                  <a:rPr lang="zh-CN" altLang="en-US" dirty="0"/>
                  <a:t>；</a:t>
                </a:r>
                <a:endParaRPr lang="en-US" altLang="zh-CN" dirty="0"/>
              </a:p>
              <a:p>
                <a:endParaRPr lang="en-US" dirty="0" smtClean="0"/>
              </a:p>
              <a:p>
                <a14:m>
                  <m:oMath xmlns:m="http://schemas.openxmlformats.org/officeDocument/2006/math">
                    <m:sSub>
                      <m:sSubPr>
                        <m:ctrlPr>
                          <a:rPr lang="en-US" altLang="zh-CN" i="1">
                            <a:latin typeface="Cambria Math"/>
                          </a:rPr>
                        </m:ctrlPr>
                      </m:sSubPr>
                      <m:e>
                        <m:r>
                          <a:rPr lang="en-US" altLang="zh-CN" i="1">
                            <a:latin typeface="Cambria Math"/>
                          </a:rPr>
                          <m:t>𝑥</m:t>
                        </m:r>
                      </m:e>
                      <m:sub>
                        <m:r>
                          <a:rPr lang="en-US" altLang="zh-CN" i="1">
                            <a:latin typeface="Cambria Math"/>
                          </a:rPr>
                          <m:t>0</m:t>
                        </m:r>
                      </m:sub>
                    </m:sSub>
                    <m:r>
                      <a:rPr lang="en-US" altLang="zh-CN" i="1">
                        <a:latin typeface="Cambria Math"/>
                      </a:rPr>
                      <m:t>=0.</m:t>
                    </m:r>
                    <m:r>
                      <a:rPr lang="en-US" altLang="zh-CN" b="0" i="1" smtClean="0">
                        <a:latin typeface="Cambria Math"/>
                      </a:rPr>
                      <m:t>9</m:t>
                    </m:r>
                    <m:r>
                      <a:rPr lang="en-US" altLang="zh-CN" i="1">
                        <a:latin typeface="Cambria Math"/>
                      </a:rPr>
                      <m:t>5</m:t>
                    </m:r>
                  </m:oMath>
                </a14:m>
                <a:r>
                  <a:rPr lang="zh-CN" altLang="en-US" dirty="0"/>
                  <a:t>，</a:t>
                </a:r>
                <a14:m>
                  <m:oMath xmlns:m="http://schemas.openxmlformats.org/officeDocument/2006/math">
                    <m:r>
                      <a:rPr lang="en-US" i="1">
                        <a:latin typeface="Cambria Math"/>
                        <a:ea typeface="Cambria Math"/>
                      </a:rPr>
                      <m:t>𝜆</m:t>
                    </m:r>
                    <m:r>
                      <a:rPr lang="en-US" i="1">
                        <a:latin typeface="Cambria Math"/>
                        <a:ea typeface="Cambria Math"/>
                      </a:rPr>
                      <m:t>=3.7</m:t>
                    </m:r>
                  </m:oMath>
                </a14:m>
                <a:r>
                  <a:rPr lang="zh-CN" altLang="en-US" dirty="0"/>
                  <a:t>；</a:t>
                </a:r>
                <a:endParaRPr lang="en-US" altLang="zh-CN" dirty="0"/>
              </a:p>
              <a:p>
                <a14:m>
                  <m:oMath xmlns:m="http://schemas.openxmlformats.org/officeDocument/2006/math">
                    <m:sSub>
                      <m:sSubPr>
                        <m:ctrlPr>
                          <a:rPr lang="en-US" altLang="zh-CN" i="1">
                            <a:latin typeface="Cambria Math"/>
                          </a:rPr>
                        </m:ctrlPr>
                      </m:sSubPr>
                      <m:e>
                        <m:r>
                          <a:rPr lang="en-US" altLang="zh-CN" i="1">
                            <a:latin typeface="Cambria Math"/>
                          </a:rPr>
                          <m:t>𝑥</m:t>
                        </m:r>
                      </m:e>
                      <m:sub>
                        <m:r>
                          <a:rPr lang="en-US" altLang="zh-CN" i="1">
                            <a:latin typeface="Cambria Math"/>
                          </a:rPr>
                          <m:t>0</m:t>
                        </m:r>
                      </m:sub>
                    </m:sSub>
                    <m:r>
                      <a:rPr lang="en-US" altLang="zh-CN" i="1">
                        <a:latin typeface="Cambria Math"/>
                      </a:rPr>
                      <m:t>=0.9</m:t>
                    </m:r>
                    <m:r>
                      <a:rPr lang="en-US" altLang="zh-CN" b="0" i="1" smtClean="0">
                        <a:latin typeface="Cambria Math"/>
                      </a:rPr>
                      <m:t>49</m:t>
                    </m:r>
                  </m:oMath>
                </a14:m>
                <a:r>
                  <a:rPr lang="zh-CN" altLang="en-US" dirty="0"/>
                  <a:t>，</a:t>
                </a:r>
                <a14:m>
                  <m:oMath xmlns:m="http://schemas.openxmlformats.org/officeDocument/2006/math">
                    <m:r>
                      <a:rPr lang="en-US" i="1">
                        <a:latin typeface="Cambria Math"/>
                        <a:ea typeface="Cambria Math"/>
                      </a:rPr>
                      <m:t>𝜆</m:t>
                    </m:r>
                    <m:r>
                      <a:rPr lang="en-US" i="1">
                        <a:latin typeface="Cambria Math"/>
                        <a:ea typeface="Cambria Math"/>
                      </a:rPr>
                      <m:t>=3.7</m:t>
                    </m:r>
                  </m:oMath>
                </a14:m>
                <a:r>
                  <a:rPr lang="zh-CN" altLang="en-US" dirty="0"/>
                  <a:t>；</a:t>
                </a:r>
                <a:endParaRPr lang="en-US" altLang="zh-CN" dirty="0"/>
              </a:p>
              <a:p>
                <a:endParaRPr lang="en-US" dirty="0" smtClean="0"/>
              </a:p>
              <a:p>
                <a14:m>
                  <m:oMath xmlns:m="http://schemas.openxmlformats.org/officeDocument/2006/math">
                    <m:sSub>
                      <m:sSubPr>
                        <m:ctrlPr>
                          <a:rPr lang="en-US" altLang="zh-CN" i="1">
                            <a:latin typeface="Cambria Math"/>
                          </a:rPr>
                        </m:ctrlPr>
                      </m:sSubPr>
                      <m:e>
                        <m:r>
                          <a:rPr lang="en-US" altLang="zh-CN" i="1">
                            <a:latin typeface="Cambria Math"/>
                          </a:rPr>
                          <m:t>𝑥</m:t>
                        </m:r>
                      </m:e>
                      <m:sub>
                        <m:r>
                          <a:rPr lang="en-US" altLang="zh-CN" i="1">
                            <a:latin typeface="Cambria Math"/>
                          </a:rPr>
                          <m:t>0</m:t>
                        </m:r>
                      </m:sub>
                    </m:sSub>
                    <m:r>
                      <a:rPr lang="en-US" altLang="zh-CN" i="1">
                        <a:latin typeface="Cambria Math"/>
                      </a:rPr>
                      <m:t>=0.</m:t>
                    </m:r>
                    <m:r>
                      <a:rPr lang="en-US" altLang="zh-CN" b="0" i="1" smtClean="0">
                        <a:latin typeface="Cambria Math"/>
                      </a:rPr>
                      <m:t>0</m:t>
                    </m:r>
                    <m:r>
                      <a:rPr lang="en-US" altLang="zh-CN" i="1">
                        <a:latin typeface="Cambria Math"/>
                      </a:rPr>
                      <m:t>5</m:t>
                    </m:r>
                  </m:oMath>
                </a14:m>
                <a:r>
                  <a:rPr lang="zh-CN" altLang="en-US" dirty="0"/>
                  <a:t>，</a:t>
                </a:r>
                <a14:m>
                  <m:oMath xmlns:m="http://schemas.openxmlformats.org/officeDocument/2006/math">
                    <m:r>
                      <a:rPr lang="en-US" i="1">
                        <a:latin typeface="Cambria Math"/>
                        <a:ea typeface="Cambria Math"/>
                      </a:rPr>
                      <m:t>𝜆</m:t>
                    </m:r>
                    <m:r>
                      <a:rPr lang="en-US" i="1">
                        <a:latin typeface="Cambria Math"/>
                        <a:ea typeface="Cambria Math"/>
                      </a:rPr>
                      <m:t>=3.84</m:t>
                    </m:r>
                  </m:oMath>
                </a14:m>
                <a:r>
                  <a:rPr lang="zh-CN" altLang="en-US" dirty="0"/>
                  <a:t>；</a:t>
                </a:r>
                <a:endParaRPr lang="en-US" altLang="zh-CN" dirty="0"/>
              </a:p>
              <a:p>
                <a14:m>
                  <m:oMath xmlns:m="http://schemas.openxmlformats.org/officeDocument/2006/math">
                    <m:sSub>
                      <m:sSubPr>
                        <m:ctrlPr>
                          <a:rPr lang="en-US" altLang="zh-CN" i="1">
                            <a:latin typeface="Cambria Math"/>
                          </a:rPr>
                        </m:ctrlPr>
                      </m:sSubPr>
                      <m:e>
                        <m:r>
                          <a:rPr lang="en-US" altLang="zh-CN" i="1">
                            <a:latin typeface="Cambria Math"/>
                          </a:rPr>
                          <m:t>𝑥</m:t>
                        </m:r>
                      </m:e>
                      <m:sub>
                        <m:r>
                          <a:rPr lang="en-US" altLang="zh-CN" i="1">
                            <a:latin typeface="Cambria Math"/>
                          </a:rPr>
                          <m:t>0</m:t>
                        </m:r>
                      </m:sub>
                    </m:sSub>
                    <m:r>
                      <a:rPr lang="en-US" altLang="zh-CN" i="1">
                        <a:latin typeface="Cambria Math"/>
                      </a:rPr>
                      <m:t>=0.9</m:t>
                    </m:r>
                    <m:r>
                      <a:rPr lang="en-US" altLang="zh-CN" b="0" i="1" smtClean="0">
                        <a:latin typeface="Cambria Math"/>
                      </a:rPr>
                      <m:t>5</m:t>
                    </m:r>
                  </m:oMath>
                </a14:m>
                <a:r>
                  <a:rPr lang="zh-CN" altLang="en-US" dirty="0"/>
                  <a:t>，</a:t>
                </a:r>
                <a14:m>
                  <m:oMath xmlns:m="http://schemas.openxmlformats.org/officeDocument/2006/math">
                    <m:r>
                      <a:rPr lang="en-US" i="1">
                        <a:latin typeface="Cambria Math"/>
                        <a:ea typeface="Cambria Math"/>
                      </a:rPr>
                      <m:t>𝜆</m:t>
                    </m:r>
                    <m:r>
                      <a:rPr lang="en-US" i="1">
                        <a:latin typeface="Cambria Math"/>
                        <a:ea typeface="Cambria Math"/>
                      </a:rPr>
                      <m:t>=3.84</m:t>
                    </m:r>
                  </m:oMath>
                </a14:m>
                <a:r>
                  <a:rPr lang="zh-CN" altLang="en-US" dirty="0"/>
                  <a:t>；</a:t>
                </a:r>
                <a:endParaRPr lang="en-US" altLang="zh-CN" dirty="0"/>
              </a:p>
              <a:p>
                <a:endParaRPr lang="en-US" dirty="0" smtClean="0"/>
              </a:p>
              <a:p>
                <a:r>
                  <a:rPr lang="zh-CN" altLang="en-US" dirty="0" smtClean="0"/>
                  <a:t>请说明最后一组参数与倒数第二组参数产生的结果有何不同。</a:t>
                </a:r>
                <a:endParaRPr lang="en-US" dirty="0" smtClean="0"/>
              </a:p>
            </p:txBody>
          </p:sp>
        </mc:Choice>
        <mc:Fallback>
          <p:sp>
            <p:nvSpPr>
              <p:cNvPr id="4" name="TextBox 3"/>
              <p:cNvSpPr txBox="1">
                <a:spLocks noRot="1" noChangeAspect="1" noMove="1" noResize="1" noEditPoints="1" noAdjustHandles="1" noChangeArrowheads="1" noChangeShapeType="1" noTextEdit="1"/>
              </p:cNvSpPr>
              <p:nvPr/>
            </p:nvSpPr>
            <p:spPr>
              <a:xfrm>
                <a:off x="0" y="0"/>
                <a:ext cx="9144000" cy="6463308"/>
              </a:xfrm>
              <a:prstGeom prst="rect">
                <a:avLst/>
              </a:prstGeom>
              <a:blipFill rotWithShape="1">
                <a:blip r:embed="rId2"/>
                <a:stretch>
                  <a:fillRect l="-533" t="-755" b="-283"/>
                </a:stretch>
              </a:blipFill>
            </p:spPr>
            <p:txBody>
              <a:bodyPr/>
              <a:lstStyle/>
              <a:p>
                <a:r>
                  <a:rPr lang="en-US">
                    <a:noFill/>
                  </a:rPr>
                  <a:t> </a:t>
                </a:r>
              </a:p>
            </p:txBody>
          </p:sp>
        </mc:Fallback>
      </mc:AlternateContent>
    </p:spTree>
    <p:extLst>
      <p:ext uri="{BB962C8B-B14F-4D97-AF65-F5344CB8AC3E}">
        <p14:creationId xmlns:p14="http://schemas.microsoft.com/office/powerpoint/2010/main" val="2815703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0782" y="-6927"/>
            <a:ext cx="6264519"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285300" y="6019800"/>
            <a:ext cx="2858699" cy="369332"/>
          </a:xfrm>
          <a:prstGeom prst="rect">
            <a:avLst/>
          </a:prstGeom>
          <a:noFill/>
        </p:spPr>
        <p:txBody>
          <a:bodyPr wrap="square" rtlCol="0">
            <a:spAutoFit/>
          </a:bodyPr>
          <a:lstStyle/>
          <a:p>
            <a:r>
              <a:rPr lang="en-US" altLang="zh-CN" dirty="0" smtClean="0"/>
              <a:t>2017</a:t>
            </a:r>
            <a:r>
              <a:rPr lang="zh-CN" altLang="en-US" dirty="0" smtClean="0"/>
              <a:t>级 物理专业 陈昊</a:t>
            </a:r>
            <a:endParaRPr lang="en-US" dirty="0"/>
          </a:p>
        </p:txBody>
      </p:sp>
    </p:spTree>
    <p:extLst>
      <p:ext uri="{BB962C8B-B14F-4D97-AF65-F5344CB8AC3E}">
        <p14:creationId xmlns:p14="http://schemas.microsoft.com/office/powerpoint/2010/main" val="109350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p:nvPr/>
            </p:nvSpPr>
            <p:spPr>
              <a:xfrm>
                <a:off x="0" y="39148"/>
                <a:ext cx="9144000" cy="2862322"/>
              </a:xfrm>
              <a:prstGeom prst="rect">
                <a:avLst/>
              </a:prstGeom>
            </p:spPr>
            <p:txBody>
              <a:bodyPr wrap="square">
                <a:spAutoFit/>
              </a:bodyPr>
              <a:lstStyle/>
              <a:p>
                <a:r>
                  <a:rPr lang="en-US" altLang="zh-CN" dirty="0" smtClean="0"/>
                  <a:t>5</a:t>
                </a:r>
                <a:r>
                  <a:rPr lang="zh-CN" altLang="en-US" dirty="0" smtClean="0"/>
                  <a:t>：通</a:t>
                </a:r>
                <a:r>
                  <a:rPr lang="zh-CN" altLang="en-US" dirty="0"/>
                  <a:t>过阅读网页上的表格，请估计大气压下，</a:t>
                </a:r>
                <a:r>
                  <a:rPr lang="en-US" altLang="zh-CN" dirty="0"/>
                  <a:t>0</a:t>
                </a:r>
                <a:r>
                  <a:rPr lang="zh-CN" altLang="en-US" dirty="0"/>
                  <a:t>摄氏度时，空气分子的平均自由程是多少</a:t>
                </a:r>
                <a:r>
                  <a:rPr lang="zh-CN" altLang="en-US" dirty="0" smtClean="0"/>
                  <a:t>？</a:t>
                </a:r>
                <a:endParaRPr lang="en-US" altLang="zh-CN" dirty="0" smtClean="0"/>
              </a:p>
              <a:p>
                <a:endParaRPr lang="en-US" dirty="0"/>
              </a:p>
              <a:p>
                <a:r>
                  <a:rPr lang="zh-CN" altLang="en-US" dirty="0" smtClean="0"/>
                  <a:t>根据表格，</a:t>
                </a:r>
                <a14:m>
                  <m:oMath xmlns:m="http://schemas.openxmlformats.org/officeDocument/2006/math">
                    <m:r>
                      <a:rPr lang="en-US" altLang="zh-CN" b="0" i="1" smtClean="0">
                        <a:latin typeface="Cambria Math"/>
                      </a:rPr>
                      <m:t>𝑙𝑝</m:t>
                    </m:r>
                  </m:oMath>
                </a14:m>
                <a:r>
                  <a:rPr lang="en-US" altLang="zh-CN" dirty="0" smtClean="0"/>
                  <a:t>=</a:t>
                </a:r>
                <a:r>
                  <a:rPr lang="en-US" dirty="0" smtClean="0"/>
                  <a:t> 6.7·10</a:t>
                </a:r>
                <a:r>
                  <a:rPr lang="en-US" baseline="30000" dirty="0" smtClean="0"/>
                  <a:t>-3 </a:t>
                </a:r>
                <a:r>
                  <a:rPr lang="en-US" dirty="0" smtClean="0"/>
                  <a:t>mPa</a:t>
                </a:r>
                <a:r>
                  <a:rPr lang="zh-CN" altLang="en-US" dirty="0" smtClean="0"/>
                  <a:t>，计算可得，大气压下平均自由程</a:t>
                </a:r>
                <a14:m>
                  <m:oMath xmlns:m="http://schemas.openxmlformats.org/officeDocument/2006/math">
                    <m:r>
                      <a:rPr lang="en-US" altLang="zh-CN" i="1">
                        <a:latin typeface="Cambria Math"/>
                      </a:rPr>
                      <m:t>𝑙</m:t>
                    </m:r>
                    <m:r>
                      <a:rPr lang="en-US" altLang="zh-CN" b="0" i="1" smtClean="0">
                        <a:latin typeface="Cambria Math"/>
                      </a:rPr>
                      <m:t>=66 </m:t>
                    </m:r>
                    <m:r>
                      <a:rPr lang="en-US" altLang="zh-CN" b="0" i="1" smtClean="0">
                        <a:latin typeface="Cambria Math"/>
                      </a:rPr>
                      <m:t>𝑛𝑚</m:t>
                    </m:r>
                    <m:r>
                      <a:rPr lang="zh-CN" altLang="en-US" b="0" i="1" smtClean="0">
                        <a:latin typeface="Cambria Math"/>
                      </a:rPr>
                      <m:t>。</m:t>
                    </m:r>
                  </m:oMath>
                </a14:m>
                <a:endParaRPr lang="en-US" dirty="0" smtClean="0"/>
              </a:p>
              <a:p>
                <a:endParaRPr lang="en-US" dirty="0"/>
              </a:p>
              <a:p>
                <a:r>
                  <a:rPr lang="zh-CN" altLang="en-US" dirty="0" smtClean="0"/>
                  <a:t>注意，地球上能够获得的最高真空约为</a:t>
                </a:r>
                <a:r>
                  <a:rPr lang="en-US" altLang="zh-CN" dirty="0" smtClean="0"/>
                  <a:t>10</a:t>
                </a:r>
                <a:r>
                  <a:rPr lang="en-US" altLang="zh-CN" baseline="30000" dirty="0" smtClean="0"/>
                  <a:t>-9</a:t>
                </a:r>
                <a:r>
                  <a:rPr lang="en-US" altLang="zh-CN" dirty="0" smtClean="0"/>
                  <a:t> Pa </a:t>
                </a:r>
                <a:r>
                  <a:rPr lang="zh-CN" altLang="en-US" dirty="0" smtClean="0"/>
                  <a:t>（我们实验室就有这样的一台设备），此时平均自由程为</a:t>
                </a:r>
                <a:r>
                  <a:rPr lang="en-US" altLang="zh-CN" dirty="0" smtClean="0"/>
                  <a:t>6600  km</a:t>
                </a:r>
                <a:r>
                  <a:rPr lang="zh-CN" altLang="en-US" dirty="0" smtClean="0"/>
                  <a:t>，也就是说，分子要运动几千公里才会碰到另一个分子。星际空间中的真空度就是这个量级。即星际空间中的分子是非常孤独的。</a:t>
                </a:r>
                <a:endParaRPr lang="en-US" altLang="zh-CN" dirty="0" smtClean="0"/>
              </a:p>
              <a:p>
                <a:endParaRPr lang="en-US" dirty="0"/>
              </a:p>
              <a:p>
                <a:r>
                  <a:rPr lang="zh-CN" altLang="en-US" dirty="0"/>
                  <a:t>有兴</a:t>
                </a:r>
                <a:r>
                  <a:rPr lang="zh-CN" altLang="en-US" dirty="0" smtClean="0"/>
                  <a:t>趣的读者可以参考网页：</a:t>
                </a:r>
                <a:r>
                  <a:rPr lang="en-US" altLang="zh-CN" dirty="0"/>
                  <a:t>https://home.cern/about/engineering/vacuum-empty-interstellar-space</a:t>
                </a:r>
                <a:endParaRPr lang="en-US" dirty="0"/>
              </a:p>
            </p:txBody>
          </p:sp>
        </mc:Choice>
        <mc:Fallback>
          <p:sp>
            <p:nvSpPr>
              <p:cNvPr id="4" name="Rectangle 3"/>
              <p:cNvSpPr>
                <a:spLocks noRot="1" noChangeAspect="1" noMove="1" noResize="1" noEditPoints="1" noAdjustHandles="1" noChangeArrowheads="1" noChangeShapeType="1" noTextEdit="1"/>
              </p:cNvSpPr>
              <p:nvPr/>
            </p:nvSpPr>
            <p:spPr>
              <a:xfrm>
                <a:off x="0" y="39148"/>
                <a:ext cx="9144000" cy="2862322"/>
              </a:xfrm>
              <a:prstGeom prst="rect">
                <a:avLst/>
              </a:prstGeom>
              <a:blipFill rotWithShape="1">
                <a:blip r:embed="rId2"/>
                <a:stretch>
                  <a:fillRect l="-533" t="-1702" r="-2533" b="-2340"/>
                </a:stretch>
              </a:blipFill>
            </p:spPr>
            <p:txBody>
              <a:bodyPr/>
              <a:lstStyle/>
              <a:p>
                <a:r>
                  <a:rPr lang="en-US">
                    <a:noFill/>
                  </a:rPr>
                  <a:t> </a:t>
                </a:r>
              </a:p>
            </p:txBody>
          </p:sp>
        </mc:Fallback>
      </mc:AlternateContent>
    </p:spTree>
    <p:extLst>
      <p:ext uri="{BB962C8B-B14F-4D97-AF65-F5344CB8AC3E}">
        <p14:creationId xmlns:p14="http://schemas.microsoft.com/office/powerpoint/2010/main" val="414775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636" y="57120"/>
            <a:ext cx="9109364" cy="3693319"/>
          </a:xfrm>
          <a:prstGeom prst="rect">
            <a:avLst/>
          </a:prstGeom>
        </p:spPr>
        <p:txBody>
          <a:bodyPr wrap="square">
            <a:spAutoFit/>
          </a:bodyPr>
          <a:lstStyle/>
          <a:p>
            <a:r>
              <a:rPr lang="zh-CN" altLang="en-US" dirty="0" smtClean="0"/>
              <a:t>问题三：地铁里的气体分布</a:t>
            </a:r>
            <a:r>
              <a:rPr lang="zh-CN" altLang="en-US" dirty="0" smtClean="0"/>
              <a:t>。</a:t>
            </a:r>
            <a:r>
              <a:rPr lang="zh-CN" altLang="en-US" dirty="0" smtClean="0">
                <a:solidFill>
                  <a:srgbClr val="FF0000"/>
                </a:solidFill>
              </a:rPr>
              <a:t>（</a:t>
            </a:r>
            <a:r>
              <a:rPr lang="en-US" altLang="zh-CN" dirty="0" smtClean="0">
                <a:solidFill>
                  <a:srgbClr val="FF0000"/>
                </a:solidFill>
              </a:rPr>
              <a:t>1</a:t>
            </a:r>
            <a:r>
              <a:rPr lang="zh-CN" altLang="en-US" dirty="0" smtClean="0">
                <a:solidFill>
                  <a:srgbClr val="FF0000"/>
                </a:solidFill>
              </a:rPr>
              <a:t>问</a:t>
            </a:r>
            <a:r>
              <a:rPr lang="en-US" altLang="zh-CN" dirty="0" smtClean="0">
                <a:solidFill>
                  <a:srgbClr val="FF0000"/>
                </a:solidFill>
              </a:rPr>
              <a:t>15</a:t>
            </a:r>
            <a:r>
              <a:rPr lang="zh-CN" altLang="en-US" dirty="0" smtClean="0">
                <a:solidFill>
                  <a:srgbClr val="FF0000"/>
                </a:solidFill>
              </a:rPr>
              <a:t>分，</a:t>
            </a:r>
            <a:r>
              <a:rPr lang="en-US" altLang="zh-CN" dirty="0" smtClean="0">
                <a:solidFill>
                  <a:srgbClr val="FF0000"/>
                </a:solidFill>
              </a:rPr>
              <a:t>2</a:t>
            </a:r>
            <a:r>
              <a:rPr lang="zh-CN" altLang="en-US" dirty="0" smtClean="0">
                <a:solidFill>
                  <a:srgbClr val="FF0000"/>
                </a:solidFill>
              </a:rPr>
              <a:t>问</a:t>
            </a:r>
            <a:r>
              <a:rPr lang="en-US" altLang="zh-CN" dirty="0" smtClean="0">
                <a:solidFill>
                  <a:srgbClr val="FF0000"/>
                </a:solidFill>
              </a:rPr>
              <a:t>10</a:t>
            </a:r>
            <a:r>
              <a:rPr lang="zh-CN" altLang="en-US" dirty="0" smtClean="0">
                <a:solidFill>
                  <a:srgbClr val="FF0000"/>
                </a:solidFill>
              </a:rPr>
              <a:t>分）</a:t>
            </a:r>
            <a:endParaRPr lang="en-US" altLang="zh-CN" dirty="0" smtClean="0">
              <a:solidFill>
                <a:srgbClr val="FF0000"/>
              </a:solidFill>
            </a:endParaRPr>
          </a:p>
          <a:p>
            <a:endParaRPr lang="en-US" altLang="zh-CN" dirty="0"/>
          </a:p>
          <a:p>
            <a:r>
              <a:rPr lang="zh-CN" altLang="en-US" dirty="0" smtClean="0"/>
              <a:t>当</a:t>
            </a:r>
            <a:r>
              <a:rPr lang="zh-CN" altLang="en-US" dirty="0"/>
              <a:t>乘坐的地铁从静止开始启动时，我们通常能感受到很强烈的风，一部分原因是因为门窗漏风使得车厢外空气流入，还有一部分原因是因为车厢内空气的惯性。假设有一个完全封闭的车厢，以恒定的加速</a:t>
            </a:r>
            <a:r>
              <a:rPr lang="zh-CN" altLang="en-US" dirty="0" smtClean="0"/>
              <a:t>度</a:t>
            </a:r>
            <a:r>
              <a:rPr lang="en-US" altLang="zh-CN" dirty="0"/>
              <a:t>a</a:t>
            </a:r>
            <a:r>
              <a:rPr lang="zh-CN" altLang="en-US" dirty="0" smtClean="0"/>
              <a:t>水</a:t>
            </a:r>
            <a:r>
              <a:rPr lang="zh-CN" altLang="en-US" dirty="0"/>
              <a:t>平向右运动（地铁的加速</a:t>
            </a:r>
            <a:r>
              <a:rPr lang="zh-CN" altLang="en-US" dirty="0" smtClean="0"/>
              <a:t>度约</a:t>
            </a:r>
            <a:r>
              <a:rPr lang="zh-CN" altLang="en-US" dirty="0"/>
              <a:t>为</a:t>
            </a:r>
            <a:r>
              <a:rPr lang="en-US" dirty="0"/>
              <a:t>1m/s</a:t>
            </a:r>
            <a:r>
              <a:rPr lang="en-US" baseline="30000" dirty="0"/>
              <a:t>2</a:t>
            </a:r>
            <a:r>
              <a:rPr lang="zh-CN" altLang="en-US" dirty="0"/>
              <a:t>）。在达到稳定状态时，车厢内左边的气体密度较高，右边的气体密度较低</a:t>
            </a:r>
            <a:r>
              <a:rPr lang="zh-CN" altLang="en-US" dirty="0" smtClean="0"/>
              <a:t>。</a:t>
            </a:r>
            <a:endParaRPr lang="en-US" altLang="zh-CN" dirty="0" smtClean="0"/>
          </a:p>
          <a:p>
            <a:endParaRPr lang="en-US" altLang="zh-CN" dirty="0"/>
          </a:p>
          <a:p>
            <a:r>
              <a:rPr lang="en-US" altLang="zh-CN" dirty="0" smtClean="0"/>
              <a:t>1</a:t>
            </a:r>
            <a:r>
              <a:rPr lang="zh-CN" altLang="en-US" dirty="0" smtClean="0"/>
              <a:t>：请</a:t>
            </a:r>
            <a:r>
              <a:rPr lang="zh-CN" altLang="en-US" dirty="0"/>
              <a:t>计算出气体分子密度在车厢内沿着</a:t>
            </a:r>
            <a:r>
              <a:rPr lang="en-US" dirty="0"/>
              <a:t>X</a:t>
            </a:r>
            <a:r>
              <a:rPr lang="zh-CN" altLang="en-US" dirty="0"/>
              <a:t>方向的分布</a:t>
            </a:r>
            <a:r>
              <a:rPr lang="en-US" dirty="0"/>
              <a:t>n(X)</a:t>
            </a:r>
            <a:r>
              <a:rPr lang="zh-CN" altLang="en-US" dirty="0"/>
              <a:t>。取车厢左壁为</a:t>
            </a:r>
            <a:r>
              <a:rPr lang="en-US" dirty="0"/>
              <a:t>X=0</a:t>
            </a:r>
            <a:r>
              <a:rPr lang="zh-CN" altLang="en-US" dirty="0"/>
              <a:t>点，该处的气体分子密度为</a:t>
            </a:r>
            <a:r>
              <a:rPr lang="en-US" dirty="0"/>
              <a:t>n(0)</a:t>
            </a:r>
            <a:r>
              <a:rPr lang="zh-CN" altLang="en-US" dirty="0"/>
              <a:t>。注意</a:t>
            </a:r>
            <a:r>
              <a:rPr lang="en-US" dirty="0"/>
              <a:t>n(X)</a:t>
            </a:r>
            <a:r>
              <a:rPr lang="zh-CN" altLang="en-US" dirty="0"/>
              <a:t>的表达式中可以含有</a:t>
            </a:r>
            <a:r>
              <a:rPr lang="en-US" dirty="0"/>
              <a:t>K</a:t>
            </a:r>
            <a:r>
              <a:rPr lang="en-US" baseline="-25000" dirty="0"/>
              <a:t>B</a:t>
            </a:r>
            <a:r>
              <a:rPr lang="zh-CN" altLang="en-US" dirty="0"/>
              <a:t>（波尔兹曼常数）和</a:t>
            </a:r>
            <a:r>
              <a:rPr lang="en-US" dirty="0"/>
              <a:t>T</a:t>
            </a:r>
            <a:r>
              <a:rPr lang="zh-CN" altLang="en-US" dirty="0"/>
              <a:t>（车厢内的温度</a:t>
            </a:r>
            <a:r>
              <a:rPr lang="zh-CN" altLang="en-US" dirty="0" smtClean="0"/>
              <a:t>）。请写出分析推导过程，不要直接套用公式或结论。</a:t>
            </a:r>
            <a:endParaRPr lang="en-US" altLang="zh-CN" dirty="0" smtClean="0"/>
          </a:p>
          <a:p>
            <a:endParaRPr lang="en-US" dirty="0"/>
          </a:p>
          <a:p>
            <a:r>
              <a:rPr lang="en-US" altLang="zh-CN" dirty="0" smtClean="0"/>
              <a:t>2</a:t>
            </a:r>
            <a:r>
              <a:rPr lang="zh-CN" altLang="en-US" dirty="0" smtClean="0"/>
              <a:t>：上海运行的地铁列车长度约为</a:t>
            </a:r>
            <a:r>
              <a:rPr lang="en-US" altLang="zh-CN" dirty="0" smtClean="0"/>
              <a:t>100</a:t>
            </a:r>
            <a:r>
              <a:rPr lang="zh-CN" altLang="en-US" dirty="0" smtClean="0"/>
              <a:t>米，请计算</a:t>
            </a:r>
            <a:r>
              <a:rPr lang="en-US" altLang="zh-CN" dirty="0" smtClean="0"/>
              <a:t>10</a:t>
            </a:r>
            <a:r>
              <a:rPr lang="zh-CN" altLang="en-US" dirty="0" smtClean="0"/>
              <a:t>摄氏度时，由于加速导致的车头部位空气密度与车尾部位空气密度的比值是多少。</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436418" y="4191000"/>
            <a:ext cx="5562600" cy="2514600"/>
          </a:xfrm>
          <a:prstGeom prst="rect">
            <a:avLst/>
          </a:prstGeom>
          <a:noFill/>
        </p:spPr>
      </p:pic>
    </p:spTree>
    <p:extLst>
      <p:ext uri="{BB962C8B-B14F-4D97-AF65-F5344CB8AC3E}">
        <p14:creationId xmlns:p14="http://schemas.microsoft.com/office/powerpoint/2010/main" val="3397267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xue\Desktop\上海科大教学\大学物理\2017\作业\第十一次作业\20171213_215535.jpg"/>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l="10937" r="14687"/>
          <a:stretch/>
        </p:blipFill>
        <p:spPr bwMode="auto">
          <a:xfrm rot="5400000">
            <a:off x="948191" y="763134"/>
            <a:ext cx="6746875" cy="5442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919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p:cNvSpPr txBox="1"/>
              <p:nvPr/>
            </p:nvSpPr>
            <p:spPr>
              <a:xfrm>
                <a:off x="0" y="0"/>
                <a:ext cx="9144000" cy="1200329"/>
              </a:xfrm>
              <a:prstGeom prst="rect">
                <a:avLst/>
              </a:prstGeom>
              <a:noFill/>
            </p:spPr>
            <p:txBody>
              <a:bodyPr wrap="square" rtlCol="0">
                <a:spAutoFit/>
              </a:bodyPr>
              <a:lstStyle/>
              <a:p>
                <a:r>
                  <a:rPr lang="zh-CN" altLang="en-US" dirty="0"/>
                  <a:t>参考解</a:t>
                </a:r>
                <a:r>
                  <a:rPr lang="zh-CN" altLang="en-US" dirty="0" smtClean="0"/>
                  <a:t>答：</a:t>
                </a:r>
                <a:endParaRPr lang="en-US" altLang="zh-CN" dirty="0" smtClean="0"/>
              </a:p>
              <a:p>
                <a:r>
                  <a:rPr lang="en-US" altLang="zh-CN" dirty="0" smtClean="0"/>
                  <a:t>1</a:t>
                </a:r>
                <a:r>
                  <a:rPr lang="zh-CN" altLang="en-US" dirty="0" smtClean="0"/>
                  <a:t>：</a:t>
                </a:r>
                <a14:m>
                  <m:oMath xmlns:m="http://schemas.openxmlformats.org/officeDocument/2006/math">
                    <m:sSub>
                      <m:sSubPr>
                        <m:ctrlPr>
                          <a:rPr lang="en-US" altLang="zh-CN" i="1">
                            <a:latin typeface="Cambria Math"/>
                          </a:rPr>
                        </m:ctrlPr>
                      </m:sSubPr>
                      <m:e>
                        <m:r>
                          <a:rPr lang="en-US" altLang="zh-CN" i="1">
                            <a:latin typeface="Cambria Math"/>
                          </a:rPr>
                          <m:t>𝑥</m:t>
                        </m:r>
                      </m:e>
                      <m:sub>
                        <m:r>
                          <a:rPr lang="en-US" altLang="zh-CN" i="1">
                            <a:latin typeface="Cambria Math"/>
                          </a:rPr>
                          <m:t>0</m:t>
                        </m:r>
                      </m:sub>
                    </m:sSub>
                    <m:r>
                      <a:rPr lang="en-US" altLang="zh-CN" i="1">
                        <a:latin typeface="Cambria Math"/>
                      </a:rPr>
                      <m:t>=0.05</m:t>
                    </m:r>
                  </m:oMath>
                </a14:m>
                <a:r>
                  <a:rPr lang="zh-CN" altLang="en-US" dirty="0"/>
                  <a:t>，</a:t>
                </a:r>
                <a14:m>
                  <m:oMath xmlns:m="http://schemas.openxmlformats.org/officeDocument/2006/math">
                    <m:r>
                      <a:rPr lang="en-US" i="1">
                        <a:latin typeface="Cambria Math"/>
                        <a:ea typeface="Cambria Math"/>
                      </a:rPr>
                      <m:t>𝜆</m:t>
                    </m:r>
                    <m:r>
                      <a:rPr lang="en-US" i="1">
                        <a:latin typeface="Cambria Math"/>
                        <a:ea typeface="Cambria Math"/>
                      </a:rPr>
                      <m:t>=0.5</m:t>
                    </m:r>
                  </m:oMath>
                </a14:m>
                <a:r>
                  <a:rPr lang="zh-CN" altLang="en-US" dirty="0"/>
                  <a:t>；</a:t>
                </a:r>
                <a:endParaRPr lang="en-US" altLang="zh-CN" dirty="0"/>
              </a:p>
              <a:p>
                <a14:m>
                  <m:oMath xmlns:m="http://schemas.openxmlformats.org/officeDocument/2006/math">
                    <m:sSub>
                      <m:sSubPr>
                        <m:ctrlPr>
                          <a:rPr lang="en-US" altLang="zh-CN" i="1">
                            <a:latin typeface="Cambria Math"/>
                          </a:rPr>
                        </m:ctrlPr>
                      </m:sSubPr>
                      <m:e>
                        <m:r>
                          <a:rPr lang="en-US" altLang="zh-CN" i="1">
                            <a:latin typeface="Cambria Math"/>
                          </a:rPr>
                          <m:t>𝑥</m:t>
                        </m:r>
                      </m:e>
                      <m:sub>
                        <m:r>
                          <a:rPr lang="en-US" altLang="zh-CN" i="1">
                            <a:latin typeface="Cambria Math"/>
                          </a:rPr>
                          <m:t>0</m:t>
                        </m:r>
                      </m:sub>
                    </m:sSub>
                    <m:r>
                      <a:rPr lang="en-US" altLang="zh-CN" i="1">
                        <a:latin typeface="Cambria Math"/>
                      </a:rPr>
                      <m:t>=0.</m:t>
                    </m:r>
                    <m:r>
                      <a:rPr lang="en-US" altLang="zh-CN" i="1">
                        <a:latin typeface="Cambria Math"/>
                      </a:rPr>
                      <m:t>9</m:t>
                    </m:r>
                    <m:r>
                      <a:rPr lang="en-US" altLang="zh-CN" i="1">
                        <a:latin typeface="Cambria Math"/>
                      </a:rPr>
                      <m:t>5</m:t>
                    </m:r>
                  </m:oMath>
                </a14:m>
                <a:r>
                  <a:rPr lang="zh-CN" altLang="en-US" dirty="0"/>
                  <a:t>，</a:t>
                </a:r>
                <a14:m>
                  <m:oMath xmlns:m="http://schemas.openxmlformats.org/officeDocument/2006/math">
                    <m:r>
                      <a:rPr lang="en-US" i="1">
                        <a:latin typeface="Cambria Math"/>
                        <a:ea typeface="Cambria Math"/>
                      </a:rPr>
                      <m:t>𝜆</m:t>
                    </m:r>
                    <m:r>
                      <a:rPr lang="en-US" i="1">
                        <a:latin typeface="Cambria Math"/>
                        <a:ea typeface="Cambria Math"/>
                      </a:rPr>
                      <m:t>=0.5</m:t>
                    </m:r>
                  </m:oMath>
                </a14:m>
                <a:r>
                  <a:rPr lang="zh-CN" altLang="en-US" dirty="0"/>
                  <a:t>；</a:t>
                </a:r>
                <a:endParaRPr lang="en-US" altLang="zh-CN" dirty="0"/>
              </a:p>
              <a:p>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0" y="0"/>
                <a:ext cx="9144000" cy="1200329"/>
              </a:xfrm>
              <a:prstGeom prst="rect">
                <a:avLst/>
              </a:prstGeom>
              <a:blipFill rotWithShape="1">
                <a:blip r:embed="rId2"/>
                <a:stretch>
                  <a:fillRect l="-533" t="-4061"/>
                </a:stretch>
              </a:blipFill>
            </p:spPr>
            <p:txBody>
              <a:bodyPr/>
              <a:lstStyle/>
              <a:p>
                <a:r>
                  <a:rPr lang="en-US">
                    <a:noFill/>
                  </a:rPr>
                  <a:t> </a:t>
                </a:r>
              </a:p>
            </p:txBody>
          </p:sp>
        </mc:Fallback>
      </mc:AlternateContent>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838200"/>
            <a:ext cx="4676388" cy="3505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9479" y="824345"/>
            <a:ext cx="4722596" cy="3539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3598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p:cNvSpPr txBox="1"/>
              <p:nvPr/>
            </p:nvSpPr>
            <p:spPr>
              <a:xfrm>
                <a:off x="0" y="0"/>
                <a:ext cx="9144000" cy="1200329"/>
              </a:xfrm>
              <a:prstGeom prst="rect">
                <a:avLst/>
              </a:prstGeom>
              <a:noFill/>
            </p:spPr>
            <p:txBody>
              <a:bodyPr wrap="square" rtlCol="0">
                <a:spAutoFit/>
              </a:bodyPr>
              <a:lstStyle/>
              <a:p>
                <a:r>
                  <a:rPr lang="zh-CN" altLang="en-US" dirty="0"/>
                  <a:t>参考解</a:t>
                </a:r>
                <a:r>
                  <a:rPr lang="zh-CN" altLang="en-US" dirty="0" smtClean="0"/>
                  <a:t>答：</a:t>
                </a:r>
                <a:endParaRPr lang="en-US" altLang="zh-CN" dirty="0" smtClean="0"/>
              </a:p>
              <a:p>
                <a:r>
                  <a:rPr lang="en-US" altLang="zh-CN" dirty="0" smtClean="0"/>
                  <a:t>1</a:t>
                </a:r>
                <a:r>
                  <a:rPr lang="zh-CN" altLang="en-US" dirty="0" smtClean="0"/>
                  <a:t>：</a:t>
                </a:r>
                <a14:m>
                  <m:oMath xmlns:m="http://schemas.openxmlformats.org/officeDocument/2006/math">
                    <m:sSub>
                      <m:sSubPr>
                        <m:ctrlPr>
                          <a:rPr lang="en-US" altLang="zh-CN" i="1">
                            <a:latin typeface="Cambria Math"/>
                          </a:rPr>
                        </m:ctrlPr>
                      </m:sSubPr>
                      <m:e>
                        <m:r>
                          <a:rPr lang="en-US" altLang="zh-CN" i="1">
                            <a:latin typeface="Cambria Math"/>
                          </a:rPr>
                          <m:t>𝑥</m:t>
                        </m:r>
                      </m:e>
                      <m:sub>
                        <m:r>
                          <a:rPr lang="en-US" altLang="zh-CN" i="1">
                            <a:latin typeface="Cambria Math"/>
                          </a:rPr>
                          <m:t>0</m:t>
                        </m:r>
                      </m:sub>
                    </m:sSub>
                    <m:r>
                      <a:rPr lang="en-US" altLang="zh-CN" i="1">
                        <a:latin typeface="Cambria Math"/>
                      </a:rPr>
                      <m:t>=0.05</m:t>
                    </m:r>
                  </m:oMath>
                </a14:m>
                <a:r>
                  <a:rPr lang="zh-CN" altLang="en-US" dirty="0"/>
                  <a:t>，</a:t>
                </a:r>
                <a14:m>
                  <m:oMath xmlns:m="http://schemas.openxmlformats.org/officeDocument/2006/math">
                    <m:r>
                      <a:rPr lang="en-US" i="1">
                        <a:latin typeface="Cambria Math"/>
                        <a:ea typeface="Cambria Math"/>
                      </a:rPr>
                      <m:t>𝜆</m:t>
                    </m:r>
                    <m:r>
                      <a:rPr lang="en-US" i="1">
                        <a:latin typeface="Cambria Math"/>
                        <a:ea typeface="Cambria Math"/>
                      </a:rPr>
                      <m:t>=2.5</m:t>
                    </m:r>
                  </m:oMath>
                </a14:m>
                <a:r>
                  <a:rPr lang="zh-CN" altLang="en-US" dirty="0"/>
                  <a:t>；</a:t>
                </a:r>
                <a:endParaRPr lang="en-US" altLang="zh-CN" dirty="0"/>
              </a:p>
              <a:p>
                <a14:m>
                  <m:oMath xmlns:m="http://schemas.openxmlformats.org/officeDocument/2006/math">
                    <m:sSub>
                      <m:sSubPr>
                        <m:ctrlPr>
                          <a:rPr lang="en-US" altLang="zh-CN" i="1">
                            <a:latin typeface="Cambria Math"/>
                          </a:rPr>
                        </m:ctrlPr>
                      </m:sSubPr>
                      <m:e>
                        <m:r>
                          <a:rPr lang="en-US" altLang="zh-CN" i="1">
                            <a:latin typeface="Cambria Math"/>
                          </a:rPr>
                          <m:t>𝑥</m:t>
                        </m:r>
                      </m:e>
                      <m:sub>
                        <m:r>
                          <a:rPr lang="en-US" altLang="zh-CN" i="1">
                            <a:latin typeface="Cambria Math"/>
                          </a:rPr>
                          <m:t>0</m:t>
                        </m:r>
                      </m:sub>
                    </m:sSub>
                    <m:r>
                      <a:rPr lang="en-US" altLang="zh-CN" i="1">
                        <a:latin typeface="Cambria Math"/>
                      </a:rPr>
                      <m:t>=0.</m:t>
                    </m:r>
                    <m:r>
                      <a:rPr lang="en-US" altLang="zh-CN" i="1">
                        <a:latin typeface="Cambria Math"/>
                      </a:rPr>
                      <m:t>9</m:t>
                    </m:r>
                    <m:r>
                      <a:rPr lang="en-US" altLang="zh-CN" i="1">
                        <a:latin typeface="Cambria Math"/>
                      </a:rPr>
                      <m:t>5</m:t>
                    </m:r>
                  </m:oMath>
                </a14:m>
                <a:r>
                  <a:rPr lang="zh-CN" altLang="en-US" dirty="0"/>
                  <a:t>，</a:t>
                </a:r>
                <a14:m>
                  <m:oMath xmlns:m="http://schemas.openxmlformats.org/officeDocument/2006/math">
                    <m:r>
                      <a:rPr lang="en-US" i="1">
                        <a:latin typeface="Cambria Math"/>
                        <a:ea typeface="Cambria Math"/>
                      </a:rPr>
                      <m:t>𝜆</m:t>
                    </m:r>
                    <m:r>
                      <a:rPr lang="en-US" i="1">
                        <a:latin typeface="Cambria Math"/>
                        <a:ea typeface="Cambria Math"/>
                      </a:rPr>
                      <m:t>=2.5</m:t>
                    </m:r>
                  </m:oMath>
                </a14:m>
                <a:r>
                  <a:rPr lang="zh-CN" altLang="en-US" dirty="0"/>
                  <a:t>；</a:t>
                </a:r>
                <a:endParaRPr lang="en-US" altLang="zh-CN" dirty="0"/>
              </a:p>
              <a:p>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0" y="0"/>
                <a:ext cx="9144000" cy="1200329"/>
              </a:xfrm>
              <a:prstGeom prst="rect">
                <a:avLst/>
              </a:prstGeom>
              <a:blipFill rotWithShape="1">
                <a:blip r:embed="rId2"/>
                <a:stretch>
                  <a:fillRect l="-533" t="-4061"/>
                </a:stretch>
              </a:blipFill>
            </p:spPr>
            <p:txBody>
              <a:bodyPr/>
              <a:lstStyle/>
              <a:p>
                <a:r>
                  <a:rPr lang="en-US">
                    <a:noFill/>
                  </a:rPr>
                  <a:t> </a:t>
                </a:r>
              </a:p>
            </p:txBody>
          </p:sp>
        </mc:Fallback>
      </mc:AlternateContent>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914400"/>
            <a:ext cx="4800600" cy="3598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914401"/>
            <a:ext cx="4800599" cy="3598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3703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p:cNvSpPr txBox="1"/>
              <p:nvPr/>
            </p:nvSpPr>
            <p:spPr>
              <a:xfrm>
                <a:off x="0" y="0"/>
                <a:ext cx="9144000" cy="1200329"/>
              </a:xfrm>
              <a:prstGeom prst="rect">
                <a:avLst/>
              </a:prstGeom>
              <a:noFill/>
            </p:spPr>
            <p:txBody>
              <a:bodyPr wrap="square" rtlCol="0">
                <a:spAutoFit/>
              </a:bodyPr>
              <a:lstStyle/>
              <a:p>
                <a:r>
                  <a:rPr lang="zh-CN" altLang="en-US" dirty="0"/>
                  <a:t>参考解</a:t>
                </a:r>
                <a:r>
                  <a:rPr lang="zh-CN" altLang="en-US" dirty="0" smtClean="0"/>
                  <a:t>答：</a:t>
                </a:r>
                <a:endParaRPr lang="en-US" altLang="zh-CN" dirty="0" smtClean="0"/>
              </a:p>
              <a:p>
                <a:r>
                  <a:rPr lang="en-US" altLang="zh-CN" dirty="0" smtClean="0"/>
                  <a:t>1</a:t>
                </a:r>
                <a:r>
                  <a:rPr lang="zh-CN" altLang="en-US" dirty="0" smtClean="0"/>
                  <a:t>：</a:t>
                </a:r>
                <a14:m>
                  <m:oMath xmlns:m="http://schemas.openxmlformats.org/officeDocument/2006/math">
                    <m:sSub>
                      <m:sSubPr>
                        <m:ctrlPr>
                          <a:rPr lang="en-US" altLang="zh-CN" i="1">
                            <a:latin typeface="Cambria Math"/>
                          </a:rPr>
                        </m:ctrlPr>
                      </m:sSubPr>
                      <m:e>
                        <m:r>
                          <a:rPr lang="en-US" altLang="zh-CN" i="1">
                            <a:latin typeface="Cambria Math"/>
                          </a:rPr>
                          <m:t>𝑥</m:t>
                        </m:r>
                      </m:e>
                      <m:sub>
                        <m:r>
                          <a:rPr lang="en-US" altLang="zh-CN" i="1">
                            <a:latin typeface="Cambria Math"/>
                          </a:rPr>
                          <m:t>0</m:t>
                        </m:r>
                      </m:sub>
                    </m:sSub>
                    <m:r>
                      <a:rPr lang="en-US" altLang="zh-CN" i="1">
                        <a:latin typeface="Cambria Math"/>
                      </a:rPr>
                      <m:t>=0.05</m:t>
                    </m:r>
                  </m:oMath>
                </a14:m>
                <a:r>
                  <a:rPr lang="zh-CN" altLang="en-US" dirty="0"/>
                  <a:t>，</a:t>
                </a:r>
                <a14:m>
                  <m:oMath xmlns:m="http://schemas.openxmlformats.org/officeDocument/2006/math">
                    <m:r>
                      <a:rPr lang="en-US" i="1">
                        <a:latin typeface="Cambria Math"/>
                        <a:ea typeface="Cambria Math"/>
                      </a:rPr>
                      <m:t>𝜆</m:t>
                    </m:r>
                    <m:r>
                      <a:rPr lang="en-US" i="1">
                        <a:latin typeface="Cambria Math"/>
                        <a:ea typeface="Cambria Math"/>
                      </a:rPr>
                      <m:t>=3.3</m:t>
                    </m:r>
                  </m:oMath>
                </a14:m>
                <a:r>
                  <a:rPr lang="zh-CN" altLang="en-US" dirty="0"/>
                  <a:t>；</a:t>
                </a:r>
                <a:endParaRPr lang="en-US" altLang="zh-CN" dirty="0"/>
              </a:p>
              <a:p>
                <a14:m>
                  <m:oMath xmlns:m="http://schemas.openxmlformats.org/officeDocument/2006/math">
                    <m:sSub>
                      <m:sSubPr>
                        <m:ctrlPr>
                          <a:rPr lang="en-US" altLang="zh-CN" i="1">
                            <a:latin typeface="Cambria Math"/>
                          </a:rPr>
                        </m:ctrlPr>
                      </m:sSubPr>
                      <m:e>
                        <m:r>
                          <a:rPr lang="en-US" altLang="zh-CN" i="1">
                            <a:latin typeface="Cambria Math"/>
                          </a:rPr>
                          <m:t>𝑥</m:t>
                        </m:r>
                      </m:e>
                      <m:sub>
                        <m:r>
                          <a:rPr lang="en-US" altLang="zh-CN" i="1">
                            <a:latin typeface="Cambria Math"/>
                          </a:rPr>
                          <m:t>0</m:t>
                        </m:r>
                      </m:sub>
                    </m:sSub>
                    <m:r>
                      <a:rPr lang="en-US" altLang="zh-CN" i="1">
                        <a:latin typeface="Cambria Math"/>
                      </a:rPr>
                      <m:t>=0.</m:t>
                    </m:r>
                    <m:r>
                      <a:rPr lang="en-US" altLang="zh-CN" i="1">
                        <a:latin typeface="Cambria Math"/>
                      </a:rPr>
                      <m:t>9</m:t>
                    </m:r>
                    <m:r>
                      <a:rPr lang="en-US" altLang="zh-CN" i="1">
                        <a:latin typeface="Cambria Math"/>
                      </a:rPr>
                      <m:t>5</m:t>
                    </m:r>
                  </m:oMath>
                </a14:m>
                <a:r>
                  <a:rPr lang="zh-CN" altLang="en-US" dirty="0"/>
                  <a:t>，</a:t>
                </a:r>
                <a14:m>
                  <m:oMath xmlns:m="http://schemas.openxmlformats.org/officeDocument/2006/math">
                    <m:r>
                      <a:rPr lang="en-US" i="1">
                        <a:latin typeface="Cambria Math"/>
                        <a:ea typeface="Cambria Math"/>
                      </a:rPr>
                      <m:t>𝜆</m:t>
                    </m:r>
                    <m:r>
                      <a:rPr lang="en-US" i="1">
                        <a:latin typeface="Cambria Math"/>
                        <a:ea typeface="Cambria Math"/>
                      </a:rPr>
                      <m:t>=3.3</m:t>
                    </m:r>
                  </m:oMath>
                </a14:m>
                <a:r>
                  <a:rPr lang="zh-CN" altLang="en-US" dirty="0"/>
                  <a:t>；</a:t>
                </a:r>
                <a:endParaRPr lang="en-US" altLang="zh-CN" dirty="0"/>
              </a:p>
              <a:p>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0" y="0"/>
                <a:ext cx="9144000" cy="1200329"/>
              </a:xfrm>
              <a:prstGeom prst="rect">
                <a:avLst/>
              </a:prstGeom>
              <a:blipFill rotWithShape="1">
                <a:blip r:embed="rId2"/>
                <a:stretch>
                  <a:fillRect l="-533" t="-4061"/>
                </a:stretch>
              </a:blipFill>
            </p:spPr>
            <p:txBody>
              <a:bodyPr/>
              <a:lstStyle/>
              <a:p>
                <a:r>
                  <a:rPr lang="en-US">
                    <a:noFill/>
                  </a:rPr>
                  <a:t> </a:t>
                </a:r>
              </a:p>
            </p:txBody>
          </p:sp>
        </mc:Fallback>
      </mc:AlternateContent>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1" y="914400"/>
            <a:ext cx="4371407"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935182"/>
            <a:ext cx="4314086" cy="3233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5116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p:cNvSpPr txBox="1"/>
              <p:nvPr/>
            </p:nvSpPr>
            <p:spPr>
              <a:xfrm>
                <a:off x="0" y="0"/>
                <a:ext cx="9144000" cy="1200329"/>
              </a:xfrm>
              <a:prstGeom prst="rect">
                <a:avLst/>
              </a:prstGeom>
              <a:noFill/>
            </p:spPr>
            <p:txBody>
              <a:bodyPr wrap="square" rtlCol="0">
                <a:spAutoFit/>
              </a:bodyPr>
              <a:lstStyle/>
              <a:p>
                <a:r>
                  <a:rPr lang="zh-CN" altLang="en-US" dirty="0" smtClean="0"/>
                  <a:t>参考解答：</a:t>
                </a:r>
                <a:endParaRPr lang="en-US" altLang="zh-CN" dirty="0" smtClean="0"/>
              </a:p>
              <a:p>
                <a:r>
                  <a:rPr lang="en-US" altLang="zh-CN" dirty="0" smtClean="0"/>
                  <a:t>1</a:t>
                </a:r>
                <a:r>
                  <a:rPr lang="zh-CN" altLang="en-US" dirty="0" smtClean="0"/>
                  <a:t>：</a:t>
                </a:r>
                <a14:m>
                  <m:oMath xmlns:m="http://schemas.openxmlformats.org/officeDocument/2006/math">
                    <m:sSub>
                      <m:sSubPr>
                        <m:ctrlPr>
                          <a:rPr lang="en-US" altLang="zh-CN" i="1">
                            <a:latin typeface="Cambria Math"/>
                          </a:rPr>
                        </m:ctrlPr>
                      </m:sSubPr>
                      <m:e>
                        <m:r>
                          <a:rPr lang="en-US" altLang="zh-CN" i="1">
                            <a:latin typeface="Cambria Math"/>
                          </a:rPr>
                          <m:t>𝑥</m:t>
                        </m:r>
                      </m:e>
                      <m:sub>
                        <m:r>
                          <a:rPr lang="en-US" altLang="zh-CN" i="1">
                            <a:latin typeface="Cambria Math"/>
                          </a:rPr>
                          <m:t>0</m:t>
                        </m:r>
                      </m:sub>
                    </m:sSub>
                    <m:r>
                      <a:rPr lang="en-US" altLang="zh-CN" i="1">
                        <a:latin typeface="Cambria Math"/>
                      </a:rPr>
                      <m:t>=0.</m:t>
                    </m:r>
                    <m:r>
                      <a:rPr lang="en-US" altLang="zh-CN" b="0" i="1" smtClean="0">
                        <a:latin typeface="Cambria Math"/>
                      </a:rPr>
                      <m:t>9</m:t>
                    </m:r>
                    <m:r>
                      <a:rPr lang="en-US" altLang="zh-CN" i="1">
                        <a:latin typeface="Cambria Math"/>
                      </a:rPr>
                      <m:t>5</m:t>
                    </m:r>
                  </m:oMath>
                </a14:m>
                <a:r>
                  <a:rPr lang="zh-CN" altLang="en-US" dirty="0"/>
                  <a:t>，</a:t>
                </a:r>
                <a14:m>
                  <m:oMath xmlns:m="http://schemas.openxmlformats.org/officeDocument/2006/math">
                    <m:r>
                      <a:rPr lang="en-US" i="1">
                        <a:latin typeface="Cambria Math"/>
                        <a:ea typeface="Cambria Math"/>
                      </a:rPr>
                      <m:t>𝜆</m:t>
                    </m:r>
                    <m:r>
                      <a:rPr lang="en-US" i="1">
                        <a:latin typeface="Cambria Math"/>
                        <a:ea typeface="Cambria Math"/>
                      </a:rPr>
                      <m:t>=3.7</m:t>
                    </m:r>
                  </m:oMath>
                </a14:m>
                <a:r>
                  <a:rPr lang="zh-CN" altLang="en-US" dirty="0"/>
                  <a:t>；</a:t>
                </a:r>
                <a:endParaRPr lang="en-US" altLang="zh-CN" dirty="0"/>
              </a:p>
              <a:p>
                <a14:m>
                  <m:oMath xmlns:m="http://schemas.openxmlformats.org/officeDocument/2006/math">
                    <m:sSub>
                      <m:sSubPr>
                        <m:ctrlPr>
                          <a:rPr lang="en-US" altLang="zh-CN" i="1">
                            <a:latin typeface="Cambria Math"/>
                          </a:rPr>
                        </m:ctrlPr>
                      </m:sSubPr>
                      <m:e>
                        <m:r>
                          <a:rPr lang="en-US" altLang="zh-CN" i="1">
                            <a:latin typeface="Cambria Math"/>
                          </a:rPr>
                          <m:t>𝑥</m:t>
                        </m:r>
                      </m:e>
                      <m:sub>
                        <m:r>
                          <a:rPr lang="en-US" altLang="zh-CN" i="1">
                            <a:latin typeface="Cambria Math"/>
                          </a:rPr>
                          <m:t>0</m:t>
                        </m:r>
                      </m:sub>
                    </m:sSub>
                    <m:r>
                      <a:rPr lang="en-US" altLang="zh-CN" i="1">
                        <a:latin typeface="Cambria Math"/>
                      </a:rPr>
                      <m:t>=0.</m:t>
                    </m:r>
                    <m:r>
                      <a:rPr lang="en-US" altLang="zh-CN" i="1">
                        <a:latin typeface="Cambria Math"/>
                      </a:rPr>
                      <m:t>9</m:t>
                    </m:r>
                    <m:r>
                      <a:rPr lang="en-US" altLang="zh-CN" b="0" i="1" smtClean="0">
                        <a:latin typeface="Cambria Math"/>
                      </a:rPr>
                      <m:t>49</m:t>
                    </m:r>
                  </m:oMath>
                </a14:m>
                <a:r>
                  <a:rPr lang="zh-CN" altLang="en-US" dirty="0"/>
                  <a:t>，</a:t>
                </a:r>
                <a14:m>
                  <m:oMath xmlns:m="http://schemas.openxmlformats.org/officeDocument/2006/math">
                    <m:r>
                      <a:rPr lang="en-US" i="1">
                        <a:latin typeface="Cambria Math"/>
                        <a:ea typeface="Cambria Math"/>
                      </a:rPr>
                      <m:t>𝜆</m:t>
                    </m:r>
                    <m:r>
                      <a:rPr lang="en-US" i="1">
                        <a:latin typeface="Cambria Math"/>
                        <a:ea typeface="Cambria Math"/>
                      </a:rPr>
                      <m:t>=3.</m:t>
                    </m:r>
                  </m:oMath>
                </a14:m>
                <a:r>
                  <a:rPr lang="en-US" altLang="zh-CN" dirty="0" smtClean="0"/>
                  <a:t>7</a:t>
                </a:r>
                <a:r>
                  <a:rPr lang="zh-CN" altLang="en-US" dirty="0"/>
                  <a:t>；</a:t>
                </a:r>
                <a:endParaRPr lang="en-US" altLang="zh-CN" dirty="0"/>
              </a:p>
              <a:p>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0" y="0"/>
                <a:ext cx="9144000" cy="1200329"/>
              </a:xfrm>
              <a:prstGeom prst="rect">
                <a:avLst/>
              </a:prstGeom>
              <a:blipFill rotWithShape="1">
                <a:blip r:embed="rId2"/>
                <a:stretch>
                  <a:fillRect l="-533" t="-4061"/>
                </a:stretch>
              </a:blipFill>
            </p:spPr>
            <p:txBody>
              <a:bodyPr/>
              <a:lstStyle/>
              <a:p>
                <a:r>
                  <a:rPr lang="en-US">
                    <a:noFill/>
                  </a:rPr>
                  <a:t> </a:t>
                </a:r>
              </a:p>
            </p:txBody>
          </p:sp>
        </mc:Fallback>
      </mc:AlternateContent>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97055"/>
            <a:ext cx="3882164" cy="290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097055"/>
            <a:ext cx="4187146" cy="3138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2506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p:cNvSpPr txBox="1"/>
              <p:nvPr/>
            </p:nvSpPr>
            <p:spPr>
              <a:xfrm>
                <a:off x="0" y="0"/>
                <a:ext cx="9144000" cy="1200329"/>
              </a:xfrm>
              <a:prstGeom prst="rect">
                <a:avLst/>
              </a:prstGeom>
              <a:noFill/>
            </p:spPr>
            <p:txBody>
              <a:bodyPr wrap="square" rtlCol="0">
                <a:spAutoFit/>
              </a:bodyPr>
              <a:lstStyle/>
              <a:p>
                <a:r>
                  <a:rPr lang="zh-CN" altLang="en-US" dirty="0" smtClean="0"/>
                  <a:t>参考解答：</a:t>
                </a:r>
                <a:endParaRPr lang="en-US" altLang="zh-CN" dirty="0" smtClean="0"/>
              </a:p>
              <a:p>
                <a:r>
                  <a:rPr lang="en-US" altLang="zh-CN" dirty="0" smtClean="0"/>
                  <a:t>1</a:t>
                </a:r>
                <a:r>
                  <a:rPr lang="zh-CN" altLang="en-US" dirty="0" smtClean="0"/>
                  <a:t>：</a:t>
                </a:r>
                <a14:m>
                  <m:oMath xmlns:m="http://schemas.openxmlformats.org/officeDocument/2006/math">
                    <m:sSub>
                      <m:sSubPr>
                        <m:ctrlPr>
                          <a:rPr lang="en-US" altLang="zh-CN" i="1">
                            <a:latin typeface="Cambria Math"/>
                          </a:rPr>
                        </m:ctrlPr>
                      </m:sSubPr>
                      <m:e>
                        <m:r>
                          <a:rPr lang="en-US" altLang="zh-CN" i="1">
                            <a:latin typeface="Cambria Math"/>
                          </a:rPr>
                          <m:t>𝑥</m:t>
                        </m:r>
                      </m:e>
                      <m:sub>
                        <m:r>
                          <a:rPr lang="en-US" altLang="zh-CN" i="1">
                            <a:latin typeface="Cambria Math"/>
                          </a:rPr>
                          <m:t>0</m:t>
                        </m:r>
                      </m:sub>
                    </m:sSub>
                    <m:r>
                      <a:rPr lang="en-US" altLang="zh-CN" i="1">
                        <a:latin typeface="Cambria Math"/>
                      </a:rPr>
                      <m:t>=0.</m:t>
                    </m:r>
                    <m:r>
                      <a:rPr lang="en-US" altLang="zh-CN" b="0" i="1" smtClean="0">
                        <a:latin typeface="Cambria Math"/>
                      </a:rPr>
                      <m:t>9</m:t>
                    </m:r>
                    <m:r>
                      <a:rPr lang="en-US" altLang="zh-CN" i="1">
                        <a:latin typeface="Cambria Math"/>
                      </a:rPr>
                      <m:t>5</m:t>
                    </m:r>
                  </m:oMath>
                </a14:m>
                <a:r>
                  <a:rPr lang="zh-CN" altLang="en-US" dirty="0"/>
                  <a:t>，</a:t>
                </a:r>
                <a14:m>
                  <m:oMath xmlns:m="http://schemas.openxmlformats.org/officeDocument/2006/math">
                    <m:r>
                      <a:rPr lang="en-US" i="1">
                        <a:latin typeface="Cambria Math"/>
                        <a:ea typeface="Cambria Math"/>
                      </a:rPr>
                      <m:t>𝜆</m:t>
                    </m:r>
                    <m:r>
                      <a:rPr lang="en-US" i="1">
                        <a:latin typeface="Cambria Math"/>
                        <a:ea typeface="Cambria Math"/>
                      </a:rPr>
                      <m:t>=3.84</m:t>
                    </m:r>
                  </m:oMath>
                </a14:m>
                <a:r>
                  <a:rPr lang="zh-CN" altLang="en-US" dirty="0"/>
                  <a:t>；</a:t>
                </a:r>
                <a:endParaRPr lang="en-US" altLang="zh-CN" dirty="0"/>
              </a:p>
              <a:p>
                <a14:m>
                  <m:oMath xmlns:m="http://schemas.openxmlformats.org/officeDocument/2006/math">
                    <m:sSub>
                      <m:sSubPr>
                        <m:ctrlPr>
                          <a:rPr lang="en-US" altLang="zh-CN" i="1">
                            <a:latin typeface="Cambria Math"/>
                          </a:rPr>
                        </m:ctrlPr>
                      </m:sSubPr>
                      <m:e>
                        <m:r>
                          <a:rPr lang="en-US" altLang="zh-CN" i="1">
                            <a:latin typeface="Cambria Math"/>
                          </a:rPr>
                          <m:t>𝑥</m:t>
                        </m:r>
                      </m:e>
                      <m:sub>
                        <m:r>
                          <a:rPr lang="en-US" altLang="zh-CN" i="1">
                            <a:latin typeface="Cambria Math"/>
                          </a:rPr>
                          <m:t>0</m:t>
                        </m:r>
                      </m:sub>
                    </m:sSub>
                    <m:r>
                      <a:rPr lang="en-US" altLang="zh-CN" i="1">
                        <a:latin typeface="Cambria Math"/>
                      </a:rPr>
                      <m:t>=0.</m:t>
                    </m:r>
                    <m:r>
                      <a:rPr lang="en-US" altLang="zh-CN" b="0" i="1" smtClean="0">
                        <a:latin typeface="Cambria Math"/>
                      </a:rPr>
                      <m:t>05</m:t>
                    </m:r>
                  </m:oMath>
                </a14:m>
                <a:r>
                  <a:rPr lang="zh-CN" altLang="en-US" dirty="0"/>
                  <a:t>，</a:t>
                </a:r>
                <a14:m>
                  <m:oMath xmlns:m="http://schemas.openxmlformats.org/officeDocument/2006/math">
                    <m:r>
                      <a:rPr lang="en-US" i="1">
                        <a:latin typeface="Cambria Math"/>
                        <a:ea typeface="Cambria Math"/>
                      </a:rPr>
                      <m:t>𝜆</m:t>
                    </m:r>
                    <m:r>
                      <a:rPr lang="en-US" i="1">
                        <a:latin typeface="Cambria Math"/>
                        <a:ea typeface="Cambria Math"/>
                      </a:rPr>
                      <m:t>=3.84</m:t>
                    </m:r>
                  </m:oMath>
                </a14:m>
                <a:r>
                  <a:rPr lang="zh-CN" altLang="en-US" dirty="0"/>
                  <a:t>；</a:t>
                </a:r>
                <a:endParaRPr lang="en-US" altLang="zh-CN" dirty="0"/>
              </a:p>
              <a:p>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0" y="0"/>
                <a:ext cx="9144000" cy="1200329"/>
              </a:xfrm>
              <a:prstGeom prst="rect">
                <a:avLst/>
              </a:prstGeom>
              <a:blipFill rotWithShape="1">
                <a:blip r:embed="rId2"/>
                <a:stretch>
                  <a:fillRect l="-533" t="-4061"/>
                </a:stretch>
              </a:blipFill>
            </p:spPr>
            <p:txBody>
              <a:bodyPr/>
              <a:lstStyle/>
              <a:p>
                <a:r>
                  <a:rPr lang="en-US">
                    <a:noFill/>
                  </a:rPr>
                  <a:t> </a:t>
                </a:r>
              </a:p>
            </p:txBody>
          </p:sp>
        </mc:Fallback>
      </mc:AlternateContent>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93" y="1058954"/>
            <a:ext cx="4288807" cy="321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058954"/>
            <a:ext cx="4288807" cy="321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81000" y="4419600"/>
            <a:ext cx="8001000" cy="1754326"/>
          </a:xfrm>
          <a:prstGeom prst="rect">
            <a:avLst/>
          </a:prstGeom>
          <a:noFill/>
        </p:spPr>
        <p:txBody>
          <a:bodyPr wrap="square" rtlCol="0">
            <a:spAutoFit/>
          </a:bodyPr>
          <a:lstStyle/>
          <a:p>
            <a:r>
              <a:rPr lang="zh-CN" altLang="en-US" dirty="0" smtClean="0"/>
              <a:t>这一组数据产生的虫口与上一组数据产生的虫口相比，是没有混沌效应的。这体现了在非线性系统中有序状态的重复出现。</a:t>
            </a:r>
            <a:endParaRPr lang="en-US" altLang="zh-CN" dirty="0" smtClean="0"/>
          </a:p>
          <a:p>
            <a:endParaRPr lang="en-US" dirty="0"/>
          </a:p>
          <a:p>
            <a:endParaRPr lang="en-US" dirty="0" smtClean="0"/>
          </a:p>
          <a:p>
            <a:r>
              <a:rPr lang="zh-CN" altLang="en-US" dirty="0">
                <a:solidFill>
                  <a:srgbClr val="C00000"/>
                </a:solidFill>
              </a:rPr>
              <a:t>注</a:t>
            </a:r>
            <a:r>
              <a:rPr lang="zh-CN" altLang="en-US" dirty="0" smtClean="0">
                <a:solidFill>
                  <a:srgbClr val="C00000"/>
                </a:solidFill>
              </a:rPr>
              <a:t>意，本题中的两个参数</a:t>
            </a:r>
            <a:r>
              <a:rPr lang="en-US" altLang="zh-CN" dirty="0" smtClean="0">
                <a:solidFill>
                  <a:srgbClr val="C00000"/>
                </a:solidFill>
              </a:rPr>
              <a:t>0.95</a:t>
            </a:r>
            <a:r>
              <a:rPr lang="zh-CN" altLang="en-US" dirty="0" smtClean="0">
                <a:solidFill>
                  <a:srgbClr val="C00000"/>
                </a:solidFill>
              </a:rPr>
              <a:t>和</a:t>
            </a:r>
            <a:r>
              <a:rPr lang="en-US" altLang="zh-CN" dirty="0" smtClean="0">
                <a:solidFill>
                  <a:srgbClr val="C00000"/>
                </a:solidFill>
              </a:rPr>
              <a:t>0.05</a:t>
            </a:r>
            <a:r>
              <a:rPr lang="zh-CN" altLang="en-US" dirty="0" smtClean="0">
                <a:solidFill>
                  <a:srgbClr val="C00000"/>
                </a:solidFill>
              </a:rPr>
              <a:t>取得不好，因为实际上这</a:t>
            </a:r>
            <a:r>
              <a:rPr lang="zh-CN" altLang="en-US" dirty="0">
                <a:solidFill>
                  <a:srgbClr val="C00000"/>
                </a:solidFill>
              </a:rPr>
              <a:t>两</a:t>
            </a:r>
            <a:r>
              <a:rPr lang="zh-CN" altLang="en-US" dirty="0" smtClean="0">
                <a:solidFill>
                  <a:srgbClr val="C00000"/>
                </a:solidFill>
              </a:rPr>
              <a:t>个参数相加等于</a:t>
            </a:r>
            <a:r>
              <a:rPr lang="en-US" altLang="zh-CN" dirty="0" smtClean="0">
                <a:solidFill>
                  <a:srgbClr val="C00000"/>
                </a:solidFill>
              </a:rPr>
              <a:t>1</a:t>
            </a:r>
            <a:r>
              <a:rPr lang="zh-CN" altLang="en-US" dirty="0" smtClean="0">
                <a:solidFill>
                  <a:srgbClr val="C00000"/>
                </a:solidFill>
              </a:rPr>
              <a:t>，所以对于</a:t>
            </a:r>
            <a:r>
              <a:rPr lang="en-US" altLang="zh-CN" dirty="0" smtClean="0">
                <a:solidFill>
                  <a:srgbClr val="C00000"/>
                </a:solidFill>
              </a:rPr>
              <a:t>x(1-x)</a:t>
            </a:r>
            <a:r>
              <a:rPr lang="zh-CN" altLang="en-US" dirty="0" smtClean="0">
                <a:solidFill>
                  <a:srgbClr val="C00000"/>
                </a:solidFill>
              </a:rPr>
              <a:t>的迭代公式来说，它们是一回事。</a:t>
            </a:r>
            <a:endParaRPr lang="en-US" dirty="0">
              <a:solidFill>
                <a:srgbClr val="C00000"/>
              </a:solidFill>
            </a:endParaRPr>
          </a:p>
        </p:txBody>
      </p:sp>
    </p:spTree>
    <p:extLst>
      <p:ext uri="{BB962C8B-B14F-4D97-AF65-F5344CB8AC3E}">
        <p14:creationId xmlns:p14="http://schemas.microsoft.com/office/powerpoint/2010/main" val="852475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p:nvPr/>
            </p:nvSpPr>
            <p:spPr>
              <a:xfrm>
                <a:off x="6926" y="0"/>
                <a:ext cx="9137073" cy="646331"/>
              </a:xfrm>
              <a:prstGeom prst="rect">
                <a:avLst/>
              </a:prstGeom>
            </p:spPr>
            <p:txBody>
              <a:bodyPr wrap="square">
                <a:spAutoFit/>
              </a:bodyPr>
              <a:lstStyle/>
              <a:p>
                <a:r>
                  <a:rPr lang="en-US" altLang="zh-CN" dirty="0"/>
                  <a:t>2. </a:t>
                </a:r>
                <a:r>
                  <a:rPr lang="zh-CN" altLang="en-US" dirty="0"/>
                  <a:t>（附加题）请以</a:t>
                </a:r>
                <a14:m>
                  <m:oMath xmlns:m="http://schemas.openxmlformats.org/officeDocument/2006/math">
                    <m:r>
                      <a:rPr lang="en-US" i="1">
                        <a:latin typeface="Cambria Math"/>
                        <a:ea typeface="Cambria Math"/>
                      </a:rPr>
                      <m:t>𝜆</m:t>
                    </m:r>
                  </m:oMath>
                </a14:m>
                <a:r>
                  <a:rPr lang="zh-CN" altLang="en-US" dirty="0"/>
                  <a:t>的不同取值为横轴，以虫口经过多年演化以后的值为纵轴，画出多年演化以后虫口随</a:t>
                </a:r>
                <a14:m>
                  <m:oMath xmlns:m="http://schemas.openxmlformats.org/officeDocument/2006/math">
                    <m:r>
                      <a:rPr lang="en-US" i="1">
                        <a:latin typeface="Cambria Math"/>
                        <a:ea typeface="Cambria Math"/>
                      </a:rPr>
                      <m:t>𝜆</m:t>
                    </m:r>
                  </m:oMath>
                </a14:m>
                <a:r>
                  <a:rPr lang="zh-CN" altLang="en-US" dirty="0"/>
                  <a:t>的变化关系。</a:t>
                </a:r>
                <a:endParaRPr lang="en-US" altLang="zh-CN" dirty="0"/>
              </a:p>
            </p:txBody>
          </p:sp>
        </mc:Choice>
        <mc:Fallback>
          <p:sp>
            <p:nvSpPr>
              <p:cNvPr id="4" name="Rectangle 3"/>
              <p:cNvSpPr>
                <a:spLocks noRot="1" noChangeAspect="1" noMove="1" noResize="1" noEditPoints="1" noAdjustHandles="1" noChangeArrowheads="1" noChangeShapeType="1" noTextEdit="1"/>
              </p:cNvSpPr>
              <p:nvPr/>
            </p:nvSpPr>
            <p:spPr>
              <a:xfrm>
                <a:off x="6926" y="0"/>
                <a:ext cx="9137073" cy="646331"/>
              </a:xfrm>
              <a:prstGeom prst="rect">
                <a:avLst/>
              </a:prstGeom>
              <a:blipFill rotWithShape="1">
                <a:blip r:embed="rId2"/>
                <a:stretch>
                  <a:fillRect l="-534" t="-7547" b="-11321"/>
                </a:stretch>
              </a:blipFill>
            </p:spPr>
            <p:txBody>
              <a:bodyPr/>
              <a:lstStyle/>
              <a:p>
                <a:r>
                  <a:rPr lang="en-US">
                    <a:noFill/>
                  </a:rPr>
                  <a:t> </a:t>
                </a:r>
              </a:p>
            </p:txBody>
          </p:sp>
        </mc:Fallback>
      </mc:AlternateContent>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46331"/>
            <a:ext cx="7781925" cy="561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a:xfrm flipV="1">
            <a:off x="6934200" y="5105400"/>
            <a:ext cx="0" cy="762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62600" y="6019800"/>
            <a:ext cx="2971800" cy="646331"/>
          </a:xfrm>
          <a:prstGeom prst="rect">
            <a:avLst/>
          </a:prstGeom>
          <a:noFill/>
        </p:spPr>
        <p:txBody>
          <a:bodyPr wrap="square" rtlCol="0">
            <a:spAutoFit/>
          </a:bodyPr>
          <a:lstStyle/>
          <a:p>
            <a:r>
              <a:rPr lang="zh-CN" altLang="en-US" dirty="0" smtClean="0">
                <a:solidFill>
                  <a:srgbClr val="C00000"/>
                </a:solidFill>
              </a:rPr>
              <a:t>在混沌效应中重复出现的有序结构。</a:t>
            </a:r>
            <a:endParaRPr lang="en-US" dirty="0">
              <a:solidFill>
                <a:srgbClr val="C00000"/>
              </a:solidFill>
            </a:endParaRPr>
          </a:p>
        </p:txBody>
      </p:sp>
    </p:spTree>
    <p:extLst>
      <p:ext uri="{BB962C8B-B14F-4D97-AF65-F5344CB8AC3E}">
        <p14:creationId xmlns:p14="http://schemas.microsoft.com/office/powerpoint/2010/main" val="2907339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p:cNvSpPr txBox="1"/>
              <p:nvPr/>
            </p:nvSpPr>
            <p:spPr>
              <a:xfrm>
                <a:off x="0" y="0"/>
                <a:ext cx="9144000" cy="6301918"/>
              </a:xfrm>
              <a:prstGeom prst="rect">
                <a:avLst/>
              </a:prstGeom>
              <a:noFill/>
            </p:spPr>
            <p:txBody>
              <a:bodyPr wrap="square" rtlCol="0">
                <a:spAutoFit/>
              </a:bodyPr>
              <a:lstStyle/>
              <a:p>
                <a:r>
                  <a:rPr lang="en-US" altLang="zh-CN" dirty="0" smtClean="0"/>
                  <a:t>2. </a:t>
                </a:r>
                <a:r>
                  <a:rPr lang="zh-CN" altLang="en-US" dirty="0" smtClean="0"/>
                  <a:t>（附加题）请以</a:t>
                </a:r>
                <a14:m>
                  <m:oMath xmlns:m="http://schemas.openxmlformats.org/officeDocument/2006/math">
                    <m:r>
                      <a:rPr lang="en-US" i="1">
                        <a:latin typeface="Cambria Math"/>
                        <a:ea typeface="Cambria Math"/>
                      </a:rPr>
                      <m:t>𝜆</m:t>
                    </m:r>
                  </m:oMath>
                </a14:m>
                <a:r>
                  <a:rPr lang="zh-CN" altLang="en-US" dirty="0" smtClean="0"/>
                  <a:t>的不同取值为横轴，以虫口经过多年演化以后的值为纵轴，画出多年演化以后虫口随</a:t>
                </a:r>
                <a14:m>
                  <m:oMath xmlns:m="http://schemas.openxmlformats.org/officeDocument/2006/math">
                    <m:r>
                      <a:rPr lang="en-US" i="1">
                        <a:latin typeface="Cambria Math"/>
                        <a:ea typeface="Cambria Math"/>
                      </a:rPr>
                      <m:t>𝜆</m:t>
                    </m:r>
                  </m:oMath>
                </a14:m>
                <a:r>
                  <a:rPr lang="zh-CN" altLang="en-US" dirty="0" smtClean="0"/>
                  <a:t>的变化关系。</a:t>
                </a:r>
                <a:endParaRPr lang="en-US" altLang="zh-CN" dirty="0" smtClean="0"/>
              </a:p>
              <a:p>
                <a:endParaRPr lang="en-US" dirty="0"/>
              </a:p>
              <a:p>
                <a:endParaRPr lang="en-US" dirty="0" smtClean="0"/>
              </a:p>
              <a:p>
                <a:r>
                  <a:rPr lang="zh-CN" altLang="en-US" dirty="0"/>
                  <a:t>问</a:t>
                </a:r>
                <a:r>
                  <a:rPr lang="zh-CN" altLang="en-US" dirty="0" smtClean="0"/>
                  <a:t>题二：空气分子的平均动</a:t>
                </a:r>
                <a:r>
                  <a:rPr lang="zh-CN" altLang="en-US" dirty="0" smtClean="0"/>
                  <a:t>能</a:t>
                </a:r>
                <a:r>
                  <a:rPr lang="zh-CN" altLang="en-US" dirty="0" smtClean="0">
                    <a:solidFill>
                      <a:srgbClr val="FF0000"/>
                    </a:solidFill>
                  </a:rPr>
                  <a:t>（第</a:t>
                </a:r>
                <a:r>
                  <a:rPr lang="en-US" altLang="zh-CN" dirty="0" smtClean="0">
                    <a:solidFill>
                      <a:srgbClr val="FF0000"/>
                    </a:solidFill>
                  </a:rPr>
                  <a:t>1</a:t>
                </a:r>
                <a:r>
                  <a:rPr lang="zh-CN" altLang="en-US" dirty="0" smtClean="0">
                    <a:solidFill>
                      <a:srgbClr val="FF0000"/>
                    </a:solidFill>
                  </a:rPr>
                  <a:t>、</a:t>
                </a:r>
                <a:r>
                  <a:rPr lang="en-US" altLang="zh-CN" dirty="0" smtClean="0">
                    <a:solidFill>
                      <a:srgbClr val="FF0000"/>
                    </a:solidFill>
                  </a:rPr>
                  <a:t>2</a:t>
                </a:r>
                <a:r>
                  <a:rPr lang="zh-CN" altLang="en-US" dirty="0" smtClean="0">
                    <a:solidFill>
                      <a:srgbClr val="FF0000"/>
                    </a:solidFill>
                  </a:rPr>
                  <a:t>、</a:t>
                </a:r>
                <a:r>
                  <a:rPr lang="en-US" altLang="zh-CN" dirty="0" smtClean="0">
                    <a:solidFill>
                      <a:srgbClr val="FF0000"/>
                    </a:solidFill>
                  </a:rPr>
                  <a:t>3</a:t>
                </a:r>
                <a:r>
                  <a:rPr lang="zh-CN" altLang="en-US" dirty="0" smtClean="0">
                    <a:solidFill>
                      <a:srgbClr val="FF0000"/>
                    </a:solidFill>
                  </a:rPr>
                  <a:t>、</a:t>
                </a:r>
                <a:r>
                  <a:rPr lang="en-US" altLang="zh-CN" dirty="0" smtClean="0">
                    <a:solidFill>
                      <a:srgbClr val="FF0000"/>
                    </a:solidFill>
                  </a:rPr>
                  <a:t>5</a:t>
                </a:r>
                <a:r>
                  <a:rPr lang="zh-CN" altLang="en-US" dirty="0" smtClean="0">
                    <a:solidFill>
                      <a:srgbClr val="FF0000"/>
                    </a:solidFill>
                  </a:rPr>
                  <a:t>题各</a:t>
                </a:r>
                <a:r>
                  <a:rPr lang="en-US" altLang="zh-CN" dirty="0" smtClean="0">
                    <a:solidFill>
                      <a:srgbClr val="FF0000"/>
                    </a:solidFill>
                  </a:rPr>
                  <a:t>10</a:t>
                </a:r>
                <a:r>
                  <a:rPr lang="zh-CN" altLang="en-US" dirty="0" smtClean="0">
                    <a:solidFill>
                      <a:srgbClr val="FF0000"/>
                    </a:solidFill>
                  </a:rPr>
                  <a:t>分，第</a:t>
                </a:r>
                <a:r>
                  <a:rPr lang="en-US" altLang="zh-CN" dirty="0" smtClean="0">
                    <a:solidFill>
                      <a:srgbClr val="FF0000"/>
                    </a:solidFill>
                  </a:rPr>
                  <a:t>4</a:t>
                </a:r>
                <a:r>
                  <a:rPr lang="zh-CN" altLang="en-US" dirty="0" smtClean="0">
                    <a:solidFill>
                      <a:srgbClr val="FF0000"/>
                    </a:solidFill>
                  </a:rPr>
                  <a:t>题</a:t>
                </a:r>
                <a:r>
                  <a:rPr lang="en-US" altLang="zh-CN" dirty="0" smtClean="0">
                    <a:solidFill>
                      <a:srgbClr val="FF0000"/>
                    </a:solidFill>
                  </a:rPr>
                  <a:t>15</a:t>
                </a:r>
                <a:r>
                  <a:rPr lang="zh-CN" altLang="en-US" dirty="0" smtClean="0">
                    <a:solidFill>
                      <a:srgbClr val="FF0000"/>
                    </a:solidFill>
                  </a:rPr>
                  <a:t>分</a:t>
                </a:r>
                <a:r>
                  <a:rPr lang="zh-CN" altLang="en-US" dirty="0" smtClean="0">
                    <a:solidFill>
                      <a:srgbClr val="FF0000"/>
                    </a:solidFill>
                  </a:rPr>
                  <a:t>）</a:t>
                </a:r>
                <a:endParaRPr lang="en-US" altLang="zh-CN" dirty="0" smtClean="0">
                  <a:solidFill>
                    <a:srgbClr val="FF0000"/>
                  </a:solidFill>
                </a:endParaRPr>
              </a:p>
              <a:p>
                <a:endParaRPr lang="en-US" dirty="0"/>
              </a:p>
              <a:p>
                <a:r>
                  <a:rPr lang="zh-CN" altLang="en-US" dirty="0" smtClean="0"/>
                  <a:t>我们知道热力学温标中，温度定义为</a:t>
                </a:r>
                <a14:m>
                  <m:oMath xmlns:m="http://schemas.openxmlformats.org/officeDocument/2006/math">
                    <m:r>
                      <a:rPr lang="en-US" altLang="zh-CN" b="0" i="1" smtClean="0">
                        <a:latin typeface="Cambria Math"/>
                      </a:rPr>
                      <m:t>𝑇</m:t>
                    </m:r>
                    <m:r>
                      <a:rPr lang="en-US" altLang="zh-CN" b="0" i="1" smtClean="0">
                        <a:latin typeface="Cambria Math"/>
                      </a:rPr>
                      <m:t>=</m:t>
                    </m:r>
                    <m:f>
                      <m:fPr>
                        <m:ctrlPr>
                          <a:rPr lang="en-US" altLang="zh-CN" b="0" i="1" smtClean="0">
                            <a:latin typeface="Cambria Math"/>
                          </a:rPr>
                        </m:ctrlPr>
                      </m:fPr>
                      <m:num>
                        <m:r>
                          <a:rPr lang="en-US" altLang="zh-CN" b="0" i="1" smtClean="0">
                            <a:latin typeface="Cambria Math"/>
                          </a:rPr>
                          <m:t>1</m:t>
                        </m:r>
                      </m:num>
                      <m:den>
                        <m:r>
                          <a:rPr lang="en-US" altLang="zh-CN" b="0" i="1" smtClean="0">
                            <a:latin typeface="Cambria Math"/>
                          </a:rPr>
                          <m:t>3</m:t>
                        </m:r>
                        <m:r>
                          <a:rPr lang="en-US" altLang="zh-CN" b="0" i="1" smtClean="0">
                            <a:latin typeface="Cambria Math"/>
                          </a:rPr>
                          <m:t>𝑘</m:t>
                        </m:r>
                      </m:den>
                    </m:f>
                    <m:r>
                      <a:rPr lang="en-US" altLang="zh-CN" b="0" i="1" smtClean="0">
                        <a:latin typeface="Cambria Math"/>
                      </a:rPr>
                      <m:t>&lt;</m:t>
                    </m:r>
                    <m:r>
                      <a:rPr lang="en-US" altLang="zh-CN" b="0" i="1" smtClean="0">
                        <a:latin typeface="Cambria Math"/>
                      </a:rPr>
                      <m:t>𝑚</m:t>
                    </m:r>
                    <m:sSup>
                      <m:sSupPr>
                        <m:ctrlPr>
                          <a:rPr lang="en-US" altLang="zh-CN" b="0" i="1" smtClean="0">
                            <a:latin typeface="Cambria Math"/>
                          </a:rPr>
                        </m:ctrlPr>
                      </m:sSupPr>
                      <m:e>
                        <m:r>
                          <a:rPr lang="en-US" altLang="zh-CN" b="0" i="1" smtClean="0">
                            <a:latin typeface="Cambria Math"/>
                          </a:rPr>
                          <m:t>𝑣</m:t>
                        </m:r>
                      </m:e>
                      <m:sup>
                        <m:r>
                          <a:rPr lang="en-US" altLang="zh-CN" b="0" i="1" smtClean="0">
                            <a:latin typeface="Cambria Math"/>
                          </a:rPr>
                          <m:t>2</m:t>
                        </m:r>
                      </m:sup>
                    </m:sSup>
                    <m:r>
                      <a:rPr lang="en-US" altLang="zh-CN" b="0" i="1" smtClean="0">
                        <a:latin typeface="Cambria Math"/>
                      </a:rPr>
                      <m:t>&gt;</m:t>
                    </m:r>
                  </m:oMath>
                </a14:m>
                <a:r>
                  <a:rPr lang="zh-CN" altLang="en-US" dirty="0" smtClean="0"/>
                  <a:t>。</a:t>
                </a:r>
                <a:endParaRPr lang="en-US" altLang="zh-CN" dirty="0" smtClean="0"/>
              </a:p>
              <a:p>
                <a:endParaRPr lang="en-US" altLang="zh-CN" dirty="0"/>
              </a:p>
              <a:p>
                <a:r>
                  <a:rPr lang="en-US" altLang="zh-CN" dirty="0" smtClean="0"/>
                  <a:t>1</a:t>
                </a:r>
                <a:r>
                  <a:rPr lang="zh-CN" altLang="en-US" dirty="0" smtClean="0"/>
                  <a:t>：请计算温度为</a:t>
                </a:r>
                <a:r>
                  <a:rPr lang="en-US" altLang="zh-CN" dirty="0" smtClean="0"/>
                  <a:t>10</a:t>
                </a:r>
                <a:r>
                  <a:rPr lang="zh-CN" altLang="en-US" dirty="0" smtClean="0"/>
                  <a:t>摄氏度时，空气分子的平均动能是多少。</a:t>
                </a:r>
                <a:endParaRPr lang="en-US" altLang="zh-CN" dirty="0" smtClean="0"/>
              </a:p>
              <a:p>
                <a:endParaRPr lang="en-US" dirty="0"/>
              </a:p>
              <a:p>
                <a:r>
                  <a:rPr lang="en-US" altLang="zh-CN" dirty="0" smtClean="0"/>
                  <a:t>2</a:t>
                </a:r>
                <a:r>
                  <a:rPr lang="zh-CN" altLang="en-US" dirty="0" smtClean="0"/>
                  <a:t>：请计算氧气分子的平均速率是多少。</a:t>
                </a:r>
                <a:endParaRPr lang="en-US" altLang="zh-CN" dirty="0" smtClean="0"/>
              </a:p>
              <a:p>
                <a:endParaRPr lang="en-US" dirty="0" smtClean="0"/>
              </a:p>
              <a:p>
                <a:r>
                  <a:rPr lang="en-US" altLang="zh-CN" dirty="0" smtClean="0"/>
                  <a:t>3</a:t>
                </a:r>
                <a:r>
                  <a:rPr lang="zh-CN" altLang="en-US" dirty="0" smtClean="0"/>
                  <a:t>：请计算空气中的雾霾颗粒（设其直径为</a:t>
                </a:r>
                <a:r>
                  <a:rPr lang="en-US" altLang="zh-CN" dirty="0" smtClean="0"/>
                  <a:t>2.5</a:t>
                </a:r>
                <a:r>
                  <a:rPr lang="zh-CN" altLang="en-US" dirty="0" smtClean="0"/>
                  <a:t>微米，密度为水的密度）的平均速率。</a:t>
                </a:r>
                <a:endParaRPr lang="en-US" dirty="0"/>
              </a:p>
              <a:p>
                <a:endParaRPr lang="en-US" dirty="0"/>
              </a:p>
              <a:p>
                <a:r>
                  <a:rPr lang="en-US" altLang="zh-CN" dirty="0" smtClean="0"/>
                  <a:t>4</a:t>
                </a:r>
                <a:r>
                  <a:rPr lang="zh-CN" altLang="en-US" dirty="0" smtClean="0"/>
                  <a:t>：尽管我们计算出来的空气分子平均速率较高（超过声速），但是气味在空气中的扩散却是很慢的。比如在房间的一个角放一瓶香水，需要很久才能在另外一个角闻到。这是因为分子平均自由程很短。即，分子在扩散过程中，总是不断地被撞击，改变它原来的飞行方向。请阅读下面的网页</a:t>
                </a:r>
                <a:r>
                  <a:rPr lang="en-US" altLang="zh-CN" dirty="0">
                    <a:hlinkClick r:id="rId2"/>
                  </a:rPr>
                  <a:t>https://www.pfeiffer-vacuum.com/en/know-how/introduction-to-vacuum-technology/fundamentals/mean-free-path</a:t>
                </a:r>
                <a:r>
                  <a:rPr lang="en-US" altLang="zh-CN" dirty="0" smtClean="0">
                    <a:hlinkClick r:id="rId2"/>
                  </a:rPr>
                  <a:t>/</a:t>
                </a:r>
                <a:r>
                  <a:rPr lang="zh-CN" altLang="en-US" dirty="0" smtClean="0"/>
                  <a:t>，并利用已学过的知识分析，为什么分子的平均自由程可以用网页上的公式（</a:t>
                </a:r>
                <a:r>
                  <a:rPr lang="en-US" altLang="zh-CN" dirty="0" smtClean="0"/>
                  <a:t>Formula 1-11</a:t>
                </a:r>
                <a:r>
                  <a:rPr lang="zh-CN" altLang="en-US" dirty="0" smtClean="0"/>
                  <a:t>）来</a:t>
                </a:r>
                <a:r>
                  <a:rPr lang="zh-CN" altLang="en-US" dirty="0"/>
                  <a:t>进</a:t>
                </a:r>
                <a:r>
                  <a:rPr lang="zh-CN" altLang="en-US" dirty="0" smtClean="0"/>
                  <a:t>行估算。</a:t>
                </a:r>
                <a:endParaRPr lang="en-US" altLang="zh-CN" dirty="0" smtClean="0"/>
              </a:p>
              <a:p>
                <a:endParaRPr lang="en-US" dirty="0"/>
              </a:p>
              <a:p>
                <a:r>
                  <a:rPr lang="en-US" altLang="zh-CN" dirty="0" smtClean="0"/>
                  <a:t>5</a:t>
                </a:r>
                <a:r>
                  <a:rPr lang="zh-CN" altLang="en-US" dirty="0" smtClean="0"/>
                  <a:t>：通过阅读网页上的表格，请估计大气压下，</a:t>
                </a:r>
                <a:r>
                  <a:rPr lang="en-US" altLang="zh-CN" dirty="0" smtClean="0"/>
                  <a:t>0</a:t>
                </a:r>
                <a:r>
                  <a:rPr lang="zh-CN" altLang="en-US" dirty="0" smtClean="0"/>
                  <a:t>摄氏度时，空气分子的平均自由程是多少？</a:t>
                </a:r>
                <a:endParaRPr lang="en-US" dirty="0" smtClean="0"/>
              </a:p>
            </p:txBody>
          </p:sp>
        </mc:Choice>
        <mc:Fallback>
          <p:sp>
            <p:nvSpPr>
              <p:cNvPr id="4" name="TextBox 3"/>
              <p:cNvSpPr txBox="1">
                <a:spLocks noRot="1" noChangeAspect="1" noMove="1" noResize="1" noEditPoints="1" noAdjustHandles="1" noChangeArrowheads="1" noChangeShapeType="1" noTextEdit="1"/>
              </p:cNvSpPr>
              <p:nvPr/>
            </p:nvSpPr>
            <p:spPr>
              <a:xfrm>
                <a:off x="0" y="0"/>
                <a:ext cx="9144000" cy="6301918"/>
              </a:xfrm>
              <a:prstGeom prst="rect">
                <a:avLst/>
              </a:prstGeom>
              <a:blipFill rotWithShape="1">
                <a:blip r:embed="rId3"/>
                <a:stretch>
                  <a:fillRect l="-533" t="-774" r="-2533" b="-677"/>
                </a:stretch>
              </a:blipFill>
            </p:spPr>
            <p:txBody>
              <a:bodyPr/>
              <a:lstStyle/>
              <a:p>
                <a:r>
                  <a:rPr lang="en-US">
                    <a:noFill/>
                  </a:rPr>
                  <a:t> </a:t>
                </a:r>
              </a:p>
            </p:txBody>
          </p:sp>
        </mc:Fallback>
      </mc:AlternateContent>
    </p:spTree>
    <p:extLst>
      <p:ext uri="{BB962C8B-B14F-4D97-AF65-F5344CB8AC3E}">
        <p14:creationId xmlns:p14="http://schemas.microsoft.com/office/powerpoint/2010/main" val="1544688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p:cNvSpPr txBox="1"/>
              <p:nvPr/>
            </p:nvSpPr>
            <p:spPr>
              <a:xfrm>
                <a:off x="0" y="0"/>
                <a:ext cx="9220200" cy="6449779"/>
              </a:xfrm>
              <a:prstGeom prst="rect">
                <a:avLst/>
              </a:prstGeom>
              <a:noFill/>
            </p:spPr>
            <p:txBody>
              <a:bodyPr wrap="square" rtlCol="0">
                <a:spAutoFit/>
              </a:bodyPr>
              <a:lstStyle/>
              <a:p>
                <a:r>
                  <a:rPr lang="zh-CN" altLang="en-US" dirty="0" smtClean="0"/>
                  <a:t>参考解答</a:t>
                </a:r>
                <a:endParaRPr lang="en-US" altLang="zh-CN" dirty="0" smtClean="0"/>
              </a:p>
              <a:p>
                <a:endParaRPr lang="en-US" dirty="0"/>
              </a:p>
              <a:p>
                <a:r>
                  <a:rPr lang="en-US" altLang="zh-CN" dirty="0" smtClean="0"/>
                  <a:t>1</a:t>
                </a:r>
                <a:r>
                  <a:rPr lang="zh-CN" altLang="en-US" dirty="0" smtClean="0"/>
                  <a:t>：根据能量均分定理，</a:t>
                </a:r>
                <a:r>
                  <a:rPr lang="en-US" altLang="zh-CN" dirty="0" smtClean="0"/>
                  <a:t>10 </a:t>
                </a:r>
                <a:r>
                  <a:rPr lang="zh-CN" altLang="en-US" dirty="0" smtClean="0"/>
                  <a:t>摄氏度时，空气分子的平均动能为</a:t>
                </a:r>
                <a14:m>
                  <m:oMath xmlns:m="http://schemas.openxmlformats.org/officeDocument/2006/math">
                    <m:f>
                      <m:fPr>
                        <m:ctrlPr>
                          <a:rPr lang="en-US" altLang="zh-CN" i="1">
                            <a:latin typeface="Cambria Math"/>
                          </a:rPr>
                        </m:ctrlPr>
                      </m:fPr>
                      <m:num>
                        <m:r>
                          <a:rPr lang="en-US" altLang="zh-CN" i="1">
                            <a:latin typeface="Cambria Math"/>
                          </a:rPr>
                          <m:t>1</m:t>
                        </m:r>
                      </m:num>
                      <m:den>
                        <m:r>
                          <a:rPr lang="en-US" altLang="zh-CN" b="0" i="1" smtClean="0">
                            <a:latin typeface="Cambria Math"/>
                          </a:rPr>
                          <m:t>2</m:t>
                        </m:r>
                      </m:den>
                    </m:f>
                    <m:r>
                      <a:rPr lang="en-US" altLang="zh-CN" i="1">
                        <a:latin typeface="Cambria Math"/>
                      </a:rPr>
                      <m:t>&lt;</m:t>
                    </m:r>
                    <m:r>
                      <a:rPr lang="en-US" altLang="zh-CN" i="1">
                        <a:latin typeface="Cambria Math"/>
                      </a:rPr>
                      <m:t>𝑚</m:t>
                    </m:r>
                    <m:sSup>
                      <m:sSupPr>
                        <m:ctrlPr>
                          <a:rPr lang="en-US" altLang="zh-CN" i="1">
                            <a:latin typeface="Cambria Math"/>
                          </a:rPr>
                        </m:ctrlPr>
                      </m:sSupPr>
                      <m:e>
                        <m:r>
                          <a:rPr lang="en-US" altLang="zh-CN" i="1">
                            <a:latin typeface="Cambria Math"/>
                          </a:rPr>
                          <m:t>𝑣</m:t>
                        </m:r>
                      </m:e>
                      <m:sup>
                        <m:r>
                          <a:rPr lang="en-US" altLang="zh-CN" i="1">
                            <a:latin typeface="Cambria Math"/>
                          </a:rPr>
                          <m:t>2</m:t>
                        </m:r>
                      </m:sup>
                    </m:sSup>
                    <m:r>
                      <a:rPr lang="en-US" altLang="zh-CN" i="1">
                        <a:latin typeface="Cambria Math"/>
                      </a:rPr>
                      <m:t>&gt;</m:t>
                    </m:r>
                    <m:r>
                      <a:rPr lang="en-US" altLang="zh-CN" b="0" i="1" smtClean="0">
                        <a:latin typeface="Cambria Math"/>
                      </a:rPr>
                      <m:t> =</m:t>
                    </m:r>
                    <m:f>
                      <m:fPr>
                        <m:ctrlPr>
                          <a:rPr lang="en-US" altLang="zh-CN" i="1">
                            <a:latin typeface="Cambria Math"/>
                          </a:rPr>
                        </m:ctrlPr>
                      </m:fPr>
                      <m:num>
                        <m:r>
                          <a:rPr lang="en-US" altLang="zh-CN" b="0" i="1" smtClean="0">
                            <a:latin typeface="Cambria Math"/>
                          </a:rPr>
                          <m:t>3</m:t>
                        </m:r>
                      </m:num>
                      <m:den>
                        <m:r>
                          <a:rPr lang="en-US" altLang="zh-CN" i="1">
                            <a:latin typeface="Cambria Math"/>
                          </a:rPr>
                          <m:t>2</m:t>
                        </m:r>
                      </m:den>
                    </m:f>
                    <m:r>
                      <a:rPr lang="en-US" altLang="zh-CN" b="0" i="1" smtClean="0">
                        <a:latin typeface="Cambria Math"/>
                      </a:rPr>
                      <m:t>𝑘𝑇</m:t>
                    </m:r>
                    <m:r>
                      <a:rPr lang="en-US" altLang="zh-CN" b="0" i="1" smtClean="0">
                        <a:latin typeface="Cambria Math"/>
                      </a:rPr>
                      <m:t>=</m:t>
                    </m:r>
                    <m:f>
                      <m:fPr>
                        <m:ctrlPr>
                          <a:rPr lang="en-US" altLang="zh-CN" i="1">
                            <a:latin typeface="Cambria Math"/>
                          </a:rPr>
                        </m:ctrlPr>
                      </m:fPr>
                      <m:num>
                        <m:r>
                          <a:rPr lang="en-US" altLang="zh-CN" i="1">
                            <a:latin typeface="Cambria Math"/>
                          </a:rPr>
                          <m:t>3</m:t>
                        </m:r>
                      </m:num>
                      <m:den>
                        <m:r>
                          <a:rPr lang="en-US" altLang="zh-CN" i="1">
                            <a:latin typeface="Cambria Math"/>
                          </a:rPr>
                          <m:t>2</m:t>
                        </m:r>
                      </m:den>
                    </m:f>
                    <m:r>
                      <a:rPr lang="en-US" altLang="zh-CN" i="1">
                        <a:latin typeface="Cambria Math"/>
                      </a:rPr>
                      <m:t>𝑘</m:t>
                    </m:r>
                    <m:r>
                      <a:rPr lang="en-US" altLang="zh-CN" i="1" smtClean="0">
                        <a:latin typeface="Cambria Math"/>
                        <a:ea typeface="Cambria Math"/>
                      </a:rPr>
                      <m:t>×</m:t>
                    </m:r>
                    <m:r>
                      <a:rPr lang="en-US" altLang="zh-CN" b="0" i="1" smtClean="0">
                        <a:latin typeface="Cambria Math"/>
                      </a:rPr>
                      <m:t>283</m:t>
                    </m:r>
                    <m:r>
                      <a:rPr lang="en-US" altLang="zh-CN" b="0" i="1" smtClean="0">
                        <a:latin typeface="Cambria Math"/>
                        <a:ea typeface="Cambria Math"/>
                      </a:rPr>
                      <m:t>≈5.86×</m:t>
                    </m:r>
                    <m:sSup>
                      <m:sSupPr>
                        <m:ctrlPr>
                          <a:rPr lang="en-US" altLang="zh-CN" b="0" i="1" smtClean="0">
                            <a:latin typeface="Cambria Math"/>
                            <a:ea typeface="Cambria Math"/>
                          </a:rPr>
                        </m:ctrlPr>
                      </m:sSupPr>
                      <m:e>
                        <m:r>
                          <a:rPr lang="en-US" altLang="zh-CN" b="0" i="1" smtClean="0">
                            <a:latin typeface="Cambria Math"/>
                            <a:ea typeface="Cambria Math"/>
                          </a:rPr>
                          <m:t>10</m:t>
                        </m:r>
                      </m:e>
                      <m:sup>
                        <m:r>
                          <a:rPr lang="en-US" altLang="zh-CN" b="0" i="1" smtClean="0">
                            <a:latin typeface="Cambria Math"/>
                            <a:ea typeface="Cambria Math"/>
                          </a:rPr>
                          <m:t>−21</m:t>
                        </m:r>
                      </m:sup>
                    </m:sSup>
                    <m:r>
                      <a:rPr lang="en-US" altLang="zh-CN" b="0" i="1" smtClean="0">
                        <a:latin typeface="Cambria Math"/>
                        <a:ea typeface="Cambria Math"/>
                      </a:rPr>
                      <m:t>𝐽</m:t>
                    </m:r>
                    <m:r>
                      <a:rPr lang="en-US" altLang="zh-CN" b="0" i="1" smtClean="0">
                        <a:latin typeface="Cambria Math"/>
                        <a:ea typeface="Cambria Math"/>
                      </a:rPr>
                      <m:t>≈36.6 </m:t>
                    </m:r>
                    <m:r>
                      <a:rPr lang="en-US" altLang="zh-CN" b="0" i="1" smtClean="0">
                        <a:latin typeface="Cambria Math"/>
                        <a:ea typeface="Cambria Math"/>
                      </a:rPr>
                      <m:t>𝑚𝑒𝑉</m:t>
                    </m:r>
                  </m:oMath>
                </a14:m>
                <a:endParaRPr lang="en-US" altLang="zh-CN" b="0" dirty="0" smtClean="0">
                  <a:ea typeface="Cambria Math"/>
                </a:endParaRPr>
              </a:p>
              <a:p>
                <a:endParaRPr lang="en-US" dirty="0" smtClean="0"/>
              </a:p>
              <a:p>
                <a:r>
                  <a:rPr lang="en-US" dirty="0" smtClean="0"/>
                  <a:t>2: </a:t>
                </a:r>
                <a:r>
                  <a:rPr lang="zh-CN" altLang="en-US" dirty="0" smtClean="0"/>
                  <a:t>氧气分子的平均速率可以估计为：</a:t>
                </a:r>
                <a14:m>
                  <m:oMath xmlns:m="http://schemas.openxmlformats.org/officeDocument/2006/math">
                    <m:rad>
                      <m:radPr>
                        <m:degHide m:val="on"/>
                        <m:ctrlPr>
                          <a:rPr lang="zh-CN" altLang="en-US" i="1" smtClean="0">
                            <a:latin typeface="Cambria Math"/>
                          </a:rPr>
                        </m:ctrlPr>
                      </m:radPr>
                      <m:deg/>
                      <m:e>
                        <m:r>
                          <a:rPr lang="en-US" altLang="zh-CN" b="0" i="1" smtClean="0">
                            <a:latin typeface="Cambria Math"/>
                          </a:rPr>
                          <m:t>&lt;</m:t>
                        </m:r>
                        <m:sSup>
                          <m:sSupPr>
                            <m:ctrlPr>
                              <a:rPr lang="en-US" altLang="zh-CN" b="0" i="1" smtClean="0">
                                <a:latin typeface="Cambria Math"/>
                              </a:rPr>
                            </m:ctrlPr>
                          </m:sSupPr>
                          <m:e>
                            <m:r>
                              <a:rPr lang="en-US" altLang="zh-CN" b="0" i="1" smtClean="0">
                                <a:latin typeface="Cambria Math"/>
                              </a:rPr>
                              <m:t>𝑣</m:t>
                            </m:r>
                          </m:e>
                          <m:sup>
                            <m:r>
                              <a:rPr lang="en-US" altLang="zh-CN" b="0" i="1" smtClean="0">
                                <a:latin typeface="Cambria Math"/>
                              </a:rPr>
                              <m:t>2</m:t>
                            </m:r>
                          </m:sup>
                        </m:sSup>
                        <m:r>
                          <a:rPr lang="en-US" altLang="zh-CN" b="0" i="1" smtClean="0">
                            <a:latin typeface="Cambria Math"/>
                          </a:rPr>
                          <m:t>&gt;</m:t>
                        </m:r>
                      </m:e>
                    </m:rad>
                    <m:r>
                      <a:rPr lang="en-US" altLang="zh-CN" b="0" i="1" smtClean="0">
                        <a:latin typeface="Cambria Math"/>
                      </a:rPr>
                      <m:t>=</m:t>
                    </m:r>
                    <m:rad>
                      <m:radPr>
                        <m:degHide m:val="on"/>
                        <m:ctrlPr>
                          <a:rPr lang="en-US" altLang="zh-CN" b="0" i="1" smtClean="0">
                            <a:latin typeface="Cambria Math"/>
                          </a:rPr>
                        </m:ctrlPr>
                      </m:radPr>
                      <m:deg/>
                      <m:e>
                        <m:r>
                          <a:rPr lang="en-US" altLang="zh-CN" b="0" i="1" smtClean="0">
                            <a:latin typeface="Cambria Math"/>
                          </a:rPr>
                          <m:t>3</m:t>
                        </m:r>
                        <m:r>
                          <a:rPr lang="en-US" altLang="zh-CN" b="0" i="1" smtClean="0">
                            <a:latin typeface="Cambria Math"/>
                          </a:rPr>
                          <m:t>𝑘𝑇</m:t>
                        </m:r>
                        <m:r>
                          <a:rPr lang="en-US" altLang="zh-CN" b="0" i="1" smtClean="0">
                            <a:latin typeface="Cambria Math"/>
                          </a:rPr>
                          <m:t>/</m:t>
                        </m:r>
                        <m:r>
                          <a:rPr lang="en-US" altLang="zh-CN" b="0" i="1" smtClean="0">
                            <a:latin typeface="Cambria Math"/>
                          </a:rPr>
                          <m:t>𝑚</m:t>
                        </m:r>
                      </m:e>
                    </m:rad>
                    <m:r>
                      <a:rPr lang="en-US" altLang="zh-CN" i="1">
                        <a:latin typeface="Cambria Math"/>
                      </a:rPr>
                      <m:t>=</m:t>
                    </m:r>
                    <m:rad>
                      <m:radPr>
                        <m:degHide m:val="on"/>
                        <m:ctrlPr>
                          <a:rPr lang="en-US" altLang="zh-CN" i="1">
                            <a:latin typeface="Cambria Math"/>
                          </a:rPr>
                        </m:ctrlPr>
                      </m:radPr>
                      <m:deg/>
                      <m:e>
                        <m:r>
                          <a:rPr lang="en-US" altLang="zh-CN" b="0" i="1" smtClean="0">
                            <a:latin typeface="Cambria Math"/>
                          </a:rPr>
                          <m:t>3</m:t>
                        </m:r>
                        <m:r>
                          <a:rPr lang="en-US" altLang="zh-CN" b="0" i="1" smtClean="0">
                            <a:latin typeface="Cambria Math"/>
                            <a:ea typeface="Cambria Math"/>
                          </a:rPr>
                          <m:t>×</m:t>
                        </m:r>
                        <m:r>
                          <a:rPr lang="en-US" altLang="zh-CN" i="1">
                            <a:latin typeface="Cambria Math"/>
                            <a:ea typeface="Cambria Math"/>
                          </a:rPr>
                          <m:t>5.86×</m:t>
                        </m:r>
                        <m:sSup>
                          <m:sSupPr>
                            <m:ctrlPr>
                              <a:rPr lang="en-US" altLang="zh-CN" i="1">
                                <a:latin typeface="Cambria Math"/>
                                <a:ea typeface="Cambria Math"/>
                              </a:rPr>
                            </m:ctrlPr>
                          </m:sSupPr>
                          <m:e>
                            <m:r>
                              <a:rPr lang="en-US" altLang="zh-CN" i="1">
                                <a:latin typeface="Cambria Math"/>
                                <a:ea typeface="Cambria Math"/>
                              </a:rPr>
                              <m:t>10</m:t>
                            </m:r>
                          </m:e>
                          <m:sup>
                            <m:r>
                              <a:rPr lang="en-US" altLang="zh-CN" i="1">
                                <a:latin typeface="Cambria Math"/>
                                <a:ea typeface="Cambria Math"/>
                              </a:rPr>
                              <m:t>−21</m:t>
                            </m:r>
                          </m:sup>
                        </m:sSup>
                        <m:r>
                          <a:rPr lang="en-US" altLang="zh-CN" i="1">
                            <a:latin typeface="Cambria Math"/>
                            <a:ea typeface="Cambria Math"/>
                          </a:rPr>
                          <m:t>𝐽</m:t>
                        </m:r>
                        <m:r>
                          <a:rPr lang="en-US" altLang="zh-CN" i="1">
                            <a:latin typeface="Cambria Math"/>
                          </a:rPr>
                          <m:t>/</m:t>
                        </m:r>
                        <m:r>
                          <a:rPr lang="en-US" altLang="zh-CN" b="0" i="1" smtClean="0">
                            <a:latin typeface="Cambria Math"/>
                          </a:rPr>
                          <m:t>5.32</m:t>
                        </m:r>
                        <m:r>
                          <a:rPr lang="en-US" altLang="zh-CN" b="0" i="1" smtClean="0">
                            <a:latin typeface="Cambria Math"/>
                            <a:ea typeface="Cambria Math"/>
                          </a:rPr>
                          <m:t>×</m:t>
                        </m:r>
                        <m:sSup>
                          <m:sSupPr>
                            <m:ctrlPr>
                              <a:rPr lang="en-US" altLang="zh-CN" b="0" i="1" smtClean="0">
                                <a:latin typeface="Cambria Math"/>
                                <a:ea typeface="Cambria Math"/>
                              </a:rPr>
                            </m:ctrlPr>
                          </m:sSupPr>
                          <m:e>
                            <m:r>
                              <a:rPr lang="en-US" altLang="zh-CN" b="0" i="1" smtClean="0">
                                <a:latin typeface="Cambria Math"/>
                                <a:ea typeface="Cambria Math"/>
                              </a:rPr>
                              <m:t>10</m:t>
                            </m:r>
                          </m:e>
                          <m:sup>
                            <m:r>
                              <a:rPr lang="en-US" altLang="zh-CN" b="0" i="1" smtClean="0">
                                <a:latin typeface="Cambria Math"/>
                                <a:ea typeface="Cambria Math"/>
                              </a:rPr>
                              <m:t>−26</m:t>
                            </m:r>
                          </m:sup>
                        </m:sSup>
                        <m:r>
                          <a:rPr lang="en-US" altLang="zh-CN" b="0" i="1" smtClean="0">
                            <a:latin typeface="Cambria Math"/>
                            <a:ea typeface="Cambria Math"/>
                          </a:rPr>
                          <m:t>𝑘𝑔</m:t>
                        </m:r>
                      </m:e>
                    </m:rad>
                    <m:r>
                      <a:rPr lang="en-US" altLang="zh-CN" i="1">
                        <a:latin typeface="Cambria Math"/>
                        <a:ea typeface="Cambria Math"/>
                      </a:rPr>
                      <m:t>≈</m:t>
                    </m:r>
                    <m:r>
                      <a:rPr lang="en-US" altLang="zh-CN" b="0" i="1" smtClean="0">
                        <a:latin typeface="Cambria Math"/>
                      </a:rPr>
                      <m:t>574 </m:t>
                    </m:r>
                    <m:r>
                      <a:rPr lang="en-US" altLang="zh-CN" b="0" i="1" smtClean="0">
                        <a:latin typeface="Cambria Math"/>
                      </a:rPr>
                      <m:t>𝑚</m:t>
                    </m:r>
                    <m:r>
                      <a:rPr lang="en-US" altLang="zh-CN" b="0" i="1" smtClean="0">
                        <a:latin typeface="Cambria Math"/>
                      </a:rPr>
                      <m:t>/</m:t>
                    </m:r>
                    <m:r>
                      <a:rPr lang="en-US" altLang="zh-CN" b="0" i="1" smtClean="0">
                        <a:latin typeface="Cambria Math"/>
                      </a:rPr>
                      <m:t>𝑠</m:t>
                    </m:r>
                  </m:oMath>
                </a14:m>
                <a:endParaRPr lang="en-US" dirty="0" smtClean="0"/>
              </a:p>
              <a:p>
                <a:endParaRPr lang="en-US" dirty="0"/>
              </a:p>
              <a:p>
                <a:r>
                  <a:rPr lang="en-US" altLang="zh-CN" dirty="0" smtClean="0"/>
                  <a:t>3</a:t>
                </a:r>
                <a:r>
                  <a:rPr lang="zh-CN" altLang="en-US" dirty="0" smtClean="0"/>
                  <a:t>：雾霾颗粒质量为：</a:t>
                </a:r>
                <a14:m>
                  <m:oMath xmlns:m="http://schemas.openxmlformats.org/officeDocument/2006/math">
                    <m:f>
                      <m:fPr>
                        <m:ctrlPr>
                          <a:rPr lang="en-US" altLang="zh-CN" i="1" smtClean="0">
                            <a:latin typeface="Cambria Math"/>
                          </a:rPr>
                        </m:ctrlPr>
                      </m:fPr>
                      <m:num>
                        <m:r>
                          <a:rPr lang="en-US" altLang="zh-CN" b="0" i="1" smtClean="0">
                            <a:latin typeface="Cambria Math"/>
                          </a:rPr>
                          <m:t>4</m:t>
                        </m:r>
                      </m:num>
                      <m:den>
                        <m:r>
                          <a:rPr lang="en-US" altLang="zh-CN" b="0" i="1" smtClean="0">
                            <a:latin typeface="Cambria Math"/>
                          </a:rPr>
                          <m:t>3</m:t>
                        </m:r>
                      </m:den>
                    </m:f>
                    <m:r>
                      <a:rPr lang="zh-CN" altLang="en-US" i="1" smtClean="0">
                        <a:latin typeface="Cambria Math"/>
                      </a:rPr>
                      <m:t>𝜋</m:t>
                    </m:r>
                    <m:sSup>
                      <m:sSupPr>
                        <m:ctrlPr>
                          <a:rPr lang="en-US" altLang="zh-CN" i="1" smtClean="0">
                            <a:latin typeface="Cambria Math"/>
                          </a:rPr>
                        </m:ctrlPr>
                      </m:sSupPr>
                      <m:e>
                        <m:r>
                          <a:rPr lang="en-US" altLang="zh-CN" b="0" i="1" smtClean="0">
                            <a:latin typeface="Cambria Math"/>
                          </a:rPr>
                          <m:t>𝑅</m:t>
                        </m:r>
                      </m:e>
                      <m:sup>
                        <m:r>
                          <a:rPr lang="en-US" altLang="zh-CN" b="0" i="1" smtClean="0">
                            <a:latin typeface="Cambria Math"/>
                          </a:rPr>
                          <m:t>3</m:t>
                        </m:r>
                      </m:sup>
                    </m:sSup>
                    <m:r>
                      <a:rPr lang="zh-CN" altLang="en-US" i="1" smtClean="0">
                        <a:latin typeface="Cambria Math"/>
                      </a:rPr>
                      <m:t>𝜌</m:t>
                    </m:r>
                    <m:r>
                      <a:rPr lang="en-US" altLang="zh-CN" i="1">
                        <a:latin typeface="Cambria Math"/>
                        <a:ea typeface="Cambria Math"/>
                      </a:rPr>
                      <m:t>≈</m:t>
                    </m:r>
                    <m:r>
                      <a:rPr lang="en-US" altLang="zh-CN" b="0" i="1" smtClean="0">
                        <a:latin typeface="Cambria Math"/>
                        <a:ea typeface="Cambria Math"/>
                      </a:rPr>
                      <m:t>8.18×</m:t>
                    </m:r>
                    <m:sSup>
                      <m:sSupPr>
                        <m:ctrlPr>
                          <a:rPr lang="en-US" altLang="zh-CN" b="0" i="1" smtClean="0">
                            <a:latin typeface="Cambria Math"/>
                            <a:ea typeface="Cambria Math"/>
                          </a:rPr>
                        </m:ctrlPr>
                      </m:sSupPr>
                      <m:e>
                        <m:r>
                          <a:rPr lang="en-US" altLang="zh-CN" b="0" i="1" smtClean="0">
                            <a:latin typeface="Cambria Math"/>
                            <a:ea typeface="Cambria Math"/>
                          </a:rPr>
                          <m:t>10</m:t>
                        </m:r>
                      </m:e>
                      <m:sup>
                        <m:r>
                          <a:rPr lang="en-US" altLang="zh-CN" b="0" i="1" smtClean="0">
                            <a:latin typeface="Cambria Math"/>
                            <a:ea typeface="Cambria Math"/>
                          </a:rPr>
                          <m:t>−15</m:t>
                        </m:r>
                      </m:sup>
                    </m:sSup>
                    <m:r>
                      <a:rPr lang="en-US" altLang="zh-CN" b="0" i="1" smtClean="0">
                        <a:latin typeface="Cambria Math"/>
                        <a:ea typeface="Cambria Math"/>
                      </a:rPr>
                      <m:t> </m:t>
                    </m:r>
                    <m:r>
                      <a:rPr lang="en-US" altLang="zh-CN" b="0" i="1" smtClean="0">
                        <a:latin typeface="Cambria Math"/>
                        <a:ea typeface="Cambria Math"/>
                      </a:rPr>
                      <m:t>𝑘𝑔</m:t>
                    </m:r>
                  </m:oMath>
                </a14:m>
                <a:endParaRPr lang="en-US" dirty="0" smtClean="0"/>
              </a:p>
              <a:p>
                <a:r>
                  <a:rPr lang="zh-CN" altLang="en-US" dirty="0" smtClean="0"/>
                  <a:t>在达到热平衡的时候，雾霾颗粒和氧气分子都满足能量均分定理，因此其平均动能亦为</a:t>
                </a:r>
                <a14:m>
                  <m:oMath xmlns:m="http://schemas.openxmlformats.org/officeDocument/2006/math">
                    <m:f>
                      <m:fPr>
                        <m:ctrlPr>
                          <a:rPr lang="en-US" altLang="zh-CN" i="1">
                            <a:latin typeface="Cambria Math"/>
                          </a:rPr>
                        </m:ctrlPr>
                      </m:fPr>
                      <m:num>
                        <m:r>
                          <a:rPr lang="en-US" altLang="zh-CN" i="1">
                            <a:latin typeface="Cambria Math"/>
                          </a:rPr>
                          <m:t>3</m:t>
                        </m:r>
                      </m:num>
                      <m:den>
                        <m:r>
                          <a:rPr lang="en-US" altLang="zh-CN" i="1">
                            <a:latin typeface="Cambria Math"/>
                          </a:rPr>
                          <m:t>2</m:t>
                        </m:r>
                      </m:den>
                    </m:f>
                    <m:r>
                      <a:rPr lang="en-US" altLang="zh-CN" i="1">
                        <a:latin typeface="Cambria Math"/>
                      </a:rPr>
                      <m:t>𝑘𝑇</m:t>
                    </m:r>
                  </m:oMath>
                </a14:m>
                <a:r>
                  <a:rPr lang="zh-CN" altLang="en-US" dirty="0" smtClean="0"/>
                  <a:t>，计算可得其平均速率约为</a:t>
                </a:r>
                <a:r>
                  <a:rPr lang="en-US" altLang="zh-CN" dirty="0" smtClean="0"/>
                  <a:t>1.2×10</a:t>
                </a:r>
                <a:r>
                  <a:rPr lang="en-US" altLang="zh-CN" baseline="30000" dirty="0" smtClean="0"/>
                  <a:t>-3</a:t>
                </a:r>
                <a:r>
                  <a:rPr lang="en-US" altLang="zh-CN" dirty="0" smtClean="0"/>
                  <a:t> </a:t>
                </a:r>
                <a:r>
                  <a:rPr lang="en-US" altLang="zh-CN" i="1" dirty="0" smtClean="0"/>
                  <a:t>m</a:t>
                </a:r>
                <a:r>
                  <a:rPr lang="en-US" altLang="zh-CN" dirty="0" smtClean="0"/>
                  <a:t>/</a:t>
                </a:r>
                <a:r>
                  <a:rPr lang="en-US" altLang="zh-CN" i="1" dirty="0" smtClean="0"/>
                  <a:t>s</a:t>
                </a:r>
                <a:r>
                  <a:rPr lang="zh-CN" altLang="en-US" dirty="0" smtClean="0"/>
                  <a:t>。</a:t>
                </a:r>
                <a:endParaRPr lang="en-US" altLang="zh-CN" dirty="0" smtClean="0"/>
              </a:p>
              <a:p>
                <a:endParaRPr lang="en-US" dirty="0"/>
              </a:p>
              <a:p>
                <a:r>
                  <a:rPr lang="en-US" altLang="zh-CN" dirty="0" smtClean="0"/>
                  <a:t>4</a:t>
                </a:r>
                <a:r>
                  <a:rPr lang="zh-CN" altLang="en-US" dirty="0" smtClean="0"/>
                  <a:t>：网页上的平均自由程的公式为：</a:t>
                </a:r>
                <a14:m>
                  <m:oMath xmlns:m="http://schemas.openxmlformats.org/officeDocument/2006/math">
                    <m:r>
                      <a:rPr lang="en-US" altLang="zh-CN" b="0" i="1" smtClean="0">
                        <a:latin typeface="Cambria Math"/>
                      </a:rPr>
                      <m:t>𝑙</m:t>
                    </m:r>
                    <m:r>
                      <a:rPr lang="en-US" altLang="zh-CN" b="0" i="1" smtClean="0">
                        <a:latin typeface="Cambria Math"/>
                      </a:rPr>
                      <m:t>=</m:t>
                    </m:r>
                    <m:f>
                      <m:fPr>
                        <m:ctrlPr>
                          <a:rPr lang="en-US" altLang="zh-CN" b="0" i="1" smtClean="0">
                            <a:latin typeface="Cambria Math"/>
                          </a:rPr>
                        </m:ctrlPr>
                      </m:fPr>
                      <m:num>
                        <m:r>
                          <a:rPr lang="en-US" altLang="zh-CN" b="0" i="1" smtClean="0">
                            <a:latin typeface="Cambria Math"/>
                          </a:rPr>
                          <m:t>𝑘𝑇</m:t>
                        </m:r>
                      </m:num>
                      <m:den>
                        <m:rad>
                          <m:radPr>
                            <m:degHide m:val="on"/>
                            <m:ctrlPr>
                              <a:rPr lang="en-US" altLang="zh-CN" b="0" i="1" smtClean="0">
                                <a:latin typeface="Cambria Math"/>
                              </a:rPr>
                            </m:ctrlPr>
                          </m:radPr>
                          <m:deg/>
                          <m:e>
                            <m:r>
                              <a:rPr lang="en-US" altLang="zh-CN" b="0" i="1" smtClean="0">
                                <a:latin typeface="Cambria Math"/>
                              </a:rPr>
                              <m:t>2</m:t>
                            </m:r>
                          </m:e>
                        </m:rad>
                        <m:r>
                          <a:rPr lang="zh-CN" altLang="en-US" b="0" i="1" smtClean="0">
                            <a:latin typeface="Cambria Math"/>
                          </a:rPr>
                          <m:t>𝜋</m:t>
                        </m:r>
                        <m:r>
                          <a:rPr lang="en-US" altLang="zh-CN" b="0" i="1" smtClean="0">
                            <a:latin typeface="Cambria Math"/>
                          </a:rPr>
                          <m:t>𝑃</m:t>
                        </m:r>
                        <m:sSup>
                          <m:sSupPr>
                            <m:ctrlPr>
                              <a:rPr lang="en-US" altLang="zh-CN" b="0" i="1" smtClean="0">
                                <a:latin typeface="Cambria Math"/>
                              </a:rPr>
                            </m:ctrlPr>
                          </m:sSupPr>
                          <m:e>
                            <m:r>
                              <a:rPr lang="en-US" altLang="zh-CN" b="0" i="1" smtClean="0">
                                <a:latin typeface="Cambria Math"/>
                              </a:rPr>
                              <m:t>𝑟</m:t>
                            </m:r>
                          </m:e>
                          <m:sup>
                            <m:r>
                              <a:rPr lang="en-US" altLang="zh-CN" b="0" i="1" smtClean="0">
                                <a:latin typeface="Cambria Math"/>
                              </a:rPr>
                              <m:t>2</m:t>
                            </m:r>
                          </m:sup>
                        </m:sSup>
                      </m:den>
                    </m:f>
                  </m:oMath>
                </a14:m>
                <a:r>
                  <a:rPr lang="zh-CN" altLang="en-US" dirty="0" smtClean="0"/>
                  <a:t>，其中</a:t>
                </a:r>
                <a14:m>
                  <m:oMath xmlns:m="http://schemas.openxmlformats.org/officeDocument/2006/math">
                    <m:r>
                      <a:rPr lang="en-US" altLang="zh-CN" i="1">
                        <a:latin typeface="Cambria Math"/>
                      </a:rPr>
                      <m:t>𝑟</m:t>
                    </m:r>
                  </m:oMath>
                </a14:m>
                <a:r>
                  <a:rPr lang="zh-CN" altLang="en-US" dirty="0" smtClean="0"/>
                  <a:t>是分子半径，</a:t>
                </a:r>
                <a14:m>
                  <m:oMath xmlns:m="http://schemas.openxmlformats.org/officeDocument/2006/math">
                    <m:r>
                      <a:rPr lang="zh-CN" altLang="en-US" i="1">
                        <a:latin typeface="Cambria Math"/>
                      </a:rPr>
                      <m:t>𝜋</m:t>
                    </m:r>
                    <m:sSup>
                      <m:sSupPr>
                        <m:ctrlPr>
                          <a:rPr lang="en-US" altLang="zh-CN" i="1">
                            <a:latin typeface="Cambria Math"/>
                          </a:rPr>
                        </m:ctrlPr>
                      </m:sSupPr>
                      <m:e>
                        <m:r>
                          <a:rPr lang="en-US" altLang="zh-CN" i="1">
                            <a:latin typeface="Cambria Math"/>
                          </a:rPr>
                          <m:t>𝑟</m:t>
                        </m:r>
                      </m:e>
                      <m:sup>
                        <m:r>
                          <a:rPr lang="en-US" altLang="zh-CN" i="1">
                            <a:latin typeface="Cambria Math"/>
                          </a:rPr>
                          <m:t>2</m:t>
                        </m:r>
                      </m:sup>
                    </m:sSup>
                  </m:oMath>
                </a14:m>
                <a:r>
                  <a:rPr lang="zh-CN" altLang="en-US" dirty="0" smtClean="0"/>
                  <a:t>是分子面积。由理想气体状态方程</a:t>
                </a:r>
                <a14:m>
                  <m:oMath xmlns:m="http://schemas.openxmlformats.org/officeDocument/2006/math">
                    <m:f>
                      <m:fPr>
                        <m:ctrlPr>
                          <a:rPr lang="en-US" altLang="zh-CN" b="0" i="1" smtClean="0">
                            <a:latin typeface="Cambria Math"/>
                          </a:rPr>
                        </m:ctrlPr>
                      </m:fPr>
                      <m:num>
                        <m:r>
                          <a:rPr lang="en-US" altLang="zh-CN" b="0" i="1" smtClean="0">
                            <a:latin typeface="Cambria Math"/>
                          </a:rPr>
                          <m:t>𝑘𝑇</m:t>
                        </m:r>
                      </m:num>
                      <m:den>
                        <m:r>
                          <a:rPr lang="en-US" altLang="zh-CN" b="0" i="1" smtClean="0">
                            <a:latin typeface="Cambria Math"/>
                          </a:rPr>
                          <m:t>𝑃</m:t>
                        </m:r>
                      </m:den>
                    </m:f>
                    <m:r>
                      <a:rPr lang="en-US" altLang="zh-CN" b="0" i="1" smtClean="0">
                        <a:latin typeface="Cambria Math"/>
                      </a:rPr>
                      <m:t>=</m:t>
                    </m:r>
                    <m:f>
                      <m:fPr>
                        <m:ctrlPr>
                          <a:rPr lang="en-US" altLang="zh-CN" b="0" i="1" smtClean="0">
                            <a:latin typeface="Cambria Math"/>
                          </a:rPr>
                        </m:ctrlPr>
                      </m:fPr>
                      <m:num>
                        <m:r>
                          <a:rPr lang="en-US" altLang="zh-CN" b="0" i="1" smtClean="0">
                            <a:latin typeface="Cambria Math"/>
                          </a:rPr>
                          <m:t>1</m:t>
                        </m:r>
                      </m:num>
                      <m:den>
                        <m:r>
                          <a:rPr lang="en-US" altLang="zh-CN" b="0" i="1" smtClean="0">
                            <a:latin typeface="Cambria Math"/>
                          </a:rPr>
                          <m:t>𝑛</m:t>
                        </m:r>
                      </m:den>
                    </m:f>
                  </m:oMath>
                </a14:m>
                <a:r>
                  <a:rPr lang="zh-CN" altLang="en-US" dirty="0" smtClean="0"/>
                  <a:t>，其中</a:t>
                </a:r>
                <a:r>
                  <a:rPr lang="en-US" altLang="zh-CN" i="1" dirty="0" smtClean="0"/>
                  <a:t>n</a:t>
                </a:r>
                <a:r>
                  <a:rPr lang="zh-CN" altLang="en-US" dirty="0" smtClean="0"/>
                  <a:t>是气体密度。所以每个气体分子所占的体积为</a:t>
                </a:r>
                <a14:m>
                  <m:oMath xmlns:m="http://schemas.openxmlformats.org/officeDocument/2006/math">
                    <m:f>
                      <m:fPr>
                        <m:ctrlPr>
                          <a:rPr lang="en-US" altLang="zh-CN" i="1">
                            <a:latin typeface="Cambria Math"/>
                          </a:rPr>
                        </m:ctrlPr>
                      </m:fPr>
                      <m:num>
                        <m:r>
                          <a:rPr lang="en-US" altLang="zh-CN" i="1">
                            <a:latin typeface="Cambria Math"/>
                          </a:rPr>
                          <m:t>1</m:t>
                        </m:r>
                      </m:num>
                      <m:den>
                        <m:r>
                          <a:rPr lang="en-US" altLang="zh-CN" i="1">
                            <a:latin typeface="Cambria Math"/>
                          </a:rPr>
                          <m:t>𝑛</m:t>
                        </m:r>
                      </m:den>
                    </m:f>
                  </m:oMath>
                </a14:m>
                <a:r>
                  <a:rPr lang="zh-CN" altLang="en-US" dirty="0" smtClean="0"/>
                  <a:t>，除以其面积则为分子间距。故</a:t>
                </a:r>
                <a14:m>
                  <m:oMath xmlns:m="http://schemas.openxmlformats.org/officeDocument/2006/math">
                    <m:f>
                      <m:fPr>
                        <m:ctrlPr>
                          <a:rPr lang="en-US" altLang="zh-CN" i="1">
                            <a:latin typeface="Cambria Math"/>
                          </a:rPr>
                        </m:ctrlPr>
                      </m:fPr>
                      <m:num>
                        <m:r>
                          <a:rPr lang="en-US" altLang="zh-CN" i="1">
                            <a:latin typeface="Cambria Math"/>
                          </a:rPr>
                          <m:t>𝑘𝑇</m:t>
                        </m:r>
                      </m:num>
                      <m:den>
                        <m:r>
                          <a:rPr lang="zh-CN" altLang="en-US" i="1">
                            <a:latin typeface="Cambria Math"/>
                          </a:rPr>
                          <m:t>𝜋</m:t>
                        </m:r>
                        <m:r>
                          <a:rPr lang="en-US" altLang="zh-CN" i="1">
                            <a:latin typeface="Cambria Math"/>
                          </a:rPr>
                          <m:t>𝑃</m:t>
                        </m:r>
                        <m:sSup>
                          <m:sSupPr>
                            <m:ctrlPr>
                              <a:rPr lang="en-US" altLang="zh-CN" i="1">
                                <a:latin typeface="Cambria Math"/>
                              </a:rPr>
                            </m:ctrlPr>
                          </m:sSupPr>
                          <m:e>
                            <m:r>
                              <a:rPr lang="en-US" altLang="zh-CN" i="1">
                                <a:latin typeface="Cambria Math"/>
                              </a:rPr>
                              <m:t>𝑟</m:t>
                            </m:r>
                          </m:e>
                          <m:sup>
                            <m:r>
                              <a:rPr lang="en-US" altLang="zh-CN" i="1">
                                <a:latin typeface="Cambria Math"/>
                              </a:rPr>
                              <m:t>2</m:t>
                            </m:r>
                          </m:sup>
                        </m:sSup>
                      </m:den>
                    </m:f>
                  </m:oMath>
                </a14:m>
                <a:r>
                  <a:rPr lang="zh-CN" altLang="en-US" dirty="0" smtClean="0"/>
                  <a:t>就是分子间距，可以近似为一个分子碰撞到下一个分子所走的路程（当所有分子都固定住，只有一个分子在运动的情况下）。</a:t>
                </a:r>
                <a:endParaRPr lang="en-US" altLang="zh-CN" dirty="0" smtClean="0"/>
              </a:p>
              <a:p>
                <a:endParaRPr lang="en-US" dirty="0"/>
              </a:p>
              <a:p>
                <a:r>
                  <a:rPr lang="zh-CN" altLang="en-US" dirty="0" smtClean="0"/>
                  <a:t>而</a:t>
                </a:r>
                <a14:m>
                  <m:oMath xmlns:m="http://schemas.openxmlformats.org/officeDocument/2006/math">
                    <m:rad>
                      <m:radPr>
                        <m:degHide m:val="on"/>
                        <m:ctrlPr>
                          <a:rPr lang="en-US" altLang="zh-CN" i="1">
                            <a:latin typeface="Cambria Math"/>
                          </a:rPr>
                        </m:ctrlPr>
                      </m:radPr>
                      <m:deg/>
                      <m:e>
                        <m:r>
                          <a:rPr lang="en-US" altLang="zh-CN" i="1">
                            <a:latin typeface="Cambria Math"/>
                          </a:rPr>
                          <m:t>2</m:t>
                        </m:r>
                      </m:e>
                    </m:rad>
                  </m:oMath>
                </a14:m>
                <a:r>
                  <a:rPr lang="zh-CN" altLang="en-US" dirty="0" smtClean="0"/>
                  <a:t>是对此的一个修正。请看下面网页由陈昊给出的解答。</a:t>
                </a:r>
                <a:endParaRPr lang="en-US" altLang="zh-CN" dirty="0" smtClean="0"/>
              </a:p>
              <a:p>
                <a:endParaRPr lang="en-US" dirty="0"/>
              </a:p>
              <a:p>
                <a:r>
                  <a:rPr lang="zh-CN" altLang="en-US" dirty="0" smtClean="0"/>
                  <a:t>注意，评分时不要求给出</a:t>
                </a:r>
                <a14:m>
                  <m:oMath xmlns:m="http://schemas.openxmlformats.org/officeDocument/2006/math">
                    <m:rad>
                      <m:radPr>
                        <m:degHide m:val="on"/>
                        <m:ctrlPr>
                          <a:rPr lang="en-US" altLang="zh-CN" i="1">
                            <a:latin typeface="Cambria Math"/>
                          </a:rPr>
                        </m:ctrlPr>
                      </m:radPr>
                      <m:deg/>
                      <m:e>
                        <m:r>
                          <a:rPr lang="en-US" altLang="zh-CN" i="1">
                            <a:latin typeface="Cambria Math"/>
                          </a:rPr>
                          <m:t>2</m:t>
                        </m:r>
                      </m:e>
                    </m:rad>
                  </m:oMath>
                </a14:m>
                <a:r>
                  <a:rPr lang="zh-CN" altLang="en-US" dirty="0" smtClean="0"/>
                  <a:t>的解释。</a:t>
                </a:r>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0" y="0"/>
                <a:ext cx="9220200" cy="6449779"/>
              </a:xfrm>
              <a:prstGeom prst="rect">
                <a:avLst/>
              </a:prstGeom>
              <a:blipFill rotWithShape="1">
                <a:blip r:embed="rId2"/>
                <a:stretch>
                  <a:fillRect l="-529" t="-756" b="-662"/>
                </a:stretch>
              </a:blipFill>
            </p:spPr>
            <p:txBody>
              <a:bodyPr/>
              <a:lstStyle/>
              <a:p>
                <a:r>
                  <a:rPr lang="en-US">
                    <a:noFill/>
                  </a:rPr>
                  <a:t> </a:t>
                </a:r>
              </a:p>
            </p:txBody>
          </p:sp>
        </mc:Fallback>
      </mc:AlternateContent>
    </p:spTree>
    <p:extLst>
      <p:ext uri="{BB962C8B-B14F-4D97-AF65-F5344CB8AC3E}">
        <p14:creationId xmlns:p14="http://schemas.microsoft.com/office/powerpoint/2010/main" val="3104224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1941</Words>
  <Application>Microsoft Office PowerPoint</Application>
  <PresentationFormat>On-screen Show (4:3)</PresentationFormat>
  <Paragraphs>88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xue</dc:creator>
  <cp:lastModifiedBy>xue</cp:lastModifiedBy>
  <cp:revision>40</cp:revision>
  <dcterms:created xsi:type="dcterms:W3CDTF">2006-08-16T00:00:00Z</dcterms:created>
  <dcterms:modified xsi:type="dcterms:W3CDTF">2017-12-13T14:00:52Z</dcterms:modified>
</cp:coreProperties>
</file>