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pfeiffer-vacuum.com/en/know-how/introduction-to-vacuum-technology/fundamentals/mean-free-pat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0" y="0"/>
                <a:ext cx="9144000" cy="6463308"/>
              </a:xfrm>
              <a:prstGeom prst="rect">
                <a:avLst/>
              </a:prstGeom>
              <a:noFill/>
            </p:spPr>
            <p:txBody>
              <a:bodyPr wrap="square" rtlCol="0">
                <a:spAutoFit/>
              </a:bodyPr>
              <a:lstStyle/>
              <a:p>
                <a:r>
                  <a:rPr lang="zh-CN" altLang="en-US" dirty="0" smtClean="0"/>
                  <a:t>问题一：虫口模型</a:t>
                </a:r>
                <a:endParaRPr lang="en-US" altLang="zh-CN" dirty="0" smtClean="0"/>
              </a:p>
              <a:p>
                <a:endParaRPr lang="en-US" dirty="0"/>
              </a:p>
              <a:p>
                <a:r>
                  <a:rPr lang="zh-CN" altLang="en-US" dirty="0" smtClean="0"/>
                  <a:t>请用</a:t>
                </a:r>
                <a:r>
                  <a:rPr lang="en-US" altLang="zh-CN" dirty="0" smtClean="0"/>
                  <a:t>Excel</a:t>
                </a:r>
                <a:r>
                  <a:rPr lang="zh-CN" altLang="en-US" dirty="0" smtClean="0"/>
                  <a:t>或其他你所熟悉的数学软件（如学校提供的正版</a:t>
                </a:r>
                <a:r>
                  <a:rPr lang="en-US" altLang="zh-CN" dirty="0" err="1" smtClean="0"/>
                  <a:t>Matlab</a:t>
                </a:r>
                <a:r>
                  <a:rPr lang="zh-CN" altLang="en-US" dirty="0" smtClean="0"/>
                  <a:t>，</a:t>
                </a:r>
                <a:r>
                  <a:rPr lang="en-US" altLang="zh-CN" dirty="0" smtClean="0"/>
                  <a:t>Mathematica</a:t>
                </a:r>
                <a:r>
                  <a:rPr lang="zh-CN" altLang="en-US" dirty="0" smtClean="0"/>
                  <a:t>，或免费的</a:t>
                </a:r>
                <a:r>
                  <a:rPr lang="en-US" altLang="zh-CN" dirty="0" smtClean="0"/>
                  <a:t>Maxima</a:t>
                </a:r>
                <a:r>
                  <a:rPr lang="zh-CN" altLang="en-US" dirty="0" smtClean="0"/>
                  <a:t>等）来计算虫口模型：</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𝑥</m:t>
                          </m:r>
                        </m:e>
                        <m:sub>
                          <m:r>
                            <a:rPr lang="en-US" i="1">
                              <a:latin typeface="Cambria Math"/>
                            </a:rPr>
                            <m:t>𝑛</m:t>
                          </m:r>
                          <m:r>
                            <a:rPr lang="en-US" i="1">
                              <a:latin typeface="Cambria Math"/>
                            </a:rPr>
                            <m:t>+1</m:t>
                          </m:r>
                        </m:sub>
                      </m:sSub>
                      <m:r>
                        <a:rPr lang="en-US">
                          <a:latin typeface="Cambria Math"/>
                        </a:rPr>
                        <m:t>=</m:t>
                      </m:r>
                      <m:r>
                        <a:rPr lang="en-US" i="1">
                          <a:latin typeface="Cambria Math"/>
                          <a:ea typeface="Cambria Math"/>
                        </a:rPr>
                        <m:t>𝜆</m:t>
                      </m:r>
                      <m:r>
                        <a:rPr lang="en-US" altLang="zh-CN" i="1">
                          <a:latin typeface="Cambria Math"/>
                        </a:rPr>
                        <m:t>𝑥</m:t>
                      </m:r>
                      <m:r>
                        <a:rPr lang="en-US" altLang="zh-CN" i="1" baseline="-25000">
                          <a:latin typeface="Cambria Math"/>
                        </a:rPr>
                        <m:t>𝑛</m:t>
                      </m:r>
                      <m:r>
                        <a:rPr lang="en-US" altLang="zh-CN" i="1">
                          <a:latin typeface="Cambria Math"/>
                        </a:rPr>
                        <m:t>(1−</m:t>
                      </m:r>
                      <m:sSub>
                        <m:sSubPr>
                          <m:ctrlPr>
                            <a:rPr lang="en-US" altLang="zh-CN" i="1">
                              <a:latin typeface="Cambria Math"/>
                            </a:rPr>
                          </m:ctrlPr>
                        </m:sSubPr>
                        <m:e>
                          <m:r>
                            <a:rPr lang="en-US" altLang="zh-CN" i="1">
                              <a:latin typeface="Cambria Math"/>
                            </a:rPr>
                            <m:t>𝑥</m:t>
                          </m:r>
                        </m:e>
                        <m:sub>
                          <m:r>
                            <a:rPr lang="en-US" altLang="zh-CN" i="1">
                              <a:latin typeface="Cambria Math"/>
                            </a:rPr>
                            <m:t>𝑛</m:t>
                          </m:r>
                        </m:sub>
                      </m:sSub>
                      <m:r>
                        <a:rPr lang="en-US" altLang="zh-CN" i="1">
                          <a:latin typeface="Cambria Math"/>
                        </a:rPr>
                        <m:t>)</m:t>
                      </m:r>
                    </m:oMath>
                  </m:oMathPara>
                </a14:m>
                <a:endParaRPr lang="en-US" dirty="0"/>
              </a:p>
              <a:p>
                <a:r>
                  <a:rPr lang="en-US" altLang="zh-CN" dirty="0" smtClean="0"/>
                  <a:t>1: </a:t>
                </a:r>
                <a:r>
                  <a:rPr lang="zh-CN" altLang="en-US" dirty="0" smtClean="0"/>
                  <a:t>取以下初始条件作图，研究当</a:t>
                </a:r>
                <a14:m>
                  <m:oMath xmlns:m="http://schemas.openxmlformats.org/officeDocument/2006/math">
                    <m:r>
                      <a:rPr lang="en-US" altLang="zh-CN" i="1">
                        <a:latin typeface="Cambria Math"/>
                      </a:rPr>
                      <m:t>𝑛</m:t>
                    </m:r>
                    <m:r>
                      <a:rPr lang="en-US" altLang="zh-CN" b="0" i="1" smtClean="0">
                        <a:latin typeface="Cambria Math"/>
                      </a:rPr>
                      <m:t>=150</m:t>
                    </m:r>
                  </m:oMath>
                </a14:m>
                <a:r>
                  <a:rPr lang="zh-CN" altLang="en-US" dirty="0" smtClean="0"/>
                  <a:t>（即</a:t>
                </a:r>
                <a:r>
                  <a:rPr lang="en-US" altLang="zh-CN" dirty="0" smtClean="0"/>
                  <a:t>150</a:t>
                </a:r>
                <a:r>
                  <a:rPr lang="zh-CN" altLang="en-US" dirty="0" smtClean="0"/>
                  <a:t>年之后）虫子的数量</a:t>
                </a:r>
                <a:endParaRPr lang="en-US" altLang="zh-CN" dirty="0" smtClean="0"/>
              </a:p>
              <a:p>
                <a:endParaRPr lang="en-US" altLang="zh-CN" i="1" dirty="0">
                  <a:latin typeface="Cambria Math"/>
                </a:endParaRPr>
              </a:p>
              <a:p>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b="0" i="1" smtClean="0">
                            <a:latin typeface="Cambria Math"/>
                          </a:rPr>
                          <m:t>0</m:t>
                        </m:r>
                      </m:sub>
                    </m:sSub>
                    <m:r>
                      <a:rPr lang="en-US" altLang="zh-CN" b="0" i="1" smtClean="0">
                        <a:latin typeface="Cambria Math"/>
                      </a:rPr>
                      <m:t>=0.05</m:t>
                    </m:r>
                  </m:oMath>
                </a14:m>
                <a:r>
                  <a:rPr lang="zh-CN" altLang="en-US" dirty="0" smtClean="0"/>
                  <a:t>，</a:t>
                </a:r>
                <a14:m>
                  <m:oMath xmlns:m="http://schemas.openxmlformats.org/officeDocument/2006/math">
                    <m:r>
                      <a:rPr lang="en-US" i="1">
                        <a:latin typeface="Cambria Math"/>
                        <a:ea typeface="Cambria Math"/>
                      </a:rPr>
                      <m:t>𝜆</m:t>
                    </m:r>
                    <m:r>
                      <a:rPr lang="en-US" b="0" i="1" smtClean="0">
                        <a:latin typeface="Cambria Math"/>
                        <a:ea typeface="Cambria Math"/>
                      </a:rPr>
                      <m:t>=0.5</m:t>
                    </m:r>
                  </m:oMath>
                </a14:m>
                <a:r>
                  <a:rPr lang="zh-CN" altLang="en-US" dirty="0" smtClean="0"/>
                  <a:t>；</a:t>
                </a:r>
                <a:endParaRPr lang="en-US" altLang="zh-CN" dirty="0" smtClean="0"/>
              </a:p>
              <a:p>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m:t>
                    </m:r>
                    <m:r>
                      <a:rPr lang="en-US" altLang="zh-CN" b="0" i="1" smtClean="0">
                        <a:latin typeface="Cambria Math"/>
                      </a:rPr>
                      <m:t>9</m:t>
                    </m:r>
                    <m:r>
                      <a:rPr lang="en-US" altLang="zh-CN" i="1">
                        <a:latin typeface="Cambria Math"/>
                      </a:rPr>
                      <m:t>5</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=0.5</m:t>
                    </m:r>
                  </m:oMath>
                </a14:m>
                <a:r>
                  <a:rPr lang="zh-CN" altLang="en-US" dirty="0"/>
                  <a:t>；</a:t>
                </a:r>
                <a:endParaRPr lang="en-US" altLang="zh-CN" dirty="0"/>
              </a:p>
              <a:p>
                <a:endParaRPr lang="en-US" dirty="0" smtClean="0"/>
              </a:p>
              <a:p>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=0.05</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=2.5</m:t>
                    </m:r>
                  </m:oMath>
                </a14:m>
                <a:r>
                  <a:rPr lang="zh-CN" altLang="en-US" dirty="0"/>
                  <a:t>；</a:t>
                </a:r>
                <a:endParaRPr lang="en-US" altLang="zh-CN" dirty="0"/>
              </a:p>
              <a:p>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m:t>
                    </m:r>
                    <m:r>
                      <a:rPr lang="en-US" altLang="zh-CN" b="0" i="1" smtClean="0">
                        <a:latin typeface="Cambria Math"/>
                      </a:rPr>
                      <m:t>9</m:t>
                    </m:r>
                    <m:r>
                      <a:rPr lang="en-US" altLang="zh-CN" i="1">
                        <a:latin typeface="Cambria Math"/>
                      </a:rPr>
                      <m:t>5</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=2.5</m:t>
                    </m:r>
                  </m:oMath>
                </a14:m>
                <a:r>
                  <a:rPr lang="zh-CN" altLang="en-US" dirty="0"/>
                  <a:t>；</a:t>
                </a:r>
                <a:endParaRPr lang="en-US" altLang="zh-CN" dirty="0"/>
              </a:p>
              <a:p>
                <a:endParaRPr lang="en-US" dirty="0" smtClean="0"/>
              </a:p>
              <a:p>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=0.05</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=3.3</m:t>
                    </m:r>
                  </m:oMath>
                </a14:m>
                <a:r>
                  <a:rPr lang="zh-CN" altLang="en-US" dirty="0"/>
                  <a:t>；</a:t>
                </a:r>
                <a:endParaRPr lang="en-US" altLang="zh-CN" dirty="0"/>
              </a:p>
              <a:p>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m:t>
                    </m:r>
                    <m:r>
                      <a:rPr lang="en-US" altLang="zh-CN" b="0" i="1" smtClean="0">
                        <a:latin typeface="Cambria Math"/>
                      </a:rPr>
                      <m:t>9</m:t>
                    </m:r>
                    <m:r>
                      <a:rPr lang="en-US" altLang="zh-CN" i="1">
                        <a:latin typeface="Cambria Math"/>
                      </a:rPr>
                      <m:t>5</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=3.3</m:t>
                    </m:r>
                  </m:oMath>
                </a14:m>
                <a:r>
                  <a:rPr lang="zh-CN" altLang="en-US" dirty="0"/>
                  <a:t>；</a:t>
                </a:r>
                <a:endParaRPr lang="en-US" altLang="zh-CN" dirty="0"/>
              </a:p>
              <a:p>
                <a:endParaRPr lang="en-US" dirty="0" smtClean="0"/>
              </a:p>
              <a:p>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m:t>
                    </m:r>
                    <m:r>
                      <a:rPr lang="en-US" altLang="zh-CN" b="0" i="1" smtClean="0">
                        <a:latin typeface="Cambria Math"/>
                      </a:rPr>
                      <m:t>9</m:t>
                    </m:r>
                    <m:r>
                      <a:rPr lang="en-US" altLang="zh-CN" i="1">
                        <a:latin typeface="Cambria Math"/>
                      </a:rPr>
                      <m:t>5</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=3.7</m:t>
                    </m:r>
                  </m:oMath>
                </a14:m>
                <a:r>
                  <a:rPr lang="zh-CN" altLang="en-US" dirty="0"/>
                  <a:t>；</a:t>
                </a:r>
                <a:endParaRPr lang="en-US" altLang="zh-CN" dirty="0"/>
              </a:p>
              <a:p>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=0.9</m:t>
                    </m:r>
                    <m:r>
                      <a:rPr lang="en-US" altLang="zh-CN" b="0" i="1" smtClean="0">
                        <a:latin typeface="Cambria Math"/>
                      </a:rPr>
                      <m:t>49</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=3.7</m:t>
                    </m:r>
                  </m:oMath>
                </a14:m>
                <a:r>
                  <a:rPr lang="zh-CN" altLang="en-US" dirty="0"/>
                  <a:t>；</a:t>
                </a:r>
                <a:endParaRPr lang="en-US" altLang="zh-CN" dirty="0"/>
              </a:p>
              <a:p>
                <a:endParaRPr lang="en-US" dirty="0" smtClean="0"/>
              </a:p>
              <a:p>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m:t>
                    </m:r>
                    <m:r>
                      <a:rPr lang="en-US" altLang="zh-CN" b="0" i="1" smtClean="0">
                        <a:latin typeface="Cambria Math"/>
                      </a:rPr>
                      <m:t>0</m:t>
                    </m:r>
                    <m:r>
                      <a:rPr lang="en-US" altLang="zh-CN" i="1">
                        <a:latin typeface="Cambria Math"/>
                      </a:rPr>
                      <m:t>5</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=3.84</m:t>
                    </m:r>
                  </m:oMath>
                </a14:m>
                <a:r>
                  <a:rPr lang="zh-CN" altLang="en-US" dirty="0"/>
                  <a:t>；</a:t>
                </a:r>
                <a:endParaRPr lang="en-US" altLang="zh-CN" dirty="0"/>
              </a:p>
              <a:p>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0</m:t>
                        </m:r>
                      </m:sub>
                    </m:sSub>
                    <m:r>
                      <a:rPr lang="en-US" altLang="zh-CN" i="1">
                        <a:latin typeface="Cambria Math"/>
                      </a:rPr>
                      <m:t>=0.9</m:t>
                    </m:r>
                    <m:r>
                      <a:rPr lang="en-US" altLang="zh-CN" b="0" i="1" smtClean="0">
                        <a:latin typeface="Cambria Math"/>
                      </a:rPr>
                      <m:t>5</m:t>
                    </m:r>
                  </m:oMath>
                </a14:m>
                <a:r>
                  <a:rPr lang="zh-CN" altLang="en-US" dirty="0"/>
                  <a:t>，</a:t>
                </a:r>
                <a14:m>
                  <m:oMath xmlns:m="http://schemas.openxmlformats.org/officeDocument/2006/math">
                    <m:r>
                      <a:rPr lang="en-US" i="1">
                        <a:latin typeface="Cambria Math"/>
                        <a:ea typeface="Cambria Math"/>
                      </a:rPr>
                      <m:t>𝜆</m:t>
                    </m:r>
                    <m:r>
                      <a:rPr lang="en-US" i="1">
                        <a:latin typeface="Cambria Math"/>
                        <a:ea typeface="Cambria Math"/>
                      </a:rPr>
                      <m:t>=3.84</m:t>
                    </m:r>
                  </m:oMath>
                </a14:m>
                <a:r>
                  <a:rPr lang="zh-CN" altLang="en-US" dirty="0"/>
                  <a:t>；</a:t>
                </a:r>
                <a:endParaRPr lang="en-US" altLang="zh-CN" dirty="0"/>
              </a:p>
              <a:p>
                <a:endParaRPr lang="en-US" dirty="0" smtClean="0"/>
              </a:p>
              <a:p>
                <a:r>
                  <a:rPr lang="zh-CN" altLang="en-US" dirty="0" smtClean="0"/>
                  <a:t>请说明最后一组参数与倒数第二组参数产生的结果有何不同。</a:t>
                </a:r>
                <a:endParaRPr lang="en-US"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0" y="0"/>
                <a:ext cx="9144000" cy="6463308"/>
              </a:xfrm>
              <a:prstGeom prst="rect">
                <a:avLst/>
              </a:prstGeom>
              <a:blipFill rotWithShape="1">
                <a:blip r:embed="rId2"/>
                <a:stretch>
                  <a:fillRect l="-533" t="-755" b="-283"/>
                </a:stretch>
              </a:blipFill>
            </p:spPr>
            <p:txBody>
              <a:bodyPr/>
              <a:lstStyle/>
              <a:p>
                <a:r>
                  <a:rPr lang="en-US">
                    <a:noFill/>
                  </a:rPr>
                  <a:t> </a:t>
                </a:r>
              </a:p>
            </p:txBody>
          </p:sp>
        </mc:Fallback>
      </mc:AlternateContent>
    </p:spTree>
    <p:extLst>
      <p:ext uri="{BB962C8B-B14F-4D97-AF65-F5344CB8AC3E}">
        <p14:creationId xmlns:p14="http://schemas.microsoft.com/office/powerpoint/2010/main" val="2815703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0" y="0"/>
                <a:ext cx="9144000" cy="6301918"/>
              </a:xfrm>
              <a:prstGeom prst="rect">
                <a:avLst/>
              </a:prstGeom>
              <a:noFill/>
            </p:spPr>
            <p:txBody>
              <a:bodyPr wrap="square" rtlCol="0">
                <a:spAutoFit/>
              </a:bodyPr>
              <a:lstStyle/>
              <a:p>
                <a:r>
                  <a:rPr lang="en-US" altLang="zh-CN" dirty="0" smtClean="0"/>
                  <a:t>2. </a:t>
                </a:r>
                <a:r>
                  <a:rPr lang="zh-CN" altLang="en-US" dirty="0" smtClean="0"/>
                  <a:t>（附加题）请以</a:t>
                </a:r>
                <a14:m>
                  <m:oMath xmlns:m="http://schemas.openxmlformats.org/officeDocument/2006/math">
                    <m:r>
                      <a:rPr lang="en-US" i="1">
                        <a:latin typeface="Cambria Math"/>
                        <a:ea typeface="Cambria Math"/>
                      </a:rPr>
                      <m:t>𝜆</m:t>
                    </m:r>
                  </m:oMath>
                </a14:m>
                <a:r>
                  <a:rPr lang="zh-CN" altLang="en-US" dirty="0" smtClean="0"/>
                  <a:t>的不同取值为横轴，以虫口经过多年演化以后的值为纵轴，画出多年演化以后虫口随</a:t>
                </a:r>
                <a14:m>
                  <m:oMath xmlns:m="http://schemas.openxmlformats.org/officeDocument/2006/math">
                    <m:r>
                      <a:rPr lang="en-US" i="1">
                        <a:latin typeface="Cambria Math"/>
                        <a:ea typeface="Cambria Math"/>
                      </a:rPr>
                      <m:t>𝜆</m:t>
                    </m:r>
                  </m:oMath>
                </a14:m>
                <a:r>
                  <a:rPr lang="zh-CN" altLang="en-US" dirty="0" smtClean="0"/>
                  <a:t>的变化关系。</a:t>
                </a:r>
                <a:endParaRPr lang="en-US" altLang="zh-CN" dirty="0" smtClean="0"/>
              </a:p>
              <a:p>
                <a:endParaRPr lang="en-US" dirty="0"/>
              </a:p>
              <a:p>
                <a:endParaRPr lang="en-US" dirty="0" smtClean="0"/>
              </a:p>
              <a:p>
                <a:r>
                  <a:rPr lang="zh-CN" altLang="en-US" dirty="0"/>
                  <a:t>问</a:t>
                </a:r>
                <a:r>
                  <a:rPr lang="zh-CN" altLang="en-US" dirty="0" smtClean="0"/>
                  <a:t>题二：空气分子的平均动能</a:t>
                </a:r>
                <a:endParaRPr lang="en-US" altLang="zh-CN" dirty="0" smtClean="0"/>
              </a:p>
              <a:p>
                <a:endParaRPr lang="en-US" dirty="0"/>
              </a:p>
              <a:p>
                <a:r>
                  <a:rPr lang="zh-CN" altLang="en-US" dirty="0" smtClean="0"/>
                  <a:t>我们知道热力学温标中，温度定义为</a:t>
                </a:r>
                <a14:m>
                  <m:oMath xmlns:m="http://schemas.openxmlformats.org/officeDocument/2006/math">
                    <m:r>
                      <a:rPr lang="en-US" altLang="zh-CN" b="0" i="1" smtClean="0">
                        <a:latin typeface="Cambria Math"/>
                      </a:rPr>
                      <m:t>𝑇</m:t>
                    </m:r>
                    <m:r>
                      <a:rPr lang="en-US" altLang="zh-CN" b="0" i="1" smtClean="0">
                        <a:latin typeface="Cambria Math"/>
                      </a:rPr>
                      <m:t>=</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3</m:t>
                        </m:r>
                        <m:r>
                          <a:rPr lang="en-US" altLang="zh-CN" b="0" i="1" smtClean="0">
                            <a:latin typeface="Cambria Math"/>
                          </a:rPr>
                          <m:t>𝑘</m:t>
                        </m:r>
                      </m:den>
                    </m:f>
                    <m:r>
                      <a:rPr lang="en-US" altLang="zh-CN" b="0" i="1" smtClean="0">
                        <a:latin typeface="Cambria Math"/>
                      </a:rPr>
                      <m:t>&lt;</m:t>
                    </m:r>
                    <m:r>
                      <a:rPr lang="en-US" altLang="zh-CN" b="0" i="1" smtClean="0">
                        <a:latin typeface="Cambria Math"/>
                      </a:rPr>
                      <m:t>𝑚</m:t>
                    </m:r>
                    <m:sSup>
                      <m:sSupPr>
                        <m:ctrlPr>
                          <a:rPr lang="en-US" altLang="zh-CN" b="0" i="1" smtClean="0">
                            <a:latin typeface="Cambria Math"/>
                          </a:rPr>
                        </m:ctrlPr>
                      </m:sSupPr>
                      <m:e>
                        <m:r>
                          <a:rPr lang="en-US" altLang="zh-CN" b="0" i="1" smtClean="0">
                            <a:latin typeface="Cambria Math"/>
                          </a:rPr>
                          <m:t>𝑣</m:t>
                        </m:r>
                      </m:e>
                      <m:sup>
                        <m:r>
                          <a:rPr lang="en-US" altLang="zh-CN" b="0" i="1" smtClean="0">
                            <a:latin typeface="Cambria Math"/>
                          </a:rPr>
                          <m:t>2</m:t>
                        </m:r>
                      </m:sup>
                    </m:sSup>
                    <m:r>
                      <a:rPr lang="en-US" altLang="zh-CN" b="0" i="1" smtClean="0">
                        <a:latin typeface="Cambria Math"/>
                      </a:rPr>
                      <m:t>&gt;</m:t>
                    </m:r>
                  </m:oMath>
                </a14:m>
                <a:r>
                  <a:rPr lang="zh-CN" altLang="en-US" dirty="0" smtClean="0"/>
                  <a:t>。</a:t>
                </a:r>
                <a:endParaRPr lang="en-US" altLang="zh-CN" dirty="0" smtClean="0"/>
              </a:p>
              <a:p>
                <a:endParaRPr lang="en-US" altLang="zh-CN" dirty="0"/>
              </a:p>
              <a:p>
                <a:r>
                  <a:rPr lang="en-US" altLang="zh-CN" dirty="0" smtClean="0"/>
                  <a:t>1</a:t>
                </a:r>
                <a:r>
                  <a:rPr lang="zh-CN" altLang="en-US" dirty="0" smtClean="0"/>
                  <a:t>：请计算温度为</a:t>
                </a:r>
                <a:r>
                  <a:rPr lang="en-US" altLang="zh-CN" dirty="0" smtClean="0"/>
                  <a:t>10</a:t>
                </a:r>
                <a:r>
                  <a:rPr lang="zh-CN" altLang="en-US" dirty="0" smtClean="0"/>
                  <a:t>摄氏度时，空气分子的平均动能是多少。</a:t>
                </a:r>
                <a:endParaRPr lang="en-US" altLang="zh-CN" dirty="0" smtClean="0"/>
              </a:p>
              <a:p>
                <a:endParaRPr lang="en-US" dirty="0"/>
              </a:p>
              <a:p>
                <a:r>
                  <a:rPr lang="en-US" altLang="zh-CN" dirty="0" smtClean="0"/>
                  <a:t>2</a:t>
                </a:r>
                <a:r>
                  <a:rPr lang="zh-CN" altLang="en-US" dirty="0" smtClean="0"/>
                  <a:t>：请计算氧气分子的平均速率是多少。</a:t>
                </a:r>
                <a:endParaRPr lang="en-US" altLang="zh-CN" dirty="0" smtClean="0"/>
              </a:p>
              <a:p>
                <a:endParaRPr lang="en-US" dirty="0" smtClean="0"/>
              </a:p>
              <a:p>
                <a:r>
                  <a:rPr lang="en-US" altLang="zh-CN" dirty="0" smtClean="0"/>
                  <a:t>3</a:t>
                </a:r>
                <a:r>
                  <a:rPr lang="zh-CN" altLang="en-US" dirty="0" smtClean="0"/>
                  <a:t>：请计算空气中的雾霾颗粒（设其直径为</a:t>
                </a:r>
                <a:r>
                  <a:rPr lang="en-US" altLang="zh-CN" dirty="0" smtClean="0"/>
                  <a:t>2.5</a:t>
                </a:r>
                <a:r>
                  <a:rPr lang="zh-CN" altLang="en-US" dirty="0" smtClean="0"/>
                  <a:t>微米，密度为水的密度）的平均速率。</a:t>
                </a:r>
                <a:endParaRPr lang="en-US" dirty="0"/>
              </a:p>
              <a:p>
                <a:endParaRPr lang="en-US" dirty="0"/>
              </a:p>
              <a:p>
                <a:r>
                  <a:rPr lang="en-US" altLang="zh-CN" dirty="0" smtClean="0"/>
                  <a:t>4</a:t>
                </a:r>
                <a:r>
                  <a:rPr lang="zh-CN" altLang="en-US" dirty="0" smtClean="0"/>
                  <a:t>：尽管我们计算出来的空气分子平均速率较高（超过声速），但是气味在空气中的扩散却是很慢的。比如在房间的一个角放一瓶香水，需要很久才能在另外一个角闻到。这是因为分子平均自由程很短。即，分子在扩散过程中，总是不断地被撞击，改变它原来的飞行方向。请阅读下面的网页</a:t>
                </a:r>
                <a:r>
                  <a:rPr lang="en-US" altLang="zh-CN" dirty="0">
                    <a:hlinkClick r:id="rId2"/>
                  </a:rPr>
                  <a:t>https://www.pfeiffer-vacuum.com/en/know-how/introduction-to-vacuum-technology/fundamentals/mean-free-path</a:t>
                </a:r>
                <a:r>
                  <a:rPr lang="en-US" altLang="zh-CN" dirty="0" smtClean="0">
                    <a:hlinkClick r:id="rId2"/>
                  </a:rPr>
                  <a:t>/</a:t>
                </a:r>
                <a:r>
                  <a:rPr lang="zh-CN" altLang="en-US" dirty="0" smtClean="0"/>
                  <a:t>，并利用已学过的知识分析，为什么分子的平均自由程可以用网页上的公式（</a:t>
                </a:r>
                <a:r>
                  <a:rPr lang="en-US" altLang="zh-CN" dirty="0" smtClean="0"/>
                  <a:t>Formula 1-11</a:t>
                </a:r>
                <a:r>
                  <a:rPr lang="zh-CN" altLang="en-US" smtClean="0"/>
                  <a:t>）</a:t>
                </a:r>
                <a:r>
                  <a:rPr lang="zh-CN" altLang="en-US" smtClean="0"/>
                  <a:t>来</a:t>
                </a:r>
                <a:r>
                  <a:rPr lang="zh-CN" altLang="en-US"/>
                  <a:t>进</a:t>
                </a:r>
                <a:r>
                  <a:rPr lang="zh-CN" altLang="en-US" smtClean="0"/>
                  <a:t>行估算</a:t>
                </a:r>
                <a:r>
                  <a:rPr lang="zh-CN" altLang="en-US" smtClean="0"/>
                  <a:t>。</a:t>
                </a:r>
                <a:endParaRPr lang="en-US" altLang="zh-CN" dirty="0" smtClean="0"/>
              </a:p>
              <a:p>
                <a:endParaRPr lang="en-US" dirty="0"/>
              </a:p>
              <a:p>
                <a:r>
                  <a:rPr lang="en-US" altLang="zh-CN" dirty="0" smtClean="0"/>
                  <a:t>5</a:t>
                </a:r>
                <a:r>
                  <a:rPr lang="zh-CN" altLang="en-US" dirty="0" smtClean="0"/>
                  <a:t>：通过阅读网页上的表格，请估计大气压下，</a:t>
                </a:r>
                <a:r>
                  <a:rPr lang="en-US" altLang="zh-CN" dirty="0" smtClean="0"/>
                  <a:t>0</a:t>
                </a:r>
                <a:r>
                  <a:rPr lang="zh-CN" altLang="en-US" dirty="0" smtClean="0"/>
                  <a:t>摄氏度时，空气分子的平均自由程是多少？</a:t>
                </a:r>
                <a:endParaRPr lang="en-US" dirty="0" smtClean="0"/>
              </a:p>
            </p:txBody>
          </p:sp>
        </mc:Choice>
        <mc:Fallback>
          <p:sp>
            <p:nvSpPr>
              <p:cNvPr id="4" name="TextBox 3"/>
              <p:cNvSpPr txBox="1">
                <a:spLocks noRot="1" noChangeAspect="1" noMove="1" noResize="1" noEditPoints="1" noAdjustHandles="1" noChangeArrowheads="1" noChangeShapeType="1" noTextEdit="1"/>
              </p:cNvSpPr>
              <p:nvPr/>
            </p:nvSpPr>
            <p:spPr>
              <a:xfrm>
                <a:off x="0" y="0"/>
                <a:ext cx="9144000" cy="6301918"/>
              </a:xfrm>
              <a:prstGeom prst="rect">
                <a:avLst/>
              </a:prstGeom>
              <a:blipFill rotWithShape="1">
                <a:blip r:embed="rId3"/>
                <a:stretch>
                  <a:fillRect l="-533" t="-774" r="-2533" b="-677"/>
                </a:stretch>
              </a:blipFill>
            </p:spPr>
            <p:txBody>
              <a:bodyPr/>
              <a:lstStyle/>
              <a:p>
                <a:r>
                  <a:rPr lang="en-US">
                    <a:noFill/>
                  </a:rPr>
                  <a:t> </a:t>
                </a:r>
              </a:p>
            </p:txBody>
          </p:sp>
        </mc:Fallback>
      </mc:AlternateContent>
    </p:spTree>
    <p:extLst>
      <p:ext uri="{BB962C8B-B14F-4D97-AF65-F5344CB8AC3E}">
        <p14:creationId xmlns:p14="http://schemas.microsoft.com/office/powerpoint/2010/main" val="154468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636" y="57120"/>
            <a:ext cx="9109364" cy="3693319"/>
          </a:xfrm>
          <a:prstGeom prst="rect">
            <a:avLst/>
          </a:prstGeom>
        </p:spPr>
        <p:txBody>
          <a:bodyPr wrap="square">
            <a:spAutoFit/>
          </a:bodyPr>
          <a:lstStyle/>
          <a:p>
            <a:r>
              <a:rPr lang="zh-CN" altLang="en-US" dirty="0" smtClean="0"/>
              <a:t>问题三：地铁里的气体分布。</a:t>
            </a:r>
            <a:endParaRPr lang="en-US" altLang="zh-CN" dirty="0" smtClean="0"/>
          </a:p>
          <a:p>
            <a:endParaRPr lang="en-US" altLang="zh-CN" dirty="0"/>
          </a:p>
          <a:p>
            <a:r>
              <a:rPr lang="zh-CN" altLang="en-US" dirty="0" smtClean="0"/>
              <a:t>当</a:t>
            </a:r>
            <a:r>
              <a:rPr lang="zh-CN" altLang="en-US" dirty="0"/>
              <a:t>乘坐的地铁从静止开始启动时，我们通常能感受到很强烈的风，一部分原因是因为门窗漏风使得车厢外空气流入，还有一部分原因是因为车厢内空气的惯性。假设有一个完全封闭的车厢，以恒定的加速</a:t>
            </a:r>
            <a:r>
              <a:rPr lang="zh-CN" altLang="en-US" dirty="0" smtClean="0"/>
              <a:t>度</a:t>
            </a:r>
            <a:r>
              <a:rPr lang="en-US" altLang="zh-CN" dirty="0"/>
              <a:t>a</a:t>
            </a:r>
            <a:r>
              <a:rPr lang="zh-CN" altLang="en-US" dirty="0" smtClean="0"/>
              <a:t>水</a:t>
            </a:r>
            <a:r>
              <a:rPr lang="zh-CN" altLang="en-US" dirty="0"/>
              <a:t>平向右运动（地铁的加速</a:t>
            </a:r>
            <a:r>
              <a:rPr lang="zh-CN" altLang="en-US" dirty="0" smtClean="0"/>
              <a:t>度约</a:t>
            </a:r>
            <a:r>
              <a:rPr lang="zh-CN" altLang="en-US" dirty="0"/>
              <a:t>为</a:t>
            </a:r>
            <a:r>
              <a:rPr lang="en-US" dirty="0"/>
              <a:t>1m/s</a:t>
            </a:r>
            <a:r>
              <a:rPr lang="en-US" baseline="30000" dirty="0"/>
              <a:t>2</a:t>
            </a:r>
            <a:r>
              <a:rPr lang="zh-CN" altLang="en-US" dirty="0"/>
              <a:t>）。在达到稳定状态时，车厢内左边的气体密度较高，右边的气体密度较低</a:t>
            </a:r>
            <a:r>
              <a:rPr lang="zh-CN" altLang="en-US" dirty="0" smtClean="0"/>
              <a:t>。</a:t>
            </a:r>
            <a:endParaRPr lang="en-US" altLang="zh-CN" dirty="0" smtClean="0"/>
          </a:p>
          <a:p>
            <a:endParaRPr lang="en-US" altLang="zh-CN" dirty="0"/>
          </a:p>
          <a:p>
            <a:r>
              <a:rPr lang="en-US" altLang="zh-CN" dirty="0" smtClean="0"/>
              <a:t>1</a:t>
            </a:r>
            <a:r>
              <a:rPr lang="zh-CN" altLang="en-US" dirty="0" smtClean="0"/>
              <a:t>：请</a:t>
            </a:r>
            <a:r>
              <a:rPr lang="zh-CN" altLang="en-US" dirty="0"/>
              <a:t>计算出气体分子密度在车厢内沿着</a:t>
            </a:r>
            <a:r>
              <a:rPr lang="en-US" dirty="0"/>
              <a:t>X</a:t>
            </a:r>
            <a:r>
              <a:rPr lang="zh-CN" altLang="en-US" dirty="0"/>
              <a:t>方向的分布</a:t>
            </a:r>
            <a:r>
              <a:rPr lang="en-US" dirty="0"/>
              <a:t>n(X)</a:t>
            </a:r>
            <a:r>
              <a:rPr lang="zh-CN" altLang="en-US" dirty="0"/>
              <a:t>。取车厢左壁为</a:t>
            </a:r>
            <a:r>
              <a:rPr lang="en-US" dirty="0"/>
              <a:t>X=0</a:t>
            </a:r>
            <a:r>
              <a:rPr lang="zh-CN" altLang="en-US" dirty="0"/>
              <a:t>点，该处的气体分子密度为</a:t>
            </a:r>
            <a:r>
              <a:rPr lang="en-US" dirty="0"/>
              <a:t>n(0)</a:t>
            </a:r>
            <a:r>
              <a:rPr lang="zh-CN" altLang="en-US" dirty="0"/>
              <a:t>。注意</a:t>
            </a:r>
            <a:r>
              <a:rPr lang="en-US" dirty="0"/>
              <a:t>n(X)</a:t>
            </a:r>
            <a:r>
              <a:rPr lang="zh-CN" altLang="en-US" dirty="0"/>
              <a:t>的表达式中可以含有</a:t>
            </a:r>
            <a:r>
              <a:rPr lang="en-US" dirty="0"/>
              <a:t>K</a:t>
            </a:r>
            <a:r>
              <a:rPr lang="en-US" baseline="-25000" dirty="0"/>
              <a:t>B</a:t>
            </a:r>
            <a:r>
              <a:rPr lang="zh-CN" altLang="en-US" dirty="0"/>
              <a:t>（波尔兹曼常数）和</a:t>
            </a:r>
            <a:r>
              <a:rPr lang="en-US" dirty="0"/>
              <a:t>T</a:t>
            </a:r>
            <a:r>
              <a:rPr lang="zh-CN" altLang="en-US" dirty="0"/>
              <a:t>（车厢内的温度</a:t>
            </a:r>
            <a:r>
              <a:rPr lang="zh-CN" altLang="en-US" dirty="0" smtClean="0"/>
              <a:t>）。请写出分析推导过程，不要直接套用公式或结论。</a:t>
            </a:r>
            <a:endParaRPr lang="en-US" altLang="zh-CN" dirty="0" smtClean="0"/>
          </a:p>
          <a:p>
            <a:endParaRPr lang="en-US" dirty="0"/>
          </a:p>
          <a:p>
            <a:r>
              <a:rPr lang="en-US" altLang="zh-CN" dirty="0" smtClean="0"/>
              <a:t>2</a:t>
            </a:r>
            <a:r>
              <a:rPr lang="zh-CN" altLang="en-US" dirty="0" smtClean="0"/>
              <a:t>：上海运行的地铁列车长度约为</a:t>
            </a:r>
            <a:r>
              <a:rPr lang="en-US" altLang="zh-CN" dirty="0" smtClean="0"/>
              <a:t>100</a:t>
            </a:r>
            <a:r>
              <a:rPr lang="zh-CN" altLang="en-US" dirty="0" smtClean="0"/>
              <a:t>米，请计算</a:t>
            </a:r>
            <a:r>
              <a:rPr lang="en-US" altLang="zh-CN" dirty="0" smtClean="0"/>
              <a:t>10</a:t>
            </a:r>
            <a:r>
              <a:rPr lang="zh-CN" altLang="en-US" smtClean="0"/>
              <a:t>摄氏度时，由于加速导致的车头部位空气密度与车尾部位空气密度的比值是多少。</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36418" y="4191000"/>
            <a:ext cx="5562600" cy="2514600"/>
          </a:xfrm>
          <a:prstGeom prst="rect">
            <a:avLst/>
          </a:prstGeom>
          <a:noFill/>
        </p:spPr>
      </p:pic>
    </p:spTree>
    <p:extLst>
      <p:ext uri="{BB962C8B-B14F-4D97-AF65-F5344CB8AC3E}">
        <p14:creationId xmlns:p14="http://schemas.microsoft.com/office/powerpoint/2010/main" val="3397267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942</Words>
  <Application>Microsoft Office PowerPoint</Application>
  <PresentationFormat>On-screen Show (4:3)</PresentationFormat>
  <Paragraphs>45</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xue</dc:creator>
  <cp:lastModifiedBy>xue</cp:lastModifiedBy>
  <cp:revision>18</cp:revision>
  <dcterms:created xsi:type="dcterms:W3CDTF">2006-08-16T00:00:00Z</dcterms:created>
  <dcterms:modified xsi:type="dcterms:W3CDTF">2017-12-06T02:33:54Z</dcterms:modified>
</cp:coreProperties>
</file>