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304800"/>
                <a:ext cx="8610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问题一：半导体中的电子密度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在课堂演示实验中，我们看到了半导体硅的电阻随着温度升高而降低。虽然温度升高会加剧电子的散射，从而倾向于增加半导体的电阻，但是温度升高带来的另一个影响是使得半导体中的电子密度（或空穴密度）大幅上升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一般半导体中的载流子主要是由其中的杂质贡献的。以掺杂磷为例，它的价电子比硅多一个，因而当它取代硅原子成四根键之后，会有一个多余的电子无处安放。该电子所处的能级在半导体硅的导带能级之下</a:t>
                </a:r>
                <a:r>
                  <a:rPr lang="en-US" altLang="zh-CN" dirty="0" smtClean="0"/>
                  <a:t>0.046 eV</a:t>
                </a:r>
                <a:r>
                  <a:rPr lang="zh-CN" altLang="en-US" dirty="0" smtClean="0"/>
                  <a:t>。如果硅的掺杂浓度是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×10</m:t>
                    </m:r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17 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，请计算出在</a:t>
                </a:r>
                <a:r>
                  <a:rPr lang="en-US" altLang="zh-CN" dirty="0" smtClean="0"/>
                  <a:t>300 K</a:t>
                </a:r>
                <a:r>
                  <a:rPr lang="zh-CN" altLang="en-US" dirty="0" smtClean="0"/>
                  <a:t>的温度下，</a:t>
                </a:r>
                <a:r>
                  <a:rPr lang="en-US" altLang="zh-CN" dirty="0" smtClean="0"/>
                  <a:t>1 cm</a:t>
                </a:r>
                <a:r>
                  <a:rPr lang="en-US" altLang="zh-CN" baseline="30000" dirty="0" smtClean="0"/>
                  <a:t>3</a:t>
                </a:r>
                <a:r>
                  <a:rPr lang="zh-CN" altLang="en-US" dirty="0" smtClean="0"/>
                  <a:t>的硅半导体中有多少磷提供的电子跃迁到了半导体硅的导带能级上？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6106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1553" r="-71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3340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4012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被电子填充的半导体硅的价带能级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505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没有电子填充的半导体硅的导带能级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648200"/>
            <a:ext cx="1752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0371" y="4456331"/>
            <a:ext cx="0" cy="838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1.12 eV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44312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磷提供的游离电子所处的能级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6486" y="3948499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半导体的导带能级和价带能级可以类比于分子轨道中的两个能级。在</a:t>
            </a:r>
            <a:r>
              <a:rPr lang="zh-CN" altLang="en-US" dirty="0" smtClean="0">
                <a:solidFill>
                  <a:srgbClr val="FF0000"/>
                </a:solidFill>
              </a:rPr>
              <a:t>没有外来掺杂</a:t>
            </a:r>
            <a:r>
              <a:rPr lang="zh-CN" altLang="en-US" dirty="0" smtClean="0"/>
              <a:t>且温度较低（比如室温）的情况下，半导体的电子一般都位于能量低的价带能级，而导带能级一般只有非常少量的电子填充。但是只有处于导带能级上的电子才能参与导电。所以通过掺杂在导带能级上引入电子，会极大地改变半导体的导电性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" y="252194"/>
                <a:ext cx="8991600" cy="5686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参考解答（该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问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分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）：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参与导电的电子位于半导体的导带低部，因而该问题可以简化为两个能级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两个能级上粒子数之比为：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(0.046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(0)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−0.046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𝑘𝑇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=0.159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且有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0.046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𝑒𝑉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=1×10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17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𝑐𝑚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可推出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0.046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𝑒𝑉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=1.37×10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𝑐𝑚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然而，直接用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0.046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𝑒𝑉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𝑡𝑜𝑡𝑎𝑙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−0.046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𝑒𝑉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𝑘𝑇</m:t>
                        </m:r>
                      </m:sup>
                    </m:sSup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=1.59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×10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𝑐𝑚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也并不算全错，可以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扣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分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以提醒注意。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从这两个结果来看，差别并不大（相差百分之十几）。实际上，正因如此，在实际工作中估算激发到导带的载流子浓度时，一般就是用的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𝑡𝑜𝑡𝑎𝑙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𝑘𝑇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，并不会带来很大的误差。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但是，我们要注意，严格而言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𝑡𝑜𝑡𝑎𝑙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𝑘𝑇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是不准确的。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194"/>
                <a:ext cx="8991600" cy="5686044"/>
              </a:xfrm>
              <a:prstGeom prst="rect">
                <a:avLst/>
              </a:prstGeom>
              <a:blipFill rotWithShape="1">
                <a:blip r:embed="rId2"/>
                <a:stretch>
                  <a:fillRect l="-542" t="-857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3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问题二：冰箱与空调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：一个输入功率为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瓦的冰箱里面点亮着一个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瓦的灯泡（灯泡的电能是另外提供的，不是由冰箱供电）。请问这个冰箱有可能降温吗？如果它不能降温，请说明原因。如果它能降温，请计算它能降到的热力学极限温度是多少。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：冬天我们可以用空调制热，也可以用电炉加热电阻丝制热。请说明</a:t>
            </a:r>
            <a:r>
              <a:rPr lang="zh-CN" altLang="en-US" sz="2400" dirty="0"/>
              <a:t>为什么空调加热的效率比同等功率的电阻丝加热器要高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：请找到一台正在制热的空调，请在室外感受一下它的外挂机吹出来的风是比环境温度高还是低，请说明原因。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：同样的一台空调在夏天制冷的时候，它的外挂机吹出来的风比环境温度高还是低？请说明原因。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2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41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参考解答：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20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分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）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：冰箱是有可能降温的。把冰箱看作一台热机，只需要它每秒钟从冰箱内部吸收大于  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100 J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的热量即可降温。如果把它看作一台可逆热机，我们有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。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因为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Q2=Q1+W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，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可得：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Q1=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𝑊𝑇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，如果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T1~T2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（刚开始制冷的时候），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Q1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远远大于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100 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瓦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。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>
                    <a:solidFill>
                      <a:srgbClr val="00B0F0"/>
                    </a:solidFill>
                  </a:rPr>
                  <a:t>但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是随着冰箱内外温差的增大，制冷效率降低。当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Q1=100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瓦时，冰箱停止降温，此时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T1/T2=1-T1/T2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。即，冰箱内部温度为冰箱外部温度的一半（开尔文温标）。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altLang="zh-CN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分）：由上述分析可知，如果用电阻丝加热，最多只能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17026"/>
              </a:xfrm>
              <a:prstGeom prst="rect">
                <a:avLst/>
              </a:prstGeom>
              <a:blipFill rotWithShape="1">
                <a:blip r:embed="rId2"/>
                <a:stretch>
                  <a:fillRect l="-533" t="-142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65273" y="2743200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74873" y="4191000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2982" y="5791200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153275" y="3657600"/>
            <a:ext cx="289214" cy="5126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7125566" y="5174674"/>
            <a:ext cx="289214" cy="5126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7273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热机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831282" y="4304022"/>
            <a:ext cx="772391" cy="5264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0073" y="579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冰箱内部</a:t>
            </a:r>
            <a:r>
              <a:rPr lang="en-US" altLang="zh-CN" dirty="0" smtClean="0"/>
              <a:t>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7782" y="29776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冰箱外部</a:t>
            </a:r>
            <a:r>
              <a:rPr lang="en-US" altLang="zh-CN" dirty="0" smtClean="0"/>
              <a:t>T2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65473" y="483049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入电功</a:t>
            </a:r>
            <a:r>
              <a:rPr lang="en-US" altLang="zh-CN" dirty="0" smtClean="0"/>
              <a:t>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2572" y="5421868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吸</a:t>
            </a:r>
            <a:r>
              <a:rPr lang="zh-CN" altLang="en-US" dirty="0" smtClean="0"/>
              <a:t>热</a:t>
            </a:r>
            <a:r>
              <a:rPr lang="en-US" altLang="zh-CN" dirty="0" smtClean="0"/>
              <a:t>Q1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84473" y="3657600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放热</a:t>
            </a:r>
            <a:r>
              <a:rPr lang="en-US" altLang="zh-CN" dirty="0" smtClean="0"/>
              <a:t>Q2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346966"/>
            <a:ext cx="6165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将全部的电功转化为热。但是如果用空调循环，它可以从室外吸收一部分热量传递到室内，因此它的加热功率比电功还要大。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</a:rPr>
              <a:t>10</a:t>
            </a:r>
            <a:r>
              <a:rPr lang="zh-CN" altLang="en-US" dirty="0" smtClean="0">
                <a:solidFill>
                  <a:srgbClr val="00B0F0"/>
                </a:solidFill>
              </a:rPr>
              <a:t>分）：冬天正在制热的空调外挂机吹出来的是比环境温度还低的冷风，也就是说它把环境中的一部分热量带到了室内。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4</a:t>
            </a:r>
            <a:r>
              <a:rPr lang="zh-CN" altLang="en-US" dirty="0" smtClean="0">
                <a:solidFill>
                  <a:srgbClr val="00B0F0"/>
                </a:solidFill>
              </a:rPr>
              <a:t>（</a:t>
            </a:r>
            <a:r>
              <a:rPr lang="en-US" altLang="zh-CN" dirty="0">
                <a:solidFill>
                  <a:srgbClr val="00B0F0"/>
                </a:solidFill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</a:rPr>
              <a:t>分）：夏天正在制冷的空调外挂机吹出来的是比环境温度高的热风，也就是说它把室内的一部分热量带到了室外。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04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问题三：平均碰撞时间</a:t>
                </a:r>
                <a:endParaRPr lang="en-US" altLang="zh-CN" sz="2400" dirty="0" smtClean="0"/>
              </a:p>
              <a:p>
                <a:endParaRPr lang="en-US" sz="2400" dirty="0"/>
              </a:p>
              <a:p>
                <a:r>
                  <a:rPr lang="zh-CN" altLang="en-US" sz="2400" dirty="0" smtClean="0"/>
                  <a:t>课堂上我们引入了平均碰撞时间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 smtClean="0"/>
                  <a:t>，它表示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时间内，发生碰撞的概率是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  <m:r>
                      <a:rPr lang="zh-CN" altLang="en-US" sz="24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/>
                  <a:t>在电场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2400" dirty="0"/>
                  <a:t>的驱动下，电子会发生漂移运动。</a:t>
                </a:r>
                <a:r>
                  <a:rPr lang="zh-CN" altLang="en-US" sz="2400" dirty="0" smtClean="0"/>
                  <a:t>若已知从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时刻开始，到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时刻截止，电子都不发生碰撞，但是在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~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时刻内发生碰撞的概率是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/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 smtClean="0"/>
                  <a:t>。请证明，在某一个时刻，所有电子的平均漂移速度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&gt; = 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𝑣𝑓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  <m:r>
                      <a:rPr lang="en-US" altLang="zh-CN" sz="2400" b="0" i="1" smtClean="0">
                        <a:latin typeface="Cambria Math"/>
                      </a:rPr>
                      <m:t>𝐸𝑒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400" dirty="0" smtClean="0"/>
                  <a:t>。其中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400" dirty="0" smtClean="0"/>
                  <a:t>表示漂移速度位于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[</m:t>
                    </m:r>
                    <m:r>
                      <a:rPr lang="en-US" altLang="zh-CN" sz="2400" i="1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区间内的概率。</a:t>
                </a:r>
                <a:endParaRPr lang="en-US" altLang="zh-CN" sz="2400" dirty="0" smtClean="0"/>
              </a:p>
              <a:p>
                <a:endParaRPr lang="en-US" sz="2400" dirty="0"/>
              </a:p>
              <a:p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（附加题）请证明</a:t>
                </a:r>
                <a:r>
                  <a:rPr lang="zh-CN" altLang="en-US" sz="2400" dirty="0"/>
                  <a:t>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时刻开始，到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/>
                  <a:t>时刻截止，电子都不发生碰撞，但是在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~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sz="2400" dirty="0"/>
                  <a:t>时刻内发生碰撞的概率是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/>
                          </a:rPr>
                          <m:t>/</m:t>
                        </m:r>
                        <m:r>
                          <a:rPr lang="zh-CN" altLang="en-US" sz="2400" i="1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/</m:t>
                    </m:r>
                    <m:r>
                      <a:rPr lang="zh-CN" altLang="en-US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041765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451" r="-4333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51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参考解答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20</a:t>
                </a:r>
                <a:r>
                  <a:rPr lang="zh-CN" altLang="en-US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分）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𝑣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&gt; = </m:t>
                    </m:r>
                    <m:nary>
                      <m:nary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𝑣𝑓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𝑣</m:t>
                        </m:r>
                      </m:e>
                    </m:nary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此时我们考虑的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d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是漂移速度的概率分布。该速度是由电场加速产生的。在某一个时刻，某一个电子被加速的时间是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，即该电子从</a:t>
                </a:r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时刻开始到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时刻都一直在被加速，没有发生碰撞；在</a:t>
                </a:r>
                <a:r>
                  <a:rPr lang="en-US" altLang="zh-CN" dirty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d</a:t>
                </a:r>
                <a:r>
                  <a:rPr lang="en-US" i="1" dirty="0" err="1" smtClean="0"/>
                  <a:t>t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到</a:t>
                </a:r>
                <a:r>
                  <a:rPr lang="en-US" altLang="zh-CN" dirty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时间段内发生碰撞。因此：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d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r>
                          <a:rPr lang="zh-CN" altLang="en-US" i="1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d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r>
                      <a:rPr lang="zh-CN" altLang="en-US" i="1">
                        <a:latin typeface="Cambria Math"/>
                      </a:rPr>
                      <m:t>𝜏</m:t>
                    </m:r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故，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𝑣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&gt; = </m:t>
                    </m:r>
                    <m:nary>
                      <m:nary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𝑣𝑓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𝑣</m:t>
                        </m:r>
                      </m:e>
                    </m:nary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𝐸𝑒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r>
                          <a:rPr lang="zh-CN" altLang="en-US" i="1">
                            <a:latin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B0F0"/>
                            </a:solidFill>
                          </a:rPr>
                          <m:t> 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𝐸𝑒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2:  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分）已知在一个小时间段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F0"/>
                        </a:solidFill>
                        <a:latin typeface="Cambria Math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内发生碰撞的概率为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a:rPr lang="zh-CN" altLang="en-US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，可以把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t 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时间段分成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份，每一份不发生碰撞的概率为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，那么整个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t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时间段内不发生碰撞的概率为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。当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趋向无穷大时，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zh-CN" alt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。而在</a:t>
                </a:r>
                <a:r>
                  <a:rPr lang="en-US" altLang="zh-CN" dirty="0" err="1" smtClean="0">
                    <a:solidFill>
                      <a:srgbClr val="00B0F0"/>
                    </a:solidFill>
                  </a:rPr>
                  <a:t>dt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时间段内发生碰撞的概率为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。故总的概率为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。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17327"/>
              </a:xfrm>
              <a:prstGeom prst="rect">
                <a:avLst/>
              </a:prstGeom>
              <a:blipFill rotWithShape="1">
                <a:blip r:embed="rId2"/>
                <a:stretch>
                  <a:fillRect l="-533" t="-1080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28600" y="64008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248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6248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6248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16200000">
            <a:off x="1028701" y="4991100"/>
            <a:ext cx="3810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48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548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62200" y="5791200"/>
            <a:ext cx="76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82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问题四：布朗运动与扩散系数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：请回顾我们推导布朗运动的过程，在那里，我们假设了颗粒物的运动受到粘滞力的影响，在不考虑分子随机撞击力的情况下，颗粒物的动力学方程为：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=−</m:t>
                    </m:r>
                    <m:r>
                      <a:rPr lang="zh-CN" altLang="en-US" sz="2000" b="0" i="1" smtClean="0">
                        <a:latin typeface="Cambria Math"/>
                      </a:rPr>
                      <m:t>𝛾</m:t>
                    </m:r>
                    <m:r>
                      <a:rPr lang="en-US" altLang="zh-CN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−</m:t>
                    </m:r>
                    <m:r>
                      <a:rPr lang="zh-CN" altLang="en-US" sz="2000" i="1">
                        <a:latin typeface="Cambria Math"/>
                      </a:rPr>
                      <m:t>𝛾</m:t>
                    </m:r>
                    <m:r>
                      <a:rPr lang="en-US" altLang="zh-CN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就是粘滞力。请计算出只有粘滞力时，某一个颗粒物速度随时间的变化关系。假设初始速度为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：课堂上计算过布朗运动</a:t>
                </a:r>
                <a:r>
                  <a:rPr lang="zh-CN" altLang="en-US" sz="2000" dirty="0"/>
                  <a:t>中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&gt; =2</m:t>
                    </m:r>
                    <m:r>
                      <a:rPr lang="en-US" altLang="zh-CN" sz="2000" b="0" i="1" smtClean="0">
                        <a:latin typeface="Cambria Math"/>
                      </a:rPr>
                      <m:t>𝑘𝑇𝑡</m:t>
                    </m:r>
                    <m:r>
                      <a:rPr lang="en-US" altLang="zh-CN" sz="2000" b="0" i="1" smtClean="0">
                        <a:latin typeface="Cambria Math"/>
                      </a:rPr>
                      <m:t>/</m:t>
                    </m:r>
                    <m:r>
                      <a:rPr lang="zh-CN" altLang="en-US" sz="20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其</a:t>
                </a:r>
                <a:r>
                  <a:rPr lang="zh-CN" altLang="en-US" sz="2000" dirty="0" smtClean="0"/>
                  <a:t>中，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𝑘𝑇</m:t>
                    </m:r>
                    <m:r>
                      <a:rPr lang="en-US" altLang="zh-CN" sz="2000" i="1">
                        <a:latin typeface="Cambria Math"/>
                      </a:rPr>
                      <m:t>/</m:t>
                    </m:r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与我们讨论过的扩散系数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𝐷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𝑘𝑇</m:t>
                        </m:r>
                        <m:r>
                          <a:rPr lang="zh-CN" altLang="en-US" sz="2000" i="1" smtClean="0">
                            <a:latin typeface="Cambria Math"/>
                          </a:rPr>
                          <m:t>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𝑘𝑇</m:t>
                    </m:r>
                    <m:r>
                      <a:rPr lang="zh-CN" altLang="en-US" sz="200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其实是一样的。请证明</a:t>
                </a:r>
                <a:r>
                  <a:rPr lang="en-US" altLang="zh-CN" sz="2000" dirty="0" smtClean="0"/>
                  <a:t>1/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是同一个量纲。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3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：（附加题）在某一个时刻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sym typeface="Wingdings" panose="05000000000000000000" pitchFamily="2" charset="2"/>
                  </a:rPr>
                  <a:t>颗粒的动量假设为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sz="2000" b="0" i="1" smtClean="0">
                        <a:latin typeface="Cambria Math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经过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d</m:t>
                    </m:r>
                    <m:r>
                      <a:rPr lang="en-US" altLang="zh-CN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000" dirty="0" smtClean="0"/>
                  <a:t>时间，其动量变为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d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，请证明统计平均意义上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(1−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zh-CN" altLang="en-US" sz="2000" dirty="0" smtClean="0"/>
                  <a:t>是平均碰撞时间，碰撞一次之后，颗粒的运动随机化，平均动量为零。由此请证明</a:t>
                </a:r>
                <a:r>
                  <a:rPr lang="en-US" altLang="zh-CN" sz="2000" dirty="0" smtClean="0"/>
                  <a:t>1/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/>
                  <a:t>是同一</a:t>
                </a:r>
                <a:r>
                  <a:rPr lang="zh-CN" altLang="en-US" sz="2000" dirty="0" smtClean="0"/>
                  <a:t>个表达形式。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24269"/>
              </a:xfrm>
              <a:prstGeom prst="rect">
                <a:avLst/>
              </a:prstGeom>
              <a:blipFill rotWithShape="1">
                <a:blip r:embed="rId2"/>
                <a:stretch>
                  <a:fillRect l="-667" t="-1011" r="-533" b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247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参考解答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10</a:t>
                </a:r>
                <a:r>
                  <a:rPr lang="zh-CN" altLang="en-US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分）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动力学方程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=−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的解为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>
                    <a:solidFill>
                      <a:srgbClr val="00B0F0"/>
                    </a:solidFill>
                  </a:rPr>
                  <a:t>结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合初始条件可知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： （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10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分）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F0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𝜏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zh-CN" alt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其量纲为秒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千克。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的量纲为牛顿，即千克米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秒</a:t>
                </a:r>
                <a:r>
                  <a:rPr lang="en-US" altLang="zh-CN" baseline="30000" dirty="0" smtClean="0">
                    <a:solidFill>
                      <a:srgbClr val="00B0F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。可见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1/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的量纲为秒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千克。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：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分）发生碰撞之后，平均动量变为零，因此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anose="05000000000000000000" pitchFamily="2" charset="2"/>
                        </a:rPr>
                        <m:t>+0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  <m:r>
                        <a:rPr lang="en-US" b="0" i="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sym typeface="Wingdings" panose="05000000000000000000" pitchFamily="2" charset="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由此可得，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F0"/>
                    </a:solidFill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𝑝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zh-CN" altLang="en-US" dirty="0">
                    <a:solidFill>
                      <a:srgbClr val="00B0F0"/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=−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=−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>
                    <a:solidFill>
                      <a:srgbClr val="00B0F0"/>
                    </a:solidFill>
                  </a:rPr>
                  <a:t>，可得：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a:rPr lang="zh-CN" alt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47142"/>
              </a:xfrm>
              <a:prstGeom prst="rect">
                <a:avLst/>
              </a:prstGeom>
              <a:blipFill rotWithShape="1">
                <a:blip r:embed="rId2"/>
                <a:stretch>
                  <a:fillRect l="-533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9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2609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30</cp:revision>
  <dcterms:created xsi:type="dcterms:W3CDTF">2006-08-16T00:00:00Z</dcterms:created>
  <dcterms:modified xsi:type="dcterms:W3CDTF">2018-01-03T02:47:32Z</dcterms:modified>
</cp:coreProperties>
</file>