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4800" y="304800"/>
                <a:ext cx="86106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问</a:t>
                </a:r>
                <a:r>
                  <a:rPr lang="zh-CN" altLang="en-US" dirty="0" smtClean="0"/>
                  <a:t>题一：</a:t>
                </a:r>
                <a:r>
                  <a:rPr lang="zh-CN" altLang="en-US" dirty="0" smtClean="0"/>
                  <a:t>半导体中的电子密度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zh-CN" altLang="en-US" dirty="0" smtClean="0"/>
                  <a:t>在课堂演示实验中，我们看到了半导体硅的电阻随着温度升高而降低。虽然温度升高会加剧电子的散射，从而倾向于增加半导体的电阻，但是温度升高带来的另一个影响是使得半导体中的电子密度（或空穴密度）大幅上升。</a:t>
                </a:r>
                <a:endParaRPr lang="en-US" altLang="zh-CN" dirty="0" smtClean="0"/>
              </a:p>
              <a:p>
                <a:endParaRPr lang="en-US" dirty="0"/>
              </a:p>
              <a:p>
                <a:r>
                  <a:rPr lang="zh-CN" altLang="en-US" dirty="0" smtClean="0"/>
                  <a:t>一般半导体中的载流子主要是由其中的杂质贡献的。以掺杂磷为例，它的价电子比硅多一个，因而当它取代硅原子成四根键之后，会有一个多余的电子无处安放。该电子所处的能级在半导体硅的导带能级之下</a:t>
                </a:r>
                <a:r>
                  <a:rPr lang="en-US" altLang="zh-CN" dirty="0" smtClean="0"/>
                  <a:t>0.046 eV</a:t>
                </a:r>
                <a:r>
                  <a:rPr lang="zh-CN" altLang="en-US" dirty="0" smtClean="0"/>
                  <a:t>。如果硅的掺杂浓度是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×10</m:t>
                    </m:r>
                    <m:r>
                      <a:rPr lang="en-US" altLang="zh-CN" b="0" i="1" baseline="30000" smtClean="0">
                        <a:latin typeface="Cambria Math"/>
                        <a:ea typeface="Cambria Math"/>
                      </a:rPr>
                      <m:t>17 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，请计算出在</a:t>
                </a:r>
                <a:r>
                  <a:rPr lang="en-US" altLang="zh-CN" dirty="0" smtClean="0"/>
                  <a:t>300 K</a:t>
                </a:r>
                <a:r>
                  <a:rPr lang="zh-CN" altLang="en-US" dirty="0" smtClean="0"/>
                  <a:t>的温度下，</a:t>
                </a:r>
                <a:r>
                  <a:rPr lang="en-US" altLang="zh-CN" dirty="0" smtClean="0"/>
                  <a:t>1 cm</a:t>
                </a:r>
                <a:r>
                  <a:rPr lang="en-US" altLang="zh-CN" baseline="30000" dirty="0" smtClean="0"/>
                  <a:t>3</a:t>
                </a:r>
                <a:r>
                  <a:rPr lang="zh-CN" altLang="en-US" dirty="0" smtClean="0"/>
                  <a:t>的硅半导体中有多少磷提供的电子跃迁到了半导体硅的导带能级上？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"/>
                <a:ext cx="8610600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566" t="-1553" r="-71" b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04800" y="350520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5334000"/>
            <a:ext cx="1752600" cy="1143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540127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被电子填充的半导体硅的价带能级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35052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没有电子填充的半导体硅的导带能级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4648200"/>
            <a:ext cx="1752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0371" y="4456331"/>
            <a:ext cx="0" cy="8382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" y="4800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1.12 eV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133600" y="4648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67000" y="4431268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磷提供的游离电子所处的能级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76486" y="3948499"/>
            <a:ext cx="472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半导体的导带能级和价带能级可以类比于分子轨道中的两个能级。在</a:t>
            </a:r>
            <a:r>
              <a:rPr lang="zh-CN" altLang="en-US" dirty="0" smtClean="0">
                <a:solidFill>
                  <a:srgbClr val="FF0000"/>
                </a:solidFill>
              </a:rPr>
              <a:t>没有外来掺杂</a:t>
            </a:r>
            <a:r>
              <a:rPr lang="zh-CN" altLang="en-US" dirty="0" smtClean="0"/>
              <a:t>且温度较低（比如室温）的情况下，半导体的电子一般都位于能量低的价带能级，而导带能级一般只有非常少量的电子填充。但是只有处于导带能级上的电子才能参与导电。所以通过掺杂在导带能级上引入电子，会极大地改变半导体的导电性能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9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问题二：冰箱与空调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：一个输入功率为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瓦的冰箱里面点亮着一个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瓦的灯泡（灯泡的电能是另外提供的，不是由冰箱供电）。请问这个冰箱有可能降温吗？如果它不能降温，请说明原因。如果它能降温，请计算它能降到的热力学极限温度是多少。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：冬天我们可以用空调制热，也可以用电炉加热电阻丝制热。请说明</a:t>
            </a:r>
            <a:r>
              <a:rPr lang="zh-CN" altLang="en-US" sz="2400" dirty="0"/>
              <a:t>为什么空调加热的效率比同等功率的电阻丝加热器要高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：请找到一台正在制热的空调，请在室外感受一下它的外挂机吹出来的风是比环境温度高还是低，请说明原因。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：同样的一台空调在夏天制冷的时候，它的外挂机吹出来的风比环境温度高还是低？请说明原因。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028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5041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问题三：平均碰撞时间</a:t>
                </a:r>
                <a:endParaRPr lang="en-US" altLang="zh-CN" sz="2400" dirty="0" smtClean="0"/>
              </a:p>
              <a:p>
                <a:endParaRPr lang="en-US" sz="2400" dirty="0"/>
              </a:p>
              <a:p>
                <a:r>
                  <a:rPr lang="zh-CN" altLang="en-US" sz="2400" dirty="0" smtClean="0"/>
                  <a:t>课堂上我们引入了平均碰撞时间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zh-CN" altLang="en-US" sz="2400" dirty="0" smtClean="0"/>
                  <a:t>，它表示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d</m:t>
                    </m:r>
                    <m:r>
                      <a:rPr lang="en-US" altLang="zh-CN" sz="24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sz="2400" dirty="0" smtClean="0"/>
                  <a:t>时间内，发生碰撞的概率是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d</m:t>
                    </m:r>
                    <m:r>
                      <a:rPr lang="en-US" altLang="zh-CN" sz="2400" i="1">
                        <a:latin typeface="Cambria Math"/>
                      </a:rPr>
                      <m:t>𝑡</m:t>
                    </m:r>
                    <m:r>
                      <a:rPr lang="en-US" altLang="zh-CN" sz="2400" b="0" i="1" smtClean="0">
                        <a:latin typeface="Cambria Math"/>
                      </a:rPr>
                      <m:t>/</m:t>
                    </m:r>
                    <m:r>
                      <a:rPr lang="zh-CN" altLang="en-US" sz="2400" b="0" i="1" smtClean="0">
                        <a:latin typeface="Cambria Math"/>
                      </a:rPr>
                      <m:t>𝜏</m:t>
                    </m:r>
                    <m:r>
                      <a:rPr lang="zh-CN" altLang="en-US" sz="2400" b="0" i="1" smtClean="0">
                        <a:latin typeface="Cambria Math"/>
                      </a:rPr>
                      <m:t>。</m:t>
                    </m:r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：</a:t>
                </a:r>
                <a:r>
                  <a:rPr lang="zh-CN" altLang="en-US" sz="2400" dirty="0"/>
                  <a:t>在电场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𝐸</m:t>
                    </m:r>
                  </m:oMath>
                </a14:m>
                <a:r>
                  <a:rPr lang="zh-CN" altLang="en-US" sz="2400" dirty="0"/>
                  <a:t>的驱动下，电子会发生漂移运动。</a:t>
                </a:r>
                <a:r>
                  <a:rPr lang="zh-CN" altLang="en-US" sz="2400" dirty="0" smtClean="0"/>
                  <a:t>若已知从</a:t>
                </a:r>
                <a:r>
                  <a:rPr lang="en-US" altLang="zh-CN" sz="2400" dirty="0" smtClean="0"/>
                  <a:t>0</a:t>
                </a:r>
                <a:r>
                  <a:rPr lang="zh-CN" altLang="en-US" sz="2400" dirty="0" smtClean="0"/>
                  <a:t>时刻开始，到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sz="2400" dirty="0" smtClean="0"/>
                  <a:t>时刻截止，电子都不发生碰撞，但是在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𝑡</m:t>
                    </m:r>
                    <m:r>
                      <a:rPr lang="en-US" altLang="zh-CN" sz="2400" b="0" i="1" smtClean="0">
                        <a:latin typeface="Cambria Math"/>
                      </a:rPr>
                      <m:t>~</m:t>
                    </m:r>
                    <m:r>
                      <a:rPr lang="en-US" altLang="zh-CN" sz="2400" i="1">
                        <a:latin typeface="Cambria Math"/>
                      </a:rPr>
                      <m:t>𝑡</m:t>
                    </m:r>
                    <m:r>
                      <a:rPr lang="en-US" altLang="zh-CN" sz="2400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d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zh-CN" altLang="en-US" sz="2400" dirty="0" smtClean="0"/>
                  <a:t>时刻内发生碰撞的概率是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/</m:t>
                        </m:r>
                        <m:r>
                          <a:rPr lang="zh-CN" altLang="en-US" sz="2400" b="0" i="1" smtClean="0">
                            <a:latin typeface="Cambria Math"/>
                          </a:rPr>
                          <m:t>𝜏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d</m:t>
                    </m:r>
                    <m:r>
                      <a:rPr lang="en-US" altLang="zh-CN" sz="2400" b="0" i="1" smtClean="0">
                        <a:latin typeface="Cambria Math"/>
                      </a:rPr>
                      <m:t>𝑡</m:t>
                    </m:r>
                    <m:r>
                      <a:rPr lang="en-US" altLang="zh-CN" sz="2400" b="0" i="1" smtClean="0">
                        <a:latin typeface="Cambria Math"/>
                      </a:rPr>
                      <m:t>/</m:t>
                    </m:r>
                    <m:r>
                      <a:rPr lang="zh-CN" altLang="en-US" sz="2400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zh-CN" altLang="en-US" sz="2400" dirty="0" smtClean="0"/>
                  <a:t>。请证明，在某一个时刻，所有电子的平均漂移速度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&lt;</m:t>
                    </m:r>
                    <m:r>
                      <a:rPr lang="en-US" altLang="zh-CN" sz="2400" b="0" i="1" smtClean="0">
                        <a:latin typeface="Cambria Math"/>
                      </a:rPr>
                      <m:t>𝑣</m:t>
                    </m:r>
                    <m:r>
                      <a:rPr lang="en-US" altLang="zh-CN" sz="2400" b="0" i="1" smtClean="0">
                        <a:latin typeface="Cambria Math"/>
                      </a:rPr>
                      <m:t>&gt; = 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𝑣𝑓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/>
                          </a:rPr>
                          <m:t>d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𝑣</m:t>
                        </m:r>
                      </m:e>
                    </m:nary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zh-CN" altLang="en-US" sz="2400" b="0" i="1" smtClean="0">
                        <a:latin typeface="Cambria Math"/>
                      </a:rPr>
                      <m:t>𝜏</m:t>
                    </m:r>
                    <m:r>
                      <a:rPr lang="en-US" altLang="zh-CN" sz="2400" b="0" i="1" smtClean="0">
                        <a:latin typeface="Cambria Math"/>
                      </a:rPr>
                      <m:t>𝐸𝑒</m:t>
                    </m:r>
                    <m:r>
                      <a:rPr lang="en-US" altLang="zh-CN" sz="2400" b="0" i="1" smtClean="0">
                        <a:latin typeface="Cambria Math"/>
                      </a:rPr>
                      <m:t>/</m:t>
                    </m:r>
                    <m:r>
                      <a:rPr lang="en-US" altLang="zh-CN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sz="2400" dirty="0" smtClean="0"/>
                  <a:t>。其中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d</m:t>
                    </m:r>
                    <m:r>
                      <a:rPr lang="en-US" altLang="zh-CN" sz="2400" i="1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en-US" sz="2400" dirty="0" smtClean="0"/>
                  <a:t>表示漂移速度位于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/>
                      </a:rPr>
                      <m:t>[</m:t>
                    </m:r>
                    <m:r>
                      <a:rPr lang="en-US" altLang="zh-CN" sz="2400" i="1">
                        <a:latin typeface="Cambria Math"/>
                      </a:rPr>
                      <m:t>𝑣</m:t>
                    </m:r>
                    <m:r>
                      <a:rPr lang="en-US" altLang="zh-CN" sz="2400" b="0" i="1" smtClean="0">
                        <a:latin typeface="Cambria Math"/>
                      </a:rPr>
                      <m:t>, </m:t>
                    </m:r>
                    <m:r>
                      <a:rPr lang="en-US" altLang="zh-CN" sz="2400" b="0" i="1" smtClean="0">
                        <a:latin typeface="Cambria Math"/>
                      </a:rPr>
                      <m:t>𝑣</m:t>
                    </m:r>
                    <m:r>
                      <a:rPr lang="en-US" altLang="zh-CN" sz="2400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d</m:t>
                    </m:r>
                    <m:r>
                      <a:rPr lang="en-US" altLang="zh-CN" sz="2400" b="0" i="1" smtClean="0">
                        <a:latin typeface="Cambria Math"/>
                      </a:rPr>
                      <m:t>𝑣</m:t>
                    </m:r>
                    <m:r>
                      <a:rPr lang="en-US" altLang="zh-CN" sz="24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sz="2400" dirty="0" smtClean="0"/>
                  <a:t>区间内的概率。</a:t>
                </a:r>
                <a:endParaRPr lang="en-US" altLang="zh-CN" sz="2400" dirty="0" smtClean="0"/>
              </a:p>
              <a:p>
                <a:endParaRPr lang="en-US" sz="2400" dirty="0"/>
              </a:p>
              <a:p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：</a:t>
                </a:r>
                <a:r>
                  <a:rPr lang="zh-CN" altLang="en-US" sz="2400" dirty="0" smtClean="0">
                    <a:sym typeface="Wingdings" panose="05000000000000000000" pitchFamily="2" charset="2"/>
                  </a:rPr>
                  <a:t>（附加题）请证明</a:t>
                </a:r>
                <a:r>
                  <a:rPr lang="zh-CN" altLang="en-US" sz="2400" dirty="0"/>
                  <a:t>从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时刻开始，到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sz="2400" dirty="0"/>
                  <a:t>时刻截止，电子都不发生碰撞，但是在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𝑡</m:t>
                    </m:r>
                    <m:r>
                      <a:rPr lang="en-US" altLang="zh-CN" sz="2400" i="1">
                        <a:latin typeface="Cambria Math"/>
                      </a:rPr>
                      <m:t>~</m:t>
                    </m:r>
                    <m:r>
                      <a:rPr lang="en-US" altLang="zh-CN" sz="2400" i="1">
                        <a:latin typeface="Cambria Math"/>
                      </a:rPr>
                      <m:t>𝑡</m:t>
                    </m:r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d</m:t>
                    </m:r>
                    <m:r>
                      <a:rPr lang="en-US" altLang="zh-CN" sz="2400" i="1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zh-CN" altLang="en-US" sz="2400" dirty="0"/>
                  <a:t>时刻内发生碰撞的概率是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/>
                          </a:rPr>
                          <m:t>/</m:t>
                        </m:r>
                        <m:r>
                          <a:rPr lang="zh-CN" altLang="en-US" sz="2400" i="1">
                            <a:latin typeface="Cambria Math"/>
                          </a:rPr>
                          <m:t>𝜏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>
                        <a:latin typeface="Cambria Math"/>
                      </a:rPr>
                      <m:t>d</m:t>
                    </m:r>
                    <m:r>
                      <a:rPr lang="en-US" altLang="zh-CN" sz="2400" i="1">
                        <a:latin typeface="Cambria Math"/>
                      </a:rPr>
                      <m:t>𝑡</m:t>
                    </m:r>
                    <m:r>
                      <a:rPr lang="en-US" altLang="zh-CN" sz="2400" i="1">
                        <a:latin typeface="Cambria Math"/>
                      </a:rPr>
                      <m:t>/</m:t>
                    </m:r>
                    <m:r>
                      <a:rPr lang="zh-CN" altLang="en-US" sz="2400" i="1">
                        <a:latin typeface="Cambria Math"/>
                      </a:rPr>
                      <m:t>𝜏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041765"/>
              </a:xfrm>
              <a:prstGeom prst="rect">
                <a:avLst/>
              </a:prstGeom>
              <a:blipFill rotWithShape="1">
                <a:blip r:embed="rId2"/>
                <a:stretch>
                  <a:fillRect l="-1000" t="-1451" r="-4333" b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1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4824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问题四：布朗运动与扩散系数</a:t>
                </a:r>
                <a:endParaRPr lang="en-US" altLang="zh-CN" sz="2000" dirty="0" smtClean="0"/>
              </a:p>
              <a:p>
                <a:endParaRPr lang="en-US" sz="2000" dirty="0"/>
              </a:p>
              <a:p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：请回顾我们推导布朗运动的过程，在那里，我们假设了颗粒物的运动受到粘滞力的影响，在不考虑分子随机撞击力的情况下，颗粒物的动力学方程为：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𝑚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/>
                          </a:rPr>
                          <m:t>d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/>
                          </a:rPr>
                          <m:t>d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altLang="zh-CN" sz="2000" b="0" i="1" smtClean="0">
                        <a:latin typeface="Cambria Math"/>
                      </a:rPr>
                      <m:t>=−</m:t>
                    </m:r>
                    <m:r>
                      <a:rPr lang="zh-CN" altLang="en-US" sz="2000" b="0" i="1" smtClean="0">
                        <a:latin typeface="Cambria Math"/>
                      </a:rPr>
                      <m:t>𝛾</m:t>
                    </m:r>
                    <m:r>
                      <a:rPr lang="en-US" altLang="zh-CN" sz="20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en-US" sz="2000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−</m:t>
                    </m:r>
                    <m:r>
                      <a:rPr lang="zh-CN" altLang="en-US" sz="2000" i="1">
                        <a:latin typeface="Cambria Math"/>
                      </a:rPr>
                      <m:t>𝛾</m:t>
                    </m:r>
                    <m:r>
                      <a:rPr lang="en-US" altLang="zh-CN" sz="2000" i="1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en-US" sz="2000" dirty="0" smtClean="0"/>
                  <a:t>就是粘滞力。请计算出只有粘滞力时，某一个颗粒物速度随时间的变化关系。假设初始速度为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endParaRPr lang="en-US" sz="2000" dirty="0"/>
              </a:p>
              <a:p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：课堂上计算过布朗运动</a:t>
                </a:r>
                <a:r>
                  <a:rPr lang="zh-CN" altLang="en-US" sz="2000" dirty="0"/>
                  <a:t>中</a:t>
                </a:r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/>
                      </a:rPr>
                      <m:t>&gt; =2</m:t>
                    </m:r>
                    <m:r>
                      <a:rPr lang="en-US" altLang="zh-CN" sz="2000" b="0" i="1" smtClean="0">
                        <a:latin typeface="Cambria Math"/>
                      </a:rPr>
                      <m:t>𝑘𝑇𝑡</m:t>
                    </m:r>
                    <m:r>
                      <a:rPr lang="en-US" altLang="zh-CN" sz="2000" b="0" i="1" smtClean="0">
                        <a:latin typeface="Cambria Math"/>
                      </a:rPr>
                      <m:t>/</m:t>
                    </m:r>
                    <m:r>
                      <a:rPr lang="zh-CN" altLang="en-US" sz="2000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sz="2000" dirty="0" smtClean="0"/>
                  <a:t>，</a:t>
                </a:r>
                <a:r>
                  <a:rPr lang="zh-CN" altLang="en-US" sz="2000" dirty="0"/>
                  <a:t>其</a:t>
                </a:r>
                <a:r>
                  <a:rPr lang="zh-CN" altLang="en-US" sz="2000" dirty="0" smtClean="0"/>
                  <a:t>中，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𝑘𝑇</m:t>
                    </m:r>
                    <m:r>
                      <a:rPr lang="en-US" altLang="zh-CN" sz="2000" i="1">
                        <a:latin typeface="Cambria Math"/>
                      </a:rPr>
                      <m:t>/</m:t>
                    </m:r>
                    <m:r>
                      <a:rPr lang="zh-CN" altLang="en-US" sz="2000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sz="2000" dirty="0" smtClean="0"/>
                  <a:t>与我们讨论过的扩散系数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𝐷</m:t>
                    </m:r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/>
                          </a:rPr>
                          <m:t>𝑘𝑇</m:t>
                        </m:r>
                        <m:r>
                          <a:rPr lang="zh-CN" altLang="en-US" sz="2000" i="1" smtClean="0">
                            <a:latin typeface="Cambria Math"/>
                          </a:rPr>
                          <m:t>𝜏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r>
                      <a:rPr lang="en-US" altLang="zh-CN" sz="2000" i="1">
                        <a:latin typeface="Cambria Math"/>
                      </a:rPr>
                      <m:t>𝑘𝑇</m:t>
                    </m:r>
                    <m:r>
                      <a:rPr lang="zh-CN" altLang="en-US" sz="200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zh-CN" altLang="en-US" sz="2000" dirty="0" smtClean="0"/>
                  <a:t>其实是一样的。请证明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sz="2000" dirty="0" smtClean="0"/>
                  <a:t>与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/>
                      </a:rPr>
                      <m:t>𝜇</m:t>
                    </m:r>
                  </m:oMath>
                </a14:m>
                <a:r>
                  <a:rPr lang="zh-CN" altLang="en-US" sz="2000" dirty="0" smtClean="0"/>
                  <a:t>是同一个量纲。</a:t>
                </a:r>
                <a:endParaRPr lang="en-US" altLang="zh-CN" sz="2000" dirty="0" smtClean="0"/>
              </a:p>
              <a:p>
                <a:endParaRPr lang="en-US" sz="2000" dirty="0"/>
              </a:p>
              <a:p>
                <a:r>
                  <a:rPr lang="en-US" altLang="zh-CN" sz="2000" dirty="0" smtClean="0"/>
                  <a:t>3</a:t>
                </a:r>
                <a:r>
                  <a:rPr lang="zh-CN" altLang="en-US" sz="2000" dirty="0" smtClean="0">
                    <a:sym typeface="Wingdings" panose="05000000000000000000" pitchFamily="2" charset="2"/>
                  </a:rPr>
                  <a:t>：（附加题）在某一个时刻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sz="2000" dirty="0" smtClean="0">
                    <a:sym typeface="Wingdings" panose="05000000000000000000" pitchFamily="2" charset="2"/>
                  </a:rPr>
                  <a:t>颗粒的动量假设为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sym typeface="Wingdings" panose="05000000000000000000" pitchFamily="2" charset="2"/>
                      </a:rPr>
                      <m:t>𝑝</m:t>
                    </m:r>
                    <m:r>
                      <a:rPr lang="en-US" altLang="zh-CN" sz="2000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000" i="1">
                        <a:latin typeface="Cambria Math"/>
                      </a:rPr>
                      <m:t>𝑡</m:t>
                    </m:r>
                    <m:r>
                      <a:rPr lang="en-US" altLang="zh-CN" sz="2000" b="0" i="1" smtClean="0"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  <m:r>
                      <a:rPr lang="zh-CN" altLang="en-US" sz="2000" b="0" i="1" smtClean="0">
                        <a:latin typeface="Cambria Math"/>
                        <a:sym typeface="Wingdings" panose="05000000000000000000" pitchFamily="2" charset="2"/>
                      </a:rPr>
                      <m:t>，</m:t>
                    </m:r>
                  </m:oMath>
                </a14:m>
                <a:r>
                  <a:rPr lang="zh-CN" altLang="en-US" sz="2000" dirty="0" smtClean="0"/>
                  <a:t>经过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</a:rPr>
                      <m:t>d</m:t>
                    </m:r>
                    <m:r>
                      <a:rPr lang="en-US" altLang="zh-CN" sz="20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sz="2000" dirty="0" smtClean="0"/>
                  <a:t>时间，其动量变为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𝑝</m:t>
                    </m:r>
                    <m:r>
                      <a:rPr lang="en-US" altLang="zh-CN" sz="2000" b="0" i="1" smtClean="0">
                        <a:latin typeface="Cambria Math"/>
                      </a:rPr>
                      <m:t>(</m:t>
                    </m:r>
                    <m:r>
                      <a:rPr lang="en-US" altLang="zh-CN" sz="2000" i="1">
                        <a:latin typeface="Cambria Math"/>
                      </a:rPr>
                      <m:t>𝑡</m:t>
                    </m:r>
                    <m:r>
                      <a:rPr lang="en-US" altLang="zh-CN" sz="2000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d</m:t>
                    </m:r>
                    <m:r>
                      <a:rPr lang="en-US" altLang="zh-CN" sz="2000" i="1">
                        <a:latin typeface="Cambria Math"/>
                      </a:rPr>
                      <m:t>𝑡</m:t>
                    </m:r>
                    <m:r>
                      <a:rPr lang="en-US" altLang="zh-CN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，请证明统计平均意义上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d</m:t>
                        </m:r>
                        <m:r>
                          <a:rPr lang="en-US" altLang="zh-CN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r>
                      <a:rPr lang="en-US" altLang="zh-CN" sz="2000" i="1">
                        <a:latin typeface="Cambria Math"/>
                        <a:sym typeface="Wingdings" panose="05000000000000000000" pitchFamily="2" charset="2"/>
                      </a:rPr>
                      <m:t>𝑝</m:t>
                    </m:r>
                    <m:r>
                      <a:rPr lang="en-US" altLang="zh-CN" sz="2000" i="1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000" i="1">
                        <a:latin typeface="Cambria Math"/>
                      </a:rPr>
                      <m:t>𝑡</m:t>
                    </m:r>
                    <m:r>
                      <a:rPr lang="en-US" altLang="zh-CN" sz="2000" i="1"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  <m:r>
                      <a:rPr lang="en-US" altLang="zh-CN" sz="2000" b="0" i="1" smtClean="0">
                        <a:latin typeface="Cambria Math"/>
                        <a:sym typeface="Wingdings" panose="05000000000000000000" pitchFamily="2" charset="2"/>
                      </a:rPr>
                      <m:t>(1−</m:t>
                    </m:r>
                    <m:f>
                      <m:f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d</m:t>
                        </m:r>
                        <m:r>
                          <a:rPr lang="en-US" altLang="zh-CN" sz="2000" i="1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𝜏</m:t>
                        </m:r>
                      </m:den>
                    </m:f>
                    <m:r>
                      <a:rPr lang="en-US" altLang="zh-CN" sz="2000" b="0" i="1" smtClean="0"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，其中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r>
                  <a:rPr lang="zh-CN" altLang="en-US" sz="2000" dirty="0" smtClean="0"/>
                  <a:t>是平均碰撞时间，碰撞一次之后，颗粒的运动随机化，平均动量为零。由此请证明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sz="2000" dirty="0"/>
                  <a:t>与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/>
                      </a:rPr>
                      <m:t>𝜇</m:t>
                    </m:r>
                  </m:oMath>
                </a14:m>
                <a:r>
                  <a:rPr lang="zh-CN" altLang="en-US" sz="2000" dirty="0"/>
                  <a:t>是同一</a:t>
                </a:r>
                <a:r>
                  <a:rPr lang="zh-CN" altLang="en-US" sz="2000" dirty="0" smtClean="0"/>
                  <a:t>个表达形式。</a:t>
                </a:r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824269"/>
              </a:xfrm>
              <a:prstGeom prst="rect">
                <a:avLst/>
              </a:prstGeom>
              <a:blipFill rotWithShape="1">
                <a:blip r:embed="rId2"/>
                <a:stretch>
                  <a:fillRect l="-667" t="-1011" r="-533" b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88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1329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</dc:creator>
  <cp:lastModifiedBy>xue</cp:lastModifiedBy>
  <cp:revision>15</cp:revision>
  <dcterms:created xsi:type="dcterms:W3CDTF">2006-08-16T00:00:00Z</dcterms:created>
  <dcterms:modified xsi:type="dcterms:W3CDTF">2017-12-20T08:03:05Z</dcterms:modified>
</cp:coreProperties>
</file>