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5080"/>
            <a:ext cx="9144000" cy="2585323"/>
          </a:xfrm>
          <a:prstGeom prst="rect">
            <a:avLst/>
          </a:prstGeom>
        </p:spPr>
        <p:txBody>
          <a:bodyPr wrap="square">
            <a:spAutoFit/>
          </a:bodyPr>
          <a:lstStyle/>
          <a:p>
            <a:r>
              <a:rPr lang="zh-CN" altLang="en-US" dirty="0" smtClean="0"/>
              <a:t>问</a:t>
            </a:r>
            <a:r>
              <a:rPr lang="zh-CN" altLang="en-US" dirty="0"/>
              <a:t>题一：测量原子力显微镜探针的弹性系数 </a:t>
            </a:r>
            <a:endParaRPr lang="en-US" altLang="zh-CN" dirty="0" smtClean="0"/>
          </a:p>
          <a:p>
            <a:endParaRPr lang="zh-CN" altLang="en-US" dirty="0"/>
          </a:p>
          <a:p>
            <a:r>
              <a:rPr lang="zh-CN" altLang="en-US" dirty="0"/>
              <a:t>世界上第一台原子力显微镜于</a:t>
            </a:r>
            <a:r>
              <a:rPr lang="en-US" altLang="zh-CN" dirty="0"/>
              <a:t>1986</a:t>
            </a:r>
            <a:r>
              <a:rPr lang="zh-CN" altLang="en-US" dirty="0"/>
              <a:t>年诞生，它的出现使得人们对微观世界的分辨能力从</a:t>
            </a:r>
            <a:r>
              <a:rPr lang="en-US" altLang="zh-CN" dirty="0"/>
              <a:t>1</a:t>
            </a:r>
            <a:r>
              <a:rPr lang="zh-CN" altLang="en-US" dirty="0"/>
              <a:t>微米（最好的光学显微镜）提升到了</a:t>
            </a:r>
            <a:r>
              <a:rPr lang="en-US" altLang="zh-CN" dirty="0"/>
              <a:t>1</a:t>
            </a:r>
            <a:r>
              <a:rPr lang="zh-CN" altLang="en-US" dirty="0"/>
              <a:t>纳米。从此揭开了人们对纳米世界探索的序幕</a:t>
            </a:r>
            <a:r>
              <a:rPr lang="zh-CN" altLang="en-US" dirty="0" smtClean="0"/>
              <a:t>。</a:t>
            </a:r>
            <a:endParaRPr lang="en-US" altLang="zh-CN" dirty="0" smtClean="0"/>
          </a:p>
          <a:p>
            <a:r>
              <a:rPr lang="zh-CN" altLang="en-US" dirty="0" smtClean="0"/>
              <a:t> </a:t>
            </a:r>
            <a:endParaRPr lang="zh-CN" altLang="en-US" dirty="0"/>
          </a:p>
          <a:p>
            <a:r>
              <a:rPr lang="zh-CN" altLang="en-US" dirty="0"/>
              <a:t>最为广泛应用的一种原子力显微镜结构如下图所示。一根探针（</a:t>
            </a:r>
            <a:r>
              <a:rPr lang="en-US" altLang="zh-CN" dirty="0"/>
              <a:t>cantilever</a:t>
            </a:r>
            <a:r>
              <a:rPr lang="zh-CN" altLang="en-US" dirty="0"/>
              <a:t>）在样品表面划过，一束激光照射到探针上，经过探针表面的反射，被一个探测器记录下来。通过这样的机制，探针的在竖直方向上的微小偏转就会导致探测器上的光斑出现较大的移动，从而可以被探测器测量。这种机制叫做“光杠杆”。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29" y="2895600"/>
            <a:ext cx="31337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62400" y="2832080"/>
            <a:ext cx="4572000" cy="3416320"/>
          </a:xfrm>
          <a:prstGeom prst="rect">
            <a:avLst/>
          </a:prstGeom>
        </p:spPr>
        <p:txBody>
          <a:bodyPr>
            <a:spAutoFit/>
          </a:bodyPr>
          <a:lstStyle/>
          <a:p>
            <a:r>
              <a:rPr lang="zh-CN" altLang="en-US" dirty="0"/>
              <a:t>除了测量样品表面的高低起伏以外，人们还可以测量探针在弯曲过程中给样品表面的压力，从而可以测量样品的机械性能</a:t>
            </a:r>
            <a:r>
              <a:rPr lang="zh-CN" altLang="en-US" dirty="0" smtClean="0"/>
              <a:t>。</a:t>
            </a:r>
            <a:endParaRPr lang="en-US" altLang="zh-CN" dirty="0" smtClean="0"/>
          </a:p>
          <a:p>
            <a:r>
              <a:rPr lang="zh-CN" altLang="en-US" dirty="0" smtClean="0"/>
              <a:t> </a:t>
            </a:r>
            <a:endParaRPr lang="zh-CN" altLang="en-US" dirty="0"/>
          </a:p>
          <a:p>
            <a:r>
              <a:rPr lang="zh-CN" altLang="en-US" dirty="0"/>
              <a:t>如果把探针简化成一个简谐振子，那么探针给样品的压力𝐹</a:t>
            </a:r>
            <a:r>
              <a:rPr lang="en-US" altLang="zh-CN" dirty="0"/>
              <a:t>=−</a:t>
            </a:r>
            <a:r>
              <a:rPr lang="zh-CN" altLang="en-US" dirty="0"/>
              <a:t>𝑘𝑥，其中𝑘是探针的弹性系数，𝑥是探针偏离平衡位置的距离。 </a:t>
            </a:r>
          </a:p>
          <a:p>
            <a:endParaRPr lang="en-US" altLang="zh-CN" dirty="0" smtClean="0"/>
          </a:p>
          <a:p>
            <a:r>
              <a:rPr lang="zh-CN" altLang="en-US" dirty="0" smtClean="0"/>
              <a:t>如</a:t>
            </a:r>
            <a:r>
              <a:rPr lang="zh-CN" altLang="en-US" dirty="0"/>
              <a:t>果要直接测量𝐹随𝑥的变化来确定弹性系数𝑘是一件很困难的事，因为我们就是想通过知道了𝑘来测量力𝐹。那么有什么别的办法来测量𝑘呢？</a:t>
            </a:r>
          </a:p>
        </p:txBody>
      </p:sp>
    </p:spTree>
    <p:extLst>
      <p:ext uri="{BB962C8B-B14F-4D97-AF65-F5344CB8AC3E}">
        <p14:creationId xmlns:p14="http://schemas.microsoft.com/office/powerpoint/2010/main" val="47776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304800" y="304800"/>
                <a:ext cx="8534400" cy="3433440"/>
              </a:xfrm>
              <a:prstGeom prst="rect">
                <a:avLst/>
              </a:prstGeom>
              <a:noFill/>
            </p:spPr>
            <p:txBody>
              <a:bodyPr wrap="square" rtlCol="0">
                <a:spAutoFit/>
              </a:bodyPr>
              <a:lstStyle/>
              <a:p>
                <a:r>
                  <a:rPr lang="zh-CN" altLang="en-US" dirty="0" smtClean="0"/>
                  <a:t>在</a:t>
                </a:r>
                <a:r>
                  <a:rPr lang="en-US" altLang="zh-CN" dirty="0" smtClean="0"/>
                  <a:t>1993</a:t>
                </a:r>
                <a:r>
                  <a:rPr lang="zh-CN" altLang="en-US" dirty="0" smtClean="0"/>
                  <a:t>年，有两位物理学家利用简单的热力学原理巧妙地解决了这一问题</a:t>
                </a:r>
                <a:r>
                  <a:rPr lang="zh-CN" altLang="en-US" dirty="0" smtClean="0"/>
                  <a:t>。</a:t>
                </a:r>
                <a:endParaRPr lang="en-US" altLang="zh-CN" dirty="0" smtClean="0"/>
              </a:p>
              <a:p>
                <a:endParaRPr lang="en-US" altLang="zh-CN" dirty="0"/>
              </a:p>
              <a:p>
                <a:r>
                  <a:rPr lang="en-US" altLang="zh-CN" dirty="0" smtClean="0"/>
                  <a:t>A</a:t>
                </a:r>
                <a:r>
                  <a:rPr lang="zh-CN" altLang="en-US" dirty="0" smtClean="0"/>
                  <a:t>：请问你能推断出他们采用了什么样的方法来计算探针的弹性系数</a:t>
                </a:r>
                <a14:m>
                  <m:oMath xmlns:m="http://schemas.openxmlformats.org/officeDocument/2006/math">
                    <m:r>
                      <a:rPr lang="en-US" altLang="zh-CN" i="1">
                        <a:latin typeface="Cambria Math"/>
                      </a:rPr>
                      <m:t>𝑘</m:t>
                    </m:r>
                  </m:oMath>
                </a14:m>
                <a:r>
                  <a:rPr lang="zh-CN" altLang="en-US" dirty="0" smtClean="0"/>
                  <a:t>吗？</a:t>
                </a:r>
                <a:endParaRPr lang="en-US" altLang="zh-CN" dirty="0" smtClean="0"/>
              </a:p>
              <a:p>
                <a:endParaRPr lang="en-US" altLang="zh-CN" dirty="0"/>
              </a:p>
              <a:p>
                <a:r>
                  <a:rPr lang="en-US" altLang="zh-CN" dirty="0" smtClean="0"/>
                  <a:t>B</a:t>
                </a:r>
                <a:r>
                  <a:rPr lang="zh-CN" altLang="en-US" dirty="0" smtClean="0"/>
                  <a:t>：通过室温下进行测量，他们得到</a:t>
                </a:r>
                <a:r>
                  <a:rPr lang="zh-CN" altLang="en-US" dirty="0" smtClean="0"/>
                  <a:t>了</a:t>
                </a:r>
                <a:r>
                  <a:rPr lang="zh-CN" altLang="en-US" dirty="0" smtClean="0"/>
                  <a:t>一</a:t>
                </a:r>
                <a:r>
                  <a:rPr lang="zh-CN" altLang="en-US" dirty="0"/>
                  <a:t>段时间内，探针在空气中的振动时偏离平衡位置的距离</a:t>
                </a:r>
                <a14:m>
                  <m:oMath xmlns:m="http://schemas.openxmlformats.org/officeDocument/2006/math">
                    <m:r>
                      <a:rPr lang="en-US" altLang="zh-CN" i="1">
                        <a:latin typeface="Cambria Math"/>
                      </a:rPr>
                      <m:t>𝑥</m:t>
                    </m:r>
                  </m:oMath>
                </a14:m>
                <a:r>
                  <a:rPr lang="zh-CN" altLang="en-US" dirty="0"/>
                  <a:t>，获得平均</a:t>
                </a:r>
                <a:r>
                  <a:rPr lang="zh-CN" altLang="en-US" dirty="0" smtClean="0"/>
                  <a:t>值</a:t>
                </a:r>
                <a14:m>
                  <m:oMath xmlns:m="http://schemas.openxmlformats.org/officeDocument/2006/math">
                    <m:r>
                      <a:rPr lang="en-US" altLang="zh-CN" i="1">
                        <a:latin typeface="Cambria Math"/>
                      </a:rPr>
                      <m:t>&lt;</m:t>
                    </m:r>
                    <m:r>
                      <a:rPr lang="en-US" altLang="zh-CN" i="1">
                        <a:latin typeface="Cambria Math"/>
                      </a:rPr>
                      <m:t>𝑥</m:t>
                    </m:r>
                    <m:r>
                      <a:rPr lang="en-US" altLang="zh-CN" i="1" baseline="30000">
                        <a:latin typeface="Cambria Math"/>
                      </a:rPr>
                      <m:t>2</m:t>
                    </m:r>
                    <m:r>
                      <a:rPr lang="en-US" altLang="zh-CN" i="1">
                        <a:latin typeface="Cambria Math"/>
                      </a:rPr>
                      <m:t>&gt;</m:t>
                    </m:r>
                    <m:r>
                      <a:rPr lang="en-US" altLang="zh-CN" b="0" i="1" smtClean="0">
                        <a:latin typeface="Cambria Math"/>
                      </a:rPr>
                      <m:t> =</m:t>
                    </m:r>
                    <m:r>
                      <a:rPr lang="en-US" altLang="zh-CN" b="0" i="0" smtClean="0">
                        <a:latin typeface="Cambria Math"/>
                      </a:rPr>
                      <m:t>24</m:t>
                    </m:r>
                    <m:r>
                      <a:rPr lang="en-US" altLang="zh-CN" b="0" i="0" smtClean="0">
                        <a:latin typeface="Cambria Math"/>
                      </a:rPr>
                      <m:t> </m:t>
                    </m:r>
                    <m:r>
                      <a:rPr lang="en-US" altLang="zh-CN" b="0" i="1" smtClean="0">
                        <a:latin typeface="Cambria Math"/>
                        <a:ea typeface="Cambria Math"/>
                      </a:rPr>
                      <m:t>Å</m:t>
                    </m:r>
                    <m:r>
                      <a:rPr lang="en-US" altLang="zh-CN" b="0" i="1" baseline="30000" smtClean="0">
                        <a:latin typeface="Cambria Math"/>
                        <a:ea typeface="Cambria Math"/>
                      </a:rPr>
                      <m:t>2</m:t>
                    </m:r>
                  </m:oMath>
                </a14:m>
                <a:r>
                  <a:rPr lang="zh-CN" altLang="en-US" dirty="0" smtClean="0"/>
                  <a:t>，请求出该探针的弹性系数，单位用</a:t>
                </a:r>
                <a:r>
                  <a:rPr lang="en-US" altLang="zh-CN" dirty="0" smtClean="0"/>
                  <a:t>N/m</a:t>
                </a:r>
                <a:r>
                  <a:rPr lang="zh-CN" altLang="en-US" dirty="0" smtClean="0"/>
                  <a:t>表示。</a:t>
                </a:r>
                <a:endParaRPr lang="en-US" altLang="zh-CN" dirty="0" smtClean="0"/>
              </a:p>
              <a:p>
                <a:endParaRPr lang="en-US" altLang="zh-CN" dirty="0" smtClean="0"/>
              </a:p>
              <a:p>
                <a:r>
                  <a:rPr lang="zh-CN" altLang="en-US" dirty="0"/>
                  <a:t>注意，实际实验中，他们并不是直接测量的</a:t>
                </a:r>
                <a:r>
                  <a:rPr lang="en-US" altLang="zh-CN" dirty="0"/>
                  <a:t>&lt;</a:t>
                </a:r>
                <a:r>
                  <a:rPr lang="zh-CN" altLang="en-US" dirty="0"/>
                  <a:t>𝑥</a:t>
                </a:r>
                <a:r>
                  <a:rPr lang="en-US" altLang="zh-CN" baseline="30000" dirty="0"/>
                  <a:t>2</a:t>
                </a:r>
                <a:r>
                  <a:rPr lang="en-US" altLang="zh-CN" dirty="0"/>
                  <a:t>&gt; </a:t>
                </a:r>
                <a:r>
                  <a:rPr lang="zh-CN" altLang="en-US" dirty="0"/>
                  <a:t>，而是通过测量在空气中探针振动的噪音，然后分析其功率谱得到的</a:t>
                </a:r>
                <a:r>
                  <a:rPr lang="en-US" altLang="zh-CN" dirty="0"/>
                  <a:t>&lt;</a:t>
                </a:r>
                <a:r>
                  <a:rPr lang="zh-CN" altLang="en-US" dirty="0"/>
                  <a:t>𝑥</a:t>
                </a:r>
                <a:r>
                  <a:rPr lang="en-US" altLang="zh-CN" baseline="30000" dirty="0"/>
                  <a:t>2</a:t>
                </a:r>
                <a:r>
                  <a:rPr lang="en-US" altLang="zh-CN" dirty="0"/>
                  <a:t>&gt; </a:t>
                </a:r>
                <a:r>
                  <a:rPr lang="zh-CN" altLang="en-US" dirty="0"/>
                  <a:t>。这样做是为了减少其他噪音对热运动引起的振动的影响。感兴趣的同学请参考原始文献：</a:t>
                </a:r>
                <a:r>
                  <a:rPr lang="en-US" altLang="zh-CN" dirty="0"/>
                  <a:t>J. </a:t>
                </a:r>
                <a:r>
                  <a:rPr lang="en-US" altLang="zh-CN" dirty="0" err="1"/>
                  <a:t>Hutter</a:t>
                </a:r>
                <a:r>
                  <a:rPr lang="en-US" altLang="zh-CN" dirty="0"/>
                  <a:t> and J. </a:t>
                </a:r>
                <a:r>
                  <a:rPr lang="en-US" altLang="zh-CN" dirty="0" err="1"/>
                  <a:t>Bechhoefer</a:t>
                </a:r>
                <a:r>
                  <a:rPr lang="en-US" altLang="zh-CN" dirty="0"/>
                  <a:t>, Calibration of atomic-force microscope tips, Rev. Sci. </a:t>
                </a:r>
                <a:r>
                  <a:rPr lang="en-US" altLang="zh-CN" dirty="0" err="1"/>
                  <a:t>Instrum</a:t>
                </a:r>
                <a:r>
                  <a:rPr lang="en-US" altLang="zh-CN" dirty="0"/>
                  <a:t>. 64 (1997) 1868-1873</a:t>
                </a:r>
                <a:r>
                  <a:rPr lang="zh-CN" altLang="en-US" dirty="0"/>
                  <a:t>。</a:t>
                </a:r>
                <a:endParaRPr lang="en-US" altLang="zh-CN" dirty="0"/>
              </a:p>
            </p:txBody>
          </p:sp>
        </mc:Choice>
        <mc:Fallback>
          <p:sp>
            <p:nvSpPr>
              <p:cNvPr id="4" name="TextBox 3"/>
              <p:cNvSpPr txBox="1">
                <a:spLocks noRot="1" noChangeAspect="1" noMove="1" noResize="1" noEditPoints="1" noAdjustHandles="1" noChangeArrowheads="1" noChangeShapeType="1" noTextEdit="1"/>
              </p:cNvSpPr>
              <p:nvPr/>
            </p:nvSpPr>
            <p:spPr>
              <a:xfrm>
                <a:off x="304800" y="304800"/>
                <a:ext cx="8534400" cy="3433440"/>
              </a:xfrm>
              <a:prstGeom prst="rect">
                <a:avLst/>
              </a:prstGeom>
              <a:blipFill rotWithShape="1">
                <a:blip r:embed="rId2"/>
                <a:stretch>
                  <a:fillRect l="-571" t="-1421" b="-1954"/>
                </a:stretch>
              </a:blipFill>
            </p:spPr>
            <p:txBody>
              <a:bodyPr/>
              <a:lstStyle/>
              <a:p>
                <a:r>
                  <a:rPr lang="en-US">
                    <a:noFill/>
                  </a:rPr>
                  <a:t> </a:t>
                </a:r>
              </a:p>
            </p:txBody>
          </p:sp>
        </mc:Fallback>
      </mc:AlternateContent>
    </p:spTree>
    <p:extLst>
      <p:ext uri="{BB962C8B-B14F-4D97-AF65-F5344CB8AC3E}">
        <p14:creationId xmlns:p14="http://schemas.microsoft.com/office/powerpoint/2010/main" val="350046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304800" y="304800"/>
                <a:ext cx="8610600" cy="4528484"/>
              </a:xfrm>
              <a:prstGeom prst="rect">
                <a:avLst/>
              </a:prstGeom>
              <a:noFill/>
            </p:spPr>
            <p:txBody>
              <a:bodyPr wrap="square" rtlCol="0">
                <a:spAutoFit/>
              </a:bodyPr>
              <a:lstStyle/>
              <a:p>
                <a:r>
                  <a:rPr lang="zh-CN" altLang="en-US" dirty="0" smtClean="0"/>
                  <a:t>问</a:t>
                </a:r>
                <a:r>
                  <a:rPr lang="zh-CN" altLang="en-US" dirty="0" smtClean="0"/>
                  <a:t>题</a:t>
                </a:r>
                <a:r>
                  <a:rPr lang="zh-CN" altLang="en-US" dirty="0"/>
                  <a:t>二</a:t>
                </a:r>
                <a:r>
                  <a:rPr lang="zh-CN" altLang="en-US" dirty="0" smtClean="0"/>
                  <a:t>：</a:t>
                </a:r>
                <a:r>
                  <a:rPr lang="zh-CN" altLang="en-US" dirty="0" smtClean="0"/>
                  <a:t>三维麦</a:t>
                </a:r>
                <a:r>
                  <a:rPr lang="zh-CN" altLang="en-US" dirty="0"/>
                  <a:t>克斯韦速度分布</a:t>
                </a:r>
                <a:r>
                  <a:rPr lang="zh-CN" altLang="en-US" dirty="0" smtClean="0"/>
                  <a:t>律</a:t>
                </a:r>
                <a:endParaRPr lang="en-US" altLang="zh-CN" dirty="0" smtClean="0"/>
              </a:p>
              <a:p>
                <a:endParaRPr lang="en-US" dirty="0"/>
              </a:p>
              <a:p>
                <a:r>
                  <a:rPr lang="zh-CN" altLang="en-US" dirty="0"/>
                  <a:t>在课堂</a:t>
                </a:r>
                <a:r>
                  <a:rPr lang="zh-CN" altLang="en-US" dirty="0" smtClean="0"/>
                  <a:t>上推导了平衡态气体中某一个方向（如水平方向）的速度分布，其表达形式为：</a:t>
                </a:r>
                <a14:m>
                  <m:oMath xmlns:m="http://schemas.openxmlformats.org/officeDocument/2006/math">
                    <m:r>
                      <a:rPr lang="en-US" altLang="zh-CN" b="0" i="1" smtClean="0">
                        <a:latin typeface="Cambria Math"/>
                      </a:rPr>
                      <m:t>𝑛</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𝑣</m:t>
                            </m:r>
                          </m:e>
                          <m:sub>
                            <m:r>
                              <a:rPr lang="en-US" altLang="zh-CN" b="0" i="1" smtClean="0">
                                <a:latin typeface="Cambria Math"/>
                              </a:rPr>
                              <m:t>𝑥</m:t>
                            </m:r>
                          </m:sub>
                        </m:sSub>
                      </m:e>
                    </m:d>
                    <m:r>
                      <a:rPr lang="en-US" altLang="zh-CN" b="0" i="1" smtClean="0">
                        <a:latin typeface="Cambria Math"/>
                      </a:rPr>
                      <m:t>=</m:t>
                    </m:r>
                    <m:r>
                      <a:rPr lang="en-US" altLang="zh-CN" b="0" i="1" smtClean="0">
                        <a:latin typeface="Cambria Math"/>
                      </a:rPr>
                      <m:t>𝑁</m:t>
                    </m:r>
                    <m:rad>
                      <m:radPr>
                        <m:degHide m:val="on"/>
                        <m:ctrlPr>
                          <a:rPr lang="en-US" altLang="zh-CN" b="0" i="1" smtClean="0">
                            <a:latin typeface="Cambria Math"/>
                          </a:rPr>
                        </m:ctrlPr>
                      </m:radPr>
                      <m:deg/>
                      <m:e>
                        <m:r>
                          <a:rPr lang="en-US" altLang="zh-CN" b="0" i="1" smtClean="0">
                            <a:latin typeface="Cambria Math"/>
                          </a:rPr>
                          <m:t>𝑚</m:t>
                        </m:r>
                        <m:r>
                          <a:rPr lang="en-US" altLang="zh-CN" b="0" i="1" smtClean="0">
                            <a:latin typeface="Cambria Math"/>
                          </a:rPr>
                          <m:t>/2</m:t>
                        </m:r>
                        <m:r>
                          <a:rPr lang="zh-CN" altLang="en-US" b="0" i="1" smtClean="0">
                            <a:latin typeface="Cambria Math"/>
                          </a:rPr>
                          <m:t>𝜋</m:t>
                        </m:r>
                        <m:r>
                          <a:rPr lang="en-US" altLang="zh-CN" b="0" i="1" smtClean="0">
                            <a:latin typeface="Cambria Math"/>
                          </a:rPr>
                          <m:t>𝑘𝑇</m:t>
                        </m:r>
                      </m:e>
                    </m:rad>
                    <m:sSup>
                      <m:sSupPr>
                        <m:ctrlPr>
                          <a:rPr lang="en-US" altLang="zh-CN" b="0" i="1" smtClean="0">
                            <a:latin typeface="Cambria Math"/>
                          </a:rPr>
                        </m:ctrlPr>
                      </m:sSupPr>
                      <m:e>
                        <m:r>
                          <a:rPr lang="en-US" altLang="zh-CN" b="0" i="1" smtClean="0">
                            <a:latin typeface="Cambria Math"/>
                          </a:rPr>
                          <m:t>𝑒</m:t>
                        </m:r>
                      </m:e>
                      <m:sup>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r>
                          <a:rPr lang="en-US" altLang="zh-CN" b="0" i="1" smtClean="0">
                            <a:latin typeface="Cambria Math"/>
                          </a:rPr>
                          <m:t>𝑚</m:t>
                        </m:r>
                        <m:sSubSup>
                          <m:sSubSupPr>
                            <m:ctrlPr>
                              <a:rPr lang="en-US" altLang="zh-CN" b="0" i="1" smtClean="0">
                                <a:latin typeface="Cambria Math"/>
                              </a:rPr>
                            </m:ctrlPr>
                          </m:sSubSupPr>
                          <m:e>
                            <m:r>
                              <a:rPr lang="en-US" altLang="zh-CN" b="0" i="1" smtClean="0">
                                <a:latin typeface="Cambria Math"/>
                              </a:rPr>
                              <m:t>𝑣</m:t>
                            </m:r>
                            <m:r>
                              <a:rPr lang="en-US" altLang="zh-CN" b="0" i="1" baseline="-25000" smtClean="0">
                                <a:latin typeface="Cambria Math"/>
                              </a:rPr>
                              <m:t>𝑥</m:t>
                            </m:r>
                          </m:e>
                          <m:sub/>
                          <m:sup>
                            <m:r>
                              <a:rPr lang="en-US" altLang="zh-CN" b="0" i="1" smtClean="0">
                                <a:latin typeface="Cambria Math"/>
                              </a:rPr>
                              <m:t>2</m:t>
                            </m:r>
                          </m:sup>
                        </m:sSubSup>
                        <m:r>
                          <a:rPr lang="en-US" altLang="zh-CN" b="0" i="1" smtClean="0">
                            <a:latin typeface="Cambria Math"/>
                          </a:rPr>
                          <m:t>/</m:t>
                        </m:r>
                        <m:r>
                          <a:rPr lang="en-US" altLang="zh-CN" b="0" i="1" smtClean="0">
                            <a:latin typeface="Cambria Math"/>
                          </a:rPr>
                          <m:t>𝑘𝑇</m:t>
                        </m:r>
                      </m:sup>
                    </m:sSup>
                    <m:r>
                      <m:rPr>
                        <m:sty m:val="p"/>
                      </m:rPr>
                      <a:rPr lang="en-US" altLang="zh-CN" b="0" i="0" smtClean="0">
                        <a:latin typeface="Cambria Math"/>
                      </a:rPr>
                      <m:t>d</m:t>
                    </m:r>
                    <m:r>
                      <a:rPr lang="en-US" altLang="zh-CN" b="0" i="1" smtClean="0">
                        <a:latin typeface="Cambria Math"/>
                      </a:rPr>
                      <m:t>𝑣</m:t>
                    </m:r>
                    <m:r>
                      <a:rPr lang="en-US" altLang="zh-CN" b="0" i="1" baseline="-25000" smtClean="0">
                        <a:latin typeface="Cambria Math"/>
                      </a:rPr>
                      <m:t>𝑥</m:t>
                    </m:r>
                  </m:oMath>
                </a14:m>
                <a:r>
                  <a:rPr lang="zh-CN" altLang="en-US" dirty="0" smtClean="0"/>
                  <a:t>。</a:t>
                </a:r>
                <a:endParaRPr lang="en-US" altLang="zh-CN" dirty="0" smtClean="0"/>
              </a:p>
              <a:p>
                <a:endParaRPr lang="en-US" altLang="zh-CN" dirty="0"/>
              </a:p>
              <a:p>
                <a:r>
                  <a:rPr lang="zh-CN" altLang="en-US" dirty="0"/>
                  <a:t>但</a:t>
                </a:r>
                <a:r>
                  <a:rPr lang="zh-CN" altLang="en-US" dirty="0" smtClean="0"/>
                  <a:t>是如果考虑三维的速度分布，则具有形式： </a:t>
                </a:r>
                <a14:m>
                  <m:oMath xmlns:m="http://schemas.openxmlformats.org/officeDocument/2006/math">
                    <m:r>
                      <a:rPr lang="en-US" altLang="zh-CN" i="1">
                        <a:latin typeface="Cambria Math"/>
                      </a:rPr>
                      <m:t>𝑛</m:t>
                    </m:r>
                    <m:d>
                      <m:dPr>
                        <m:ctrlPr>
                          <a:rPr lang="en-US" altLang="zh-CN" i="1">
                            <a:latin typeface="Cambria Math"/>
                          </a:rPr>
                        </m:ctrlPr>
                      </m:dPr>
                      <m:e>
                        <m:r>
                          <a:rPr lang="en-US" altLang="zh-CN" b="0" i="1" smtClean="0">
                            <a:latin typeface="Cambria Math"/>
                          </a:rPr>
                          <m:t>𝑣</m:t>
                        </m:r>
                      </m:e>
                    </m:d>
                    <m:r>
                      <a:rPr lang="en-US" altLang="zh-CN" i="1">
                        <a:latin typeface="Cambria Math"/>
                      </a:rPr>
                      <m:t>=</m:t>
                    </m:r>
                    <m:r>
                      <a:rPr lang="en-US" altLang="zh-CN" b="0" i="1" smtClean="0">
                        <a:latin typeface="Cambria Math"/>
                      </a:rPr>
                      <m:t>4</m:t>
                    </m:r>
                    <m:r>
                      <a:rPr lang="zh-CN" altLang="en-US" b="0" i="1" smtClean="0">
                        <a:latin typeface="Cambria Math"/>
                      </a:rPr>
                      <m:t>𝜋</m:t>
                    </m:r>
                    <m:r>
                      <a:rPr lang="en-US" altLang="zh-CN" i="1">
                        <a:latin typeface="Cambria Math"/>
                      </a:rPr>
                      <m:t>𝑁</m:t>
                    </m:r>
                    <m:r>
                      <a:rPr lang="en-US" altLang="zh-CN" b="0" i="1" smtClean="0">
                        <a:latin typeface="Cambria Math"/>
                      </a:rPr>
                      <m:t>(</m:t>
                    </m:r>
                    <m:r>
                      <a:rPr lang="en-US" altLang="zh-CN" i="1">
                        <a:latin typeface="Cambria Math"/>
                      </a:rPr>
                      <m:t>𝑚</m:t>
                    </m:r>
                    <m:r>
                      <a:rPr lang="en-US" altLang="zh-CN" i="1">
                        <a:latin typeface="Cambria Math"/>
                      </a:rPr>
                      <m:t>/2</m:t>
                    </m:r>
                    <m:r>
                      <a:rPr lang="zh-CN" altLang="en-US" i="1">
                        <a:latin typeface="Cambria Math"/>
                      </a:rPr>
                      <m:t>𝜋</m:t>
                    </m:r>
                    <m:r>
                      <a:rPr lang="en-US" altLang="zh-CN" i="1">
                        <a:latin typeface="Cambria Math"/>
                      </a:rPr>
                      <m:t>𝑘𝑇</m:t>
                    </m:r>
                    <m:sSup>
                      <m:sSupPr>
                        <m:ctrlPr>
                          <a:rPr lang="en-US" altLang="zh-CN" i="1" smtClean="0">
                            <a:latin typeface="Cambria Math"/>
                          </a:rPr>
                        </m:ctrlPr>
                      </m:sSupPr>
                      <m:e>
                        <m:r>
                          <a:rPr lang="en-US" altLang="zh-CN" b="0" i="1" smtClean="0">
                            <a:latin typeface="Cambria Math"/>
                          </a:rPr>
                          <m:t>)</m:t>
                        </m:r>
                      </m:e>
                      <m:sup>
                        <m:r>
                          <a:rPr lang="en-US" altLang="zh-CN" b="0" i="1" smtClean="0">
                            <a:latin typeface="Cambria Math"/>
                          </a:rPr>
                          <m:t>3/2</m:t>
                        </m:r>
                      </m:sup>
                    </m:sSup>
                    <m:sSup>
                      <m:sSupPr>
                        <m:ctrlPr>
                          <a:rPr lang="en-US" altLang="zh-CN" i="1" smtClean="0">
                            <a:solidFill>
                              <a:srgbClr val="FF0000"/>
                            </a:solidFill>
                            <a:latin typeface="Cambria Math"/>
                          </a:rPr>
                        </m:ctrlPr>
                      </m:sSupPr>
                      <m:e>
                        <m:r>
                          <a:rPr lang="en-US" altLang="zh-CN" b="0" i="1" smtClean="0">
                            <a:solidFill>
                              <a:srgbClr val="FF0000"/>
                            </a:solidFill>
                            <a:latin typeface="Cambria Math"/>
                          </a:rPr>
                          <m:t>𝑣</m:t>
                        </m:r>
                      </m:e>
                      <m:sup>
                        <m:r>
                          <a:rPr lang="en-US" altLang="zh-CN" b="0" i="1" smtClean="0">
                            <a:solidFill>
                              <a:srgbClr val="FF0000"/>
                            </a:solidFill>
                            <a:latin typeface="Cambria Math"/>
                          </a:rPr>
                          <m:t>2</m:t>
                        </m:r>
                      </m:sup>
                    </m:sSup>
                    <m:sSup>
                      <m:sSupPr>
                        <m:ctrlPr>
                          <a:rPr lang="en-US" altLang="zh-CN" i="1">
                            <a:latin typeface="Cambria Math"/>
                          </a:rPr>
                        </m:ctrlPr>
                      </m:sSupPr>
                      <m:e>
                        <m:r>
                          <a:rPr lang="en-US" altLang="zh-CN" i="1">
                            <a:latin typeface="Cambria Math"/>
                          </a:rPr>
                          <m:t>𝑒</m:t>
                        </m:r>
                      </m:e>
                      <m:sup>
                        <m:r>
                          <a:rPr lang="en-US" altLang="zh-CN" i="1">
                            <a:latin typeface="Cambria Math"/>
                          </a:rPr>
                          <m:t>−</m:t>
                        </m:r>
                        <m:f>
                          <m:fPr>
                            <m:ctrlPr>
                              <a:rPr lang="en-US" altLang="zh-CN" i="1">
                                <a:latin typeface="Cambria Math"/>
                              </a:rPr>
                            </m:ctrlPr>
                          </m:fPr>
                          <m:num>
                            <m:r>
                              <a:rPr lang="en-US" altLang="zh-CN" i="1">
                                <a:latin typeface="Cambria Math"/>
                              </a:rPr>
                              <m:t>1</m:t>
                            </m:r>
                          </m:num>
                          <m:den>
                            <m:r>
                              <a:rPr lang="en-US" altLang="zh-CN" i="1">
                                <a:latin typeface="Cambria Math"/>
                              </a:rPr>
                              <m:t>2</m:t>
                            </m:r>
                          </m:den>
                        </m:f>
                        <m:r>
                          <a:rPr lang="en-US" altLang="zh-CN" i="1">
                            <a:latin typeface="Cambria Math"/>
                          </a:rPr>
                          <m:t>𝑚</m:t>
                        </m:r>
                        <m:sSubSup>
                          <m:sSubSupPr>
                            <m:ctrlPr>
                              <a:rPr lang="en-US" altLang="zh-CN" i="1">
                                <a:latin typeface="Cambria Math"/>
                              </a:rPr>
                            </m:ctrlPr>
                          </m:sSubSupPr>
                          <m:e>
                            <m:r>
                              <a:rPr lang="en-US" altLang="zh-CN" i="1">
                                <a:latin typeface="Cambria Math"/>
                              </a:rPr>
                              <m:t>𝑣</m:t>
                            </m:r>
                          </m:e>
                          <m:sub/>
                          <m:sup>
                            <m:r>
                              <a:rPr lang="en-US" altLang="zh-CN" i="1">
                                <a:latin typeface="Cambria Math"/>
                              </a:rPr>
                              <m:t>2</m:t>
                            </m:r>
                          </m:sup>
                        </m:sSubSup>
                        <m:r>
                          <a:rPr lang="en-US" altLang="zh-CN" i="1">
                            <a:latin typeface="Cambria Math"/>
                          </a:rPr>
                          <m:t>/</m:t>
                        </m:r>
                        <m:r>
                          <a:rPr lang="en-US" altLang="zh-CN" i="1">
                            <a:latin typeface="Cambria Math"/>
                          </a:rPr>
                          <m:t>𝑘𝑇</m:t>
                        </m:r>
                      </m:sup>
                    </m:sSup>
                    <m:r>
                      <m:rPr>
                        <m:sty m:val="p"/>
                      </m:rPr>
                      <a:rPr lang="en-US" altLang="zh-CN">
                        <a:latin typeface="Cambria Math"/>
                      </a:rPr>
                      <m:t>d</m:t>
                    </m:r>
                    <m:r>
                      <a:rPr lang="en-US" altLang="zh-CN" i="1">
                        <a:latin typeface="Cambria Math"/>
                      </a:rPr>
                      <m:t>𝑣</m:t>
                    </m:r>
                  </m:oMath>
                </a14:m>
                <a:endParaRPr lang="en-US" altLang="zh-CN" dirty="0" smtClean="0"/>
              </a:p>
              <a:p>
                <a:r>
                  <a:rPr lang="zh-CN" altLang="en-US" dirty="0"/>
                  <a:t>其</a:t>
                </a:r>
                <a:r>
                  <a:rPr lang="zh-CN" altLang="en-US" dirty="0" smtClean="0"/>
                  <a:t>中，</a:t>
                </a:r>
                <a:r>
                  <a:rPr lang="en-US" altLang="zh-CN" dirty="0"/>
                  <a:t> </a:t>
                </a:r>
                <a14:m>
                  <m:oMath xmlns:m="http://schemas.openxmlformats.org/officeDocument/2006/math">
                    <m:r>
                      <a:rPr lang="en-US" altLang="zh-CN" i="1">
                        <a:latin typeface="Cambria Math"/>
                      </a:rPr>
                      <m:t>𝑣</m:t>
                    </m:r>
                    <m:r>
                      <a:rPr lang="en-US" altLang="zh-CN" b="0" i="1" smtClean="0">
                        <a:latin typeface="Cambria Math"/>
                      </a:rPr>
                      <m:t>=</m:t>
                    </m:r>
                    <m:rad>
                      <m:radPr>
                        <m:degHide m:val="on"/>
                        <m:ctrlPr>
                          <a:rPr lang="en-US" altLang="zh-CN" b="0" i="1" smtClean="0">
                            <a:latin typeface="Cambria Math"/>
                          </a:rPr>
                        </m:ctrlPr>
                      </m:radPr>
                      <m:deg/>
                      <m:e>
                        <m:sSup>
                          <m:sSupPr>
                            <m:ctrlPr>
                              <a:rPr lang="en-US" altLang="zh-CN" b="0" i="1" smtClean="0">
                                <a:latin typeface="Cambria Math"/>
                              </a:rPr>
                            </m:ctrlPr>
                          </m:sSupPr>
                          <m:e>
                            <m:r>
                              <a:rPr lang="en-US" altLang="zh-CN" b="0" i="1" smtClean="0">
                                <a:latin typeface="Cambria Math"/>
                              </a:rPr>
                              <m:t>𝑣</m:t>
                            </m:r>
                            <m:r>
                              <a:rPr lang="en-US" altLang="zh-CN" b="0" i="1" baseline="-25000" smtClean="0">
                                <a:latin typeface="Cambria Math"/>
                              </a:rPr>
                              <m:t>𝑥</m:t>
                            </m:r>
                          </m:e>
                          <m:sup>
                            <m:r>
                              <a:rPr lang="en-US" altLang="zh-CN" b="0" i="1" smtClean="0">
                                <a:latin typeface="Cambria Math"/>
                              </a:rPr>
                              <m:t>2</m:t>
                            </m:r>
                          </m:sup>
                        </m:sSup>
                        <m:r>
                          <a:rPr lang="en-US" altLang="zh-CN" b="0" i="1" smtClean="0">
                            <a:latin typeface="Cambria Math"/>
                          </a:rPr>
                          <m:t>+</m:t>
                        </m:r>
                        <m:sSup>
                          <m:sSupPr>
                            <m:ctrlPr>
                              <a:rPr lang="en-US" altLang="zh-CN" i="1">
                                <a:latin typeface="Cambria Math"/>
                              </a:rPr>
                            </m:ctrlPr>
                          </m:sSupPr>
                          <m:e>
                            <m:r>
                              <a:rPr lang="en-US" altLang="zh-CN" i="1">
                                <a:latin typeface="Cambria Math"/>
                              </a:rPr>
                              <m:t>𝑣</m:t>
                            </m:r>
                            <m:r>
                              <a:rPr lang="en-US" altLang="zh-CN" b="0" i="1" baseline="-25000" smtClean="0">
                                <a:latin typeface="Cambria Math"/>
                              </a:rPr>
                              <m:t>𝑦</m:t>
                            </m:r>
                          </m:e>
                          <m:sup>
                            <m:r>
                              <a:rPr lang="en-US" altLang="zh-CN" i="1">
                                <a:latin typeface="Cambria Math"/>
                              </a:rPr>
                              <m:t>2</m:t>
                            </m:r>
                          </m:sup>
                        </m:sSup>
                        <m:r>
                          <a:rPr lang="en-US" altLang="zh-CN" b="0" i="1" smtClean="0">
                            <a:latin typeface="Cambria Math"/>
                          </a:rPr>
                          <m:t>+</m:t>
                        </m:r>
                        <m:sSup>
                          <m:sSupPr>
                            <m:ctrlPr>
                              <a:rPr lang="en-US" altLang="zh-CN" i="1">
                                <a:latin typeface="Cambria Math"/>
                              </a:rPr>
                            </m:ctrlPr>
                          </m:sSupPr>
                          <m:e>
                            <m:r>
                              <a:rPr lang="en-US" altLang="zh-CN" i="1">
                                <a:latin typeface="Cambria Math"/>
                              </a:rPr>
                              <m:t>𝑣</m:t>
                            </m:r>
                            <m:r>
                              <a:rPr lang="en-US" altLang="zh-CN" b="0" i="1" baseline="-25000" smtClean="0">
                                <a:latin typeface="Cambria Math"/>
                              </a:rPr>
                              <m:t>𝑧</m:t>
                            </m:r>
                          </m:e>
                          <m:sup>
                            <m:r>
                              <a:rPr lang="en-US" altLang="zh-CN" i="1">
                                <a:latin typeface="Cambria Math"/>
                              </a:rPr>
                              <m:t>2</m:t>
                            </m:r>
                          </m:sup>
                        </m:sSup>
                      </m:e>
                    </m:rad>
                  </m:oMath>
                </a14:m>
                <a:endParaRPr lang="en-US" altLang="zh-CN" dirty="0" smtClean="0"/>
              </a:p>
              <a:p>
                <a:endParaRPr lang="en-US" altLang="zh-CN" dirty="0"/>
              </a:p>
              <a:p>
                <a:r>
                  <a:rPr lang="zh-CN" altLang="en-US" dirty="0" smtClean="0"/>
                  <a:t>这是玻尔兹曼分布的一个特例，被称为麦克斯韦分布。但是注意到该表达式告诉我们速</a:t>
                </a:r>
                <a:r>
                  <a:rPr lang="zh-CN" altLang="en-US" dirty="0" smtClean="0"/>
                  <a:t>度为零的粒子的个数为零！这似乎违背了波尔兹曼分布的原理，即能量最低的状态出现的可能性最大。请解释其中的原因。</a:t>
                </a:r>
                <a:endParaRPr lang="en-US" altLang="zh-CN" dirty="0" smtClean="0"/>
              </a:p>
              <a:p>
                <a:endParaRPr lang="en-US" altLang="zh-CN" dirty="0"/>
              </a:p>
              <a:p>
                <a:r>
                  <a:rPr lang="zh-CN" altLang="en-US" dirty="0" smtClean="0"/>
                  <a:t>注意，生命学院以及自学过微积分的同学请用微积分推导，并说明原因。</a:t>
                </a:r>
                <a:endParaRPr lang="en-US" altLang="zh-CN" dirty="0" smtClean="0"/>
              </a:p>
              <a:p>
                <a:r>
                  <a:rPr lang="zh-CN" altLang="en-US" dirty="0" smtClean="0"/>
                  <a:t>未学过微积分的同学可以用其他方式进行说明。</a:t>
                </a:r>
                <a:endParaRPr lang="en-US" altLang="zh-CN" dirty="0"/>
              </a:p>
            </p:txBody>
          </p:sp>
        </mc:Choice>
        <mc:Fallback>
          <p:sp>
            <p:nvSpPr>
              <p:cNvPr id="4" name="TextBox 3"/>
              <p:cNvSpPr txBox="1">
                <a:spLocks noRot="1" noChangeAspect="1" noMove="1" noResize="1" noEditPoints="1" noAdjustHandles="1" noChangeArrowheads="1" noChangeShapeType="1" noTextEdit="1"/>
              </p:cNvSpPr>
              <p:nvPr/>
            </p:nvSpPr>
            <p:spPr>
              <a:xfrm>
                <a:off x="304800" y="304800"/>
                <a:ext cx="8610600" cy="4528484"/>
              </a:xfrm>
              <a:prstGeom prst="rect">
                <a:avLst/>
              </a:prstGeom>
              <a:blipFill rotWithShape="1">
                <a:blip r:embed="rId2"/>
                <a:stretch>
                  <a:fillRect l="-566" t="-1077" b="-808"/>
                </a:stretch>
              </a:blipFill>
            </p:spPr>
            <p:txBody>
              <a:bodyPr/>
              <a:lstStyle/>
              <a:p>
                <a:r>
                  <a:rPr lang="en-US">
                    <a:noFill/>
                  </a:rPr>
                  <a:t> </a:t>
                </a:r>
              </a:p>
            </p:txBody>
          </p:sp>
        </mc:Fallback>
      </mc:AlternateContent>
    </p:spTree>
    <p:extLst>
      <p:ext uri="{BB962C8B-B14F-4D97-AF65-F5344CB8AC3E}">
        <p14:creationId xmlns:p14="http://schemas.microsoft.com/office/powerpoint/2010/main" val="300052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6938118"/>
              </a:xfrm>
              <a:prstGeom prst="rect">
                <a:avLst/>
              </a:prstGeom>
              <a:noFill/>
            </p:spPr>
            <p:txBody>
              <a:bodyPr wrap="square" rtlCol="0">
                <a:spAutoFit/>
              </a:bodyPr>
              <a:lstStyle/>
              <a:p>
                <a:r>
                  <a:rPr lang="zh-CN" altLang="en-US" dirty="0" smtClean="0"/>
                  <a:t>问题三：液体的汽化</a:t>
                </a:r>
                <a:endParaRPr lang="en-US" altLang="zh-CN" dirty="0" smtClean="0"/>
              </a:p>
              <a:p>
                <a:endParaRPr lang="en-US" dirty="0"/>
              </a:p>
              <a:p>
                <a:r>
                  <a:rPr lang="zh-CN" altLang="en-US" dirty="0" smtClean="0"/>
                  <a:t>课堂上我们讨论了液体的汽化，并从微观角度对这一现象进行了阐述。它实际上是由两个过程达到平衡时的结果。第一个过程是气体分子撞击水面，被液化。第二个过程是液体分子中动能较高的那一部分分子脱离液面，变成气体。</a:t>
                </a:r>
                <a:endParaRPr lang="en-US" altLang="zh-CN" dirty="0" smtClean="0"/>
              </a:p>
              <a:p>
                <a:endParaRPr lang="en-US" dirty="0"/>
              </a:p>
              <a:p>
                <a:r>
                  <a:rPr lang="zh-CN" altLang="en-US" dirty="0" smtClean="0"/>
                  <a:t>课堂上未加证明地引入了以下结论，</a:t>
                </a:r>
                <a:r>
                  <a:rPr lang="en-US" altLang="zh-CN" dirty="0" err="1" smtClean="0"/>
                  <a:t>dt</a:t>
                </a:r>
                <a:r>
                  <a:rPr lang="zh-CN" altLang="en-US" dirty="0" smtClean="0"/>
                  <a:t>时间内，气体分子撞击液面（面积为</a:t>
                </a:r>
                <a:r>
                  <a:rPr lang="en-US" altLang="zh-CN" dirty="0" smtClean="0"/>
                  <a:t>A</a:t>
                </a:r>
                <a:r>
                  <a:rPr lang="zh-CN" altLang="en-US" dirty="0" smtClean="0"/>
                  <a:t>）的个数为：</a:t>
                </a:r>
                <a:endParaRPr lang="en-US" altLang="zh-CN" dirty="0" smtClean="0"/>
              </a:p>
              <a:p>
                <a14:m>
                  <m:oMathPara xmlns:m="http://schemas.openxmlformats.org/officeDocument/2006/math">
                    <m:oMathParaPr>
                      <m:jc m:val="centerGroup"/>
                    </m:oMathParaPr>
                    <m:oMath xmlns:m="http://schemas.openxmlformats.org/officeDocument/2006/math">
                      <m:r>
                        <a:rPr lang="en-US" i="1">
                          <a:latin typeface="Cambria Math"/>
                        </a:rPr>
                        <m:t>𝑁</m:t>
                      </m:r>
                      <m:r>
                        <a:rPr lang="en-US" i="1" baseline="-25000">
                          <a:latin typeface="Cambria Math"/>
                        </a:rPr>
                        <m:t>𝑐</m:t>
                      </m:r>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rad>
                        <m:radPr>
                          <m:degHide m:val="on"/>
                          <m:ctrlPr>
                            <a:rPr lang="en-US" i="1">
                              <a:latin typeface="Cambria Math"/>
                            </a:rPr>
                          </m:ctrlPr>
                        </m:radPr>
                        <m:deg/>
                        <m:e>
                          <m:r>
                            <a:rPr lang="en-US" i="1">
                              <a:latin typeface="Cambria Math"/>
                            </a:rPr>
                            <m:t>&lt;</m:t>
                          </m:r>
                          <m:sSub>
                            <m:sSubPr>
                              <m:ctrlPr>
                                <a:rPr lang="en-US" i="1">
                                  <a:latin typeface="Cambria Math"/>
                                </a:rPr>
                              </m:ctrlPr>
                            </m:sSubPr>
                            <m:e>
                              <m:r>
                                <a:rPr lang="en-US" i="1">
                                  <a:latin typeface="Cambria Math"/>
                                </a:rPr>
                                <m:t>𝑣</m:t>
                              </m:r>
                            </m:e>
                            <m:sub>
                              <m:r>
                                <a:rPr lang="en-US" i="1">
                                  <a:latin typeface="Cambria Math"/>
                                </a:rPr>
                                <m:t>𝑧</m:t>
                              </m:r>
                            </m:sub>
                          </m:sSub>
                          <m:r>
                            <a:rPr lang="en-US" i="1" baseline="30000">
                              <a:latin typeface="Cambria Math"/>
                            </a:rPr>
                            <m:t>2</m:t>
                          </m:r>
                          <m:r>
                            <a:rPr lang="en-US" i="1">
                              <a:latin typeface="Cambria Math"/>
                            </a:rPr>
                            <m:t>&gt;</m:t>
                          </m:r>
                        </m:e>
                      </m:rad>
                      <m:r>
                        <a:rPr lang="en-US" i="1">
                          <a:latin typeface="Cambria Math"/>
                        </a:rPr>
                        <m:t>𝑑𝑡𝐴</m:t>
                      </m:r>
                      <m:r>
                        <a:rPr lang="en-US" i="1">
                          <a:latin typeface="Cambria Math"/>
                          <a:ea typeface="Cambria Math"/>
                        </a:rPr>
                        <m:t>×</m:t>
                      </m:r>
                      <m:r>
                        <a:rPr lang="en-US" i="1">
                          <a:latin typeface="Cambria Math"/>
                        </a:rPr>
                        <m:t>𝑛</m:t>
                      </m:r>
                      <m:r>
                        <a:rPr lang="en-US" i="1">
                          <a:latin typeface="Cambria Math"/>
                        </a:rPr>
                        <m:t>(</m:t>
                      </m:r>
                      <m:r>
                        <a:rPr lang="zh-CN" altLang="en-US" i="1">
                          <a:latin typeface="Cambria Math"/>
                        </a:rPr>
                        <m:t>汽</m:t>
                      </m:r>
                      <m:r>
                        <a:rPr lang="en-US" i="1">
                          <a:latin typeface="Cambria Math"/>
                        </a:rPr>
                        <m:t>)</m:t>
                      </m:r>
                    </m:oMath>
                  </m:oMathPara>
                </a14:m>
                <a:endParaRPr lang="en-US" dirty="0" smtClean="0"/>
              </a:p>
              <a:p>
                <a:endParaRPr lang="en-US" dirty="0"/>
              </a:p>
              <a:p>
                <a:r>
                  <a:rPr lang="en-US" dirty="0" err="1"/>
                  <a:t>d</a:t>
                </a:r>
                <a:r>
                  <a:rPr lang="en-US" dirty="0" err="1" smtClean="0"/>
                  <a:t>t</a:t>
                </a:r>
                <a:r>
                  <a:rPr lang="zh-CN" altLang="en-US" dirty="0" smtClean="0"/>
                  <a:t>时间内，液体分子撞击液面，且动能大于汽化热</a:t>
                </a:r>
                <a:r>
                  <a:rPr lang="en-US" altLang="zh-CN" dirty="0" smtClean="0"/>
                  <a:t>W</a:t>
                </a:r>
                <a:r>
                  <a:rPr lang="zh-CN" altLang="en-US" dirty="0" smtClean="0"/>
                  <a:t>的分子个数为：</a:t>
                </a:r>
                <a:endParaRPr lang="en-US" altLang="zh-CN" dirty="0" smtClean="0"/>
              </a:p>
              <a:p>
                <a14:m>
                  <m:oMathPara xmlns:m="http://schemas.openxmlformats.org/officeDocument/2006/math">
                    <m:oMathParaPr>
                      <m:jc m:val="centerGroup"/>
                    </m:oMathParaPr>
                    <m:oMath xmlns:m="http://schemas.openxmlformats.org/officeDocument/2006/math">
                      <m:r>
                        <a:rPr lang="en-US" i="1">
                          <a:latin typeface="Cambria Math"/>
                        </a:rPr>
                        <m:t>𝑁</m:t>
                      </m:r>
                      <m:r>
                        <a:rPr lang="en-US" i="1" baseline="-25000">
                          <a:latin typeface="Cambria Math"/>
                        </a:rPr>
                        <m:t>𝑒</m:t>
                      </m:r>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rad>
                        <m:radPr>
                          <m:degHide m:val="on"/>
                          <m:ctrlPr>
                            <a:rPr lang="en-US" i="1">
                              <a:latin typeface="Cambria Math"/>
                            </a:rPr>
                          </m:ctrlPr>
                        </m:radPr>
                        <m:deg/>
                        <m:e>
                          <m:r>
                            <a:rPr lang="en-US" i="1">
                              <a:latin typeface="Cambria Math"/>
                            </a:rPr>
                            <m:t>&lt;</m:t>
                          </m:r>
                          <m:sSub>
                            <m:sSubPr>
                              <m:ctrlPr>
                                <a:rPr lang="en-US" i="1">
                                  <a:latin typeface="Cambria Math"/>
                                </a:rPr>
                              </m:ctrlPr>
                            </m:sSubPr>
                            <m:e>
                              <m:r>
                                <a:rPr lang="en-US" i="1">
                                  <a:latin typeface="Cambria Math"/>
                                </a:rPr>
                                <m:t>𝑣</m:t>
                              </m:r>
                            </m:e>
                            <m:sub>
                              <m:r>
                                <a:rPr lang="en-US" i="1">
                                  <a:latin typeface="Cambria Math"/>
                                </a:rPr>
                                <m:t>𝑧</m:t>
                              </m:r>
                            </m:sub>
                          </m:sSub>
                          <m:r>
                            <a:rPr lang="en-US" i="1" baseline="30000">
                              <a:latin typeface="Cambria Math"/>
                            </a:rPr>
                            <m:t>2</m:t>
                          </m:r>
                          <m:r>
                            <a:rPr lang="en-US" i="1">
                              <a:latin typeface="Cambria Math"/>
                            </a:rPr>
                            <m:t>&gt;</m:t>
                          </m:r>
                        </m:e>
                      </m:rad>
                      <m:r>
                        <a:rPr lang="en-US" i="1">
                          <a:latin typeface="Cambria Math"/>
                        </a:rPr>
                        <m:t>𝑑𝑡𝐴</m:t>
                      </m:r>
                      <m:r>
                        <a:rPr lang="en-US" i="1">
                          <a:latin typeface="Cambria Math"/>
                          <a:ea typeface="Cambria Math"/>
                        </a:rPr>
                        <m:t>×</m:t>
                      </m:r>
                      <m:r>
                        <a:rPr lang="en-US" i="1">
                          <a:latin typeface="Cambria Math"/>
                        </a:rPr>
                        <m:t>𝑛</m:t>
                      </m:r>
                      <m:r>
                        <a:rPr lang="en-US" i="1">
                          <a:latin typeface="Cambria Math"/>
                        </a:rPr>
                        <m:t>(</m:t>
                      </m:r>
                      <m:r>
                        <a:rPr lang="zh-CN" altLang="en-US" i="1">
                          <a:latin typeface="Cambria Math"/>
                        </a:rPr>
                        <m:t>液</m:t>
                      </m:r>
                      <m:r>
                        <a:rPr lang="en-US" i="1">
                          <a:latin typeface="Cambria Math"/>
                        </a:rPr>
                        <m:t>)</m:t>
                      </m:r>
                      <m:sSup>
                        <m:sSupPr>
                          <m:ctrlPr>
                            <a:rPr lang="en-US" i="1">
                              <a:latin typeface="Cambria Math"/>
                            </a:rPr>
                          </m:ctrlPr>
                        </m:sSupPr>
                        <m:e>
                          <m:r>
                            <a:rPr lang="en-US" i="1">
                              <a:latin typeface="Cambria Math"/>
                            </a:rPr>
                            <m:t>𝑒</m:t>
                          </m:r>
                        </m:e>
                        <m:sup>
                          <m:r>
                            <a:rPr lang="en-US" i="1">
                              <a:latin typeface="Cambria Math"/>
                            </a:rPr>
                            <m:t>−</m:t>
                          </m:r>
                          <m:r>
                            <a:rPr lang="en-US" i="1">
                              <a:latin typeface="Cambria Math"/>
                            </a:rPr>
                            <m:t>𝑊</m:t>
                          </m:r>
                          <m:r>
                            <a:rPr lang="en-US" i="1">
                              <a:latin typeface="Cambria Math"/>
                            </a:rPr>
                            <m:t>/</m:t>
                          </m:r>
                          <m:r>
                            <a:rPr lang="en-US" i="1">
                              <a:latin typeface="Cambria Math"/>
                            </a:rPr>
                            <m:t>𝑘𝑇</m:t>
                          </m:r>
                        </m:sup>
                      </m:sSup>
                    </m:oMath>
                  </m:oMathPara>
                </a14:m>
                <a:endParaRPr lang="en-US" dirty="0" smtClean="0"/>
              </a:p>
              <a:p>
                <a:endParaRPr lang="en-US" dirty="0" smtClean="0"/>
              </a:p>
              <a:p>
                <a:r>
                  <a:rPr lang="zh-CN" altLang="en-US" dirty="0"/>
                  <a:t>其</a:t>
                </a:r>
                <a:r>
                  <a:rPr lang="zh-CN" altLang="en-US" dirty="0" smtClean="0"/>
                  <a:t>中，</a:t>
                </a:r>
                <a:r>
                  <a:rPr lang="en-US" dirty="0"/>
                  <a:t> </a:t>
                </a:r>
                <a14:m>
                  <m:oMath xmlns:m="http://schemas.openxmlformats.org/officeDocument/2006/math">
                    <m:r>
                      <a:rPr lang="en-US" i="1">
                        <a:latin typeface="Cambria Math"/>
                      </a:rPr>
                      <m:t>𝑛</m:t>
                    </m:r>
                    <m:r>
                      <a:rPr lang="en-US" i="1">
                        <a:latin typeface="Cambria Math"/>
                      </a:rPr>
                      <m:t>(</m:t>
                    </m:r>
                    <m:r>
                      <a:rPr lang="zh-CN" altLang="en-US" i="1">
                        <a:latin typeface="Cambria Math"/>
                      </a:rPr>
                      <m:t>汽</m:t>
                    </m:r>
                    <m:r>
                      <a:rPr lang="en-US" i="1">
                        <a:latin typeface="Cambria Math"/>
                      </a:rPr>
                      <m:t>)</m:t>
                    </m:r>
                  </m:oMath>
                </a14:m>
                <a:r>
                  <a:rPr lang="zh-CN" altLang="en-US" dirty="0" smtClean="0"/>
                  <a:t>和</a:t>
                </a:r>
                <a14:m>
                  <m:oMath xmlns:m="http://schemas.openxmlformats.org/officeDocument/2006/math">
                    <m:r>
                      <a:rPr lang="en-US" i="1">
                        <a:latin typeface="Cambria Math"/>
                      </a:rPr>
                      <m:t>𝑛</m:t>
                    </m:r>
                    <m:r>
                      <a:rPr lang="en-US" i="1">
                        <a:latin typeface="Cambria Math"/>
                      </a:rPr>
                      <m:t>(</m:t>
                    </m:r>
                    <m:r>
                      <a:rPr lang="zh-CN" altLang="en-US" i="1">
                        <a:latin typeface="Cambria Math"/>
                      </a:rPr>
                      <m:t>液</m:t>
                    </m:r>
                    <m:r>
                      <a:rPr lang="en-US" i="1">
                        <a:latin typeface="Cambria Math"/>
                      </a:rPr>
                      <m:t>)</m:t>
                    </m:r>
                  </m:oMath>
                </a14:m>
                <a:r>
                  <a:rPr lang="zh-CN" altLang="en-US" dirty="0" smtClean="0"/>
                  <a:t>分别是气体和液体的分子数密度。</a:t>
                </a:r>
                <a:endParaRPr lang="en-US" altLang="zh-CN" dirty="0" smtClean="0"/>
              </a:p>
              <a:p>
                <a:endParaRPr lang="en-US" dirty="0"/>
              </a:p>
              <a:p>
                <a:r>
                  <a:rPr lang="zh-CN" altLang="en-US" dirty="0" smtClean="0"/>
                  <a:t>但是仔细思考就会发现其中的许多问题。第一，从液体中汽化的分子动能都要大于</a:t>
                </a:r>
                <a:r>
                  <a:rPr lang="en-US" altLang="zh-CN" dirty="0" smtClean="0"/>
                  <a:t>W</a:t>
                </a:r>
                <a:r>
                  <a:rPr lang="zh-CN" altLang="en-US" dirty="0" smtClean="0"/>
                  <a:t>，那么这一部分分子的平均速度应该比较高，因此不应用液体中所有分子的平均速度</a:t>
                </a:r>
                <a14:m>
                  <m:oMath xmlns:m="http://schemas.openxmlformats.org/officeDocument/2006/math">
                    <m:rad>
                      <m:radPr>
                        <m:degHide m:val="on"/>
                        <m:ctrlPr>
                          <a:rPr lang="en-US" i="1">
                            <a:latin typeface="Cambria Math"/>
                          </a:rPr>
                        </m:ctrlPr>
                      </m:radPr>
                      <m:deg/>
                      <m:e>
                        <m:r>
                          <a:rPr lang="en-US" i="1">
                            <a:latin typeface="Cambria Math"/>
                          </a:rPr>
                          <m:t>&lt;</m:t>
                        </m:r>
                        <m:sSub>
                          <m:sSubPr>
                            <m:ctrlPr>
                              <a:rPr lang="en-US" i="1">
                                <a:latin typeface="Cambria Math"/>
                              </a:rPr>
                            </m:ctrlPr>
                          </m:sSubPr>
                          <m:e>
                            <m:r>
                              <a:rPr lang="en-US" i="1">
                                <a:latin typeface="Cambria Math"/>
                              </a:rPr>
                              <m:t>𝑣</m:t>
                            </m:r>
                          </m:e>
                          <m:sub>
                            <m:r>
                              <a:rPr lang="en-US" i="1">
                                <a:latin typeface="Cambria Math"/>
                              </a:rPr>
                              <m:t>𝑧</m:t>
                            </m:r>
                          </m:sub>
                        </m:sSub>
                        <m:r>
                          <a:rPr lang="en-US" i="1" baseline="30000">
                            <a:latin typeface="Cambria Math"/>
                          </a:rPr>
                          <m:t>2</m:t>
                        </m:r>
                        <m:r>
                          <a:rPr lang="en-US" i="1">
                            <a:latin typeface="Cambria Math"/>
                          </a:rPr>
                          <m:t>&gt;</m:t>
                        </m:r>
                      </m:e>
                    </m:rad>
                  </m:oMath>
                </a14:m>
                <a:r>
                  <a:rPr lang="zh-CN" altLang="en-US" dirty="0" smtClean="0"/>
                  <a:t>来表示。第二，玻尔兹曼速度分布规律分布告诉我们，液体中速度</a:t>
                </a:r>
                <a:r>
                  <a:rPr lang="zh-CN" altLang="en-US" dirty="0" smtClean="0">
                    <a:solidFill>
                      <a:srgbClr val="FF0000"/>
                    </a:solidFill>
                  </a:rPr>
                  <a:t>等于</a:t>
                </a:r>
                <a14:m>
                  <m:oMath xmlns:m="http://schemas.openxmlformats.org/officeDocument/2006/math">
                    <m:r>
                      <a:rPr lang="en-US" altLang="zh-CN" b="0" i="1" smtClean="0">
                        <a:latin typeface="Cambria Math"/>
                        <a:ea typeface="Cambria Math"/>
                      </a:rPr>
                      <m:t>𝑣</m:t>
                    </m:r>
                    <m:r>
                      <a:rPr lang="en-US" altLang="zh-CN" b="0" i="1" smtClean="0">
                        <a:latin typeface="Cambria Math"/>
                        <a:ea typeface="Cambria Math"/>
                      </a:rPr>
                      <m:t>±</m:t>
                    </m:r>
                    <m:f>
                      <m:fPr>
                        <m:ctrlPr>
                          <a:rPr lang="en-US" altLang="zh-CN" b="0" i="1" smtClean="0">
                            <a:latin typeface="Cambria Math"/>
                            <a:ea typeface="Cambria Math"/>
                          </a:rPr>
                        </m:ctrlPr>
                      </m:fPr>
                      <m:num>
                        <m:r>
                          <a:rPr lang="en-US" altLang="zh-CN" b="0" i="1" smtClean="0">
                            <a:latin typeface="Cambria Math"/>
                            <a:ea typeface="Cambria Math"/>
                          </a:rPr>
                          <m:t>1</m:t>
                        </m:r>
                      </m:num>
                      <m:den>
                        <m:r>
                          <a:rPr lang="en-US" altLang="zh-CN" b="0" i="1" smtClean="0">
                            <a:latin typeface="Cambria Math"/>
                            <a:ea typeface="Cambria Math"/>
                          </a:rPr>
                          <m:t>2</m:t>
                        </m:r>
                      </m:den>
                    </m:f>
                    <m:r>
                      <a:rPr lang="en-US" altLang="zh-CN" b="0" i="1" smtClean="0">
                        <a:latin typeface="Cambria Math"/>
                        <a:ea typeface="Cambria Math"/>
                      </a:rPr>
                      <m:t>∆</m:t>
                    </m:r>
                    <m:r>
                      <a:rPr lang="en-US" altLang="zh-CN" b="0" i="1" smtClean="0">
                        <a:latin typeface="Cambria Math"/>
                        <a:ea typeface="Cambria Math"/>
                      </a:rPr>
                      <m:t>𝑣</m:t>
                    </m:r>
                  </m:oMath>
                </a14:m>
                <a:r>
                  <a:rPr lang="zh-CN" altLang="en-US" dirty="0" smtClean="0"/>
                  <a:t>的分子个数为：</a:t>
                </a:r>
                <a:endParaRPr lang="en-US" altLang="zh-CN" dirty="0" smtClean="0"/>
              </a:p>
              <a:p>
                <a14:m>
                  <m:oMathPara xmlns:m="http://schemas.openxmlformats.org/officeDocument/2006/math">
                    <m:oMathParaPr>
                      <m:jc m:val="centerGroup"/>
                    </m:oMathParaPr>
                    <m:oMath xmlns:m="http://schemas.openxmlformats.org/officeDocument/2006/math">
                      <m:r>
                        <a:rPr lang="en-US" i="1">
                          <a:latin typeface="Cambria Math"/>
                        </a:rPr>
                        <m:t>𝑛</m:t>
                      </m:r>
                      <m:r>
                        <a:rPr lang="en-US" i="1">
                          <a:latin typeface="Cambria Math"/>
                        </a:rPr>
                        <m:t>(</m:t>
                      </m:r>
                      <m:r>
                        <a:rPr lang="zh-CN" altLang="en-US" i="1">
                          <a:latin typeface="Cambria Math"/>
                        </a:rPr>
                        <m:t>液</m:t>
                      </m:r>
                      <m:r>
                        <a:rPr lang="en-US" i="1">
                          <a:latin typeface="Cambria Math"/>
                        </a:rPr>
                        <m:t>)</m:t>
                      </m:r>
                      <m:rad>
                        <m:radPr>
                          <m:degHide m:val="on"/>
                          <m:ctrlPr>
                            <a:rPr lang="en-US" altLang="zh-CN" i="1">
                              <a:latin typeface="Cambria Math"/>
                            </a:rPr>
                          </m:ctrlPr>
                        </m:radPr>
                        <m:deg/>
                        <m:e>
                          <m:r>
                            <a:rPr lang="en-US" altLang="zh-CN" i="1">
                              <a:latin typeface="Cambria Math"/>
                            </a:rPr>
                            <m:t>𝑚</m:t>
                          </m:r>
                          <m:r>
                            <a:rPr lang="en-US" altLang="zh-CN" i="1">
                              <a:latin typeface="Cambria Math"/>
                            </a:rPr>
                            <m:t>/2</m:t>
                          </m:r>
                          <m:r>
                            <a:rPr lang="zh-CN" altLang="en-US" i="1">
                              <a:latin typeface="Cambria Math"/>
                            </a:rPr>
                            <m:t>𝜋</m:t>
                          </m:r>
                          <m:r>
                            <a:rPr lang="en-US" altLang="zh-CN" i="1">
                              <a:latin typeface="Cambria Math"/>
                            </a:rPr>
                            <m:t>𝑘𝑇</m:t>
                          </m:r>
                        </m:e>
                      </m:rad>
                      <m:sSup>
                        <m:sSupPr>
                          <m:ctrlPr>
                            <a:rPr lang="en-US" i="1">
                              <a:latin typeface="Cambria Math"/>
                            </a:rPr>
                          </m:ctrlPr>
                        </m:sSupPr>
                        <m:e>
                          <m:r>
                            <a:rPr lang="en-US" i="1">
                              <a:latin typeface="Cambria Math"/>
                            </a:rPr>
                            <m:t>𝑒</m:t>
                          </m:r>
                        </m:e>
                        <m:sup>
                          <m:r>
                            <a:rPr lang="en-US" i="1">
                              <a:latin typeface="Cambria Math"/>
                            </a:rPr>
                            <m:t>−</m:t>
                          </m:r>
                          <m:f>
                            <m:fPr>
                              <m:ctrlPr>
                                <a:rPr lang="en-US" i="1" smtClean="0">
                                  <a:latin typeface="Cambria Math"/>
                                </a:rPr>
                              </m:ctrlPr>
                            </m:fPr>
                            <m:num>
                              <m:r>
                                <a:rPr lang="en-US" b="0" i="1" smtClean="0">
                                  <a:latin typeface="Cambria Math"/>
                                </a:rPr>
                                <m:t>1</m:t>
                              </m:r>
                            </m:num>
                            <m:den>
                              <m:r>
                                <a:rPr lang="en-US" b="0" i="1" smtClean="0">
                                  <a:latin typeface="Cambria Math"/>
                                </a:rPr>
                                <m:t>2</m:t>
                              </m:r>
                            </m:den>
                          </m:f>
                          <m:r>
                            <a:rPr lang="en-US" b="0" i="1" smtClean="0">
                              <a:latin typeface="Cambria Math"/>
                            </a:rPr>
                            <m:t>𝑚</m:t>
                          </m:r>
                          <m:sSup>
                            <m:sSupPr>
                              <m:ctrlPr>
                                <a:rPr lang="en-US" b="0" i="1" smtClean="0">
                                  <a:latin typeface="Cambria Math"/>
                                </a:rPr>
                              </m:ctrlPr>
                            </m:sSupPr>
                            <m:e>
                              <m:r>
                                <a:rPr lang="en-US" b="0" i="1" smtClean="0">
                                  <a:latin typeface="Cambria Math"/>
                                </a:rPr>
                                <m:t>𝑣</m:t>
                              </m:r>
                            </m:e>
                            <m:sup>
                              <m:r>
                                <a:rPr lang="en-US" b="0" i="1" smtClean="0">
                                  <a:latin typeface="Cambria Math"/>
                                </a:rPr>
                                <m:t>2</m:t>
                              </m:r>
                            </m:sup>
                          </m:sSup>
                          <m:r>
                            <a:rPr lang="en-US" i="1">
                              <a:latin typeface="Cambria Math"/>
                            </a:rPr>
                            <m:t>/</m:t>
                          </m:r>
                          <m:r>
                            <a:rPr lang="en-US" i="1">
                              <a:latin typeface="Cambria Math"/>
                            </a:rPr>
                            <m:t>𝑘𝑇</m:t>
                          </m:r>
                        </m:sup>
                      </m:sSup>
                      <m:r>
                        <a:rPr lang="en-US" altLang="zh-CN" i="1">
                          <a:latin typeface="Cambria Math"/>
                          <a:ea typeface="Cambria Math"/>
                        </a:rPr>
                        <m:t>∆</m:t>
                      </m:r>
                      <m:r>
                        <a:rPr lang="en-US" altLang="zh-CN" b="0" i="1" smtClean="0">
                          <a:latin typeface="Cambria Math"/>
                          <a:ea typeface="Cambria Math"/>
                        </a:rPr>
                        <m:t>𝑣</m:t>
                      </m:r>
                    </m:oMath>
                  </m:oMathPara>
                </a14:m>
                <a:endParaRPr lang="en-US" dirty="0" smtClean="0"/>
              </a:p>
              <a:p>
                <a:endParaRPr lang="en-US" dirty="0" smtClean="0"/>
              </a:p>
              <a:p>
                <a:r>
                  <a:rPr lang="zh-CN" altLang="en-US" dirty="0"/>
                  <a:t>但</a:t>
                </a:r>
                <a:r>
                  <a:rPr lang="zh-CN" altLang="en-US" dirty="0" smtClean="0"/>
                  <a:t>是动能</a:t>
                </a:r>
                <a:r>
                  <a:rPr lang="zh-CN" altLang="en-US" dirty="0" smtClean="0">
                    <a:solidFill>
                      <a:srgbClr val="FF0000"/>
                    </a:solidFill>
                  </a:rPr>
                  <a:t>大于</a:t>
                </a:r>
                <a:r>
                  <a:rPr lang="en-US" altLang="zh-CN" dirty="0" smtClean="0"/>
                  <a:t>W</a:t>
                </a:r>
                <a:r>
                  <a:rPr lang="zh-CN" altLang="en-US" dirty="0" smtClean="0"/>
                  <a:t>的个数为什么可以直接乘以一个因子</a:t>
                </a:r>
                <a14:m>
                  <m:oMath xmlns:m="http://schemas.openxmlformats.org/officeDocument/2006/math">
                    <m:sSup>
                      <m:sSupPr>
                        <m:ctrlPr>
                          <a:rPr lang="en-US" i="1">
                            <a:latin typeface="Cambria Math"/>
                          </a:rPr>
                        </m:ctrlPr>
                      </m:sSupPr>
                      <m:e>
                        <m:r>
                          <a:rPr lang="en-US" i="1">
                            <a:latin typeface="Cambria Math"/>
                          </a:rPr>
                          <m:t>𝑒</m:t>
                        </m:r>
                      </m:e>
                      <m:sup>
                        <m:r>
                          <a:rPr lang="en-US" i="1">
                            <a:latin typeface="Cambria Math"/>
                          </a:rPr>
                          <m:t>−</m:t>
                        </m:r>
                        <m:r>
                          <a:rPr lang="en-US" i="1">
                            <a:latin typeface="Cambria Math"/>
                          </a:rPr>
                          <m:t>𝑊</m:t>
                        </m:r>
                        <m:r>
                          <a:rPr lang="en-US" i="1">
                            <a:latin typeface="Cambria Math"/>
                          </a:rPr>
                          <m:t>/</m:t>
                        </m:r>
                        <m:r>
                          <a:rPr lang="en-US" i="1">
                            <a:latin typeface="Cambria Math"/>
                          </a:rPr>
                          <m:t>𝑘𝑇</m:t>
                        </m:r>
                      </m:sup>
                    </m:sSup>
                  </m:oMath>
                </a14:m>
                <a:r>
                  <a:rPr lang="zh-CN" altLang="en-US" dirty="0" smtClean="0"/>
                  <a:t>来表示呢？</a:t>
                </a:r>
                <a:endParaRPr lang="en-US" altLang="zh-CN" dirty="0" smtClean="0"/>
              </a:p>
              <a:p>
                <a:r>
                  <a:rPr lang="zh-CN" altLang="en-US" dirty="0" smtClean="0"/>
                  <a:t>请通过严格的求解，算出</a:t>
                </a:r>
                <a14:m>
                  <m:oMath xmlns:m="http://schemas.openxmlformats.org/officeDocument/2006/math">
                    <m:r>
                      <a:rPr lang="en-US" i="1">
                        <a:latin typeface="Cambria Math"/>
                      </a:rPr>
                      <m:t>𝑁</m:t>
                    </m:r>
                    <m:r>
                      <a:rPr lang="en-US" i="1" baseline="-25000">
                        <a:latin typeface="Cambria Math"/>
                      </a:rPr>
                      <m:t>𝑒</m:t>
                    </m:r>
                  </m:oMath>
                </a14:m>
                <a:r>
                  <a:rPr lang="zh-CN" altLang="en-US" dirty="0" smtClean="0"/>
                  <a:t>的表达形式，看看是否与前面提到的表达形式一致。</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6938118"/>
              </a:xfrm>
              <a:prstGeom prst="rect">
                <a:avLst/>
              </a:prstGeom>
              <a:blipFill rotWithShape="1">
                <a:blip r:embed="rId2"/>
                <a:stretch>
                  <a:fillRect l="-533" t="-703" r="-1133" b="-176"/>
                </a:stretch>
              </a:blipFill>
            </p:spPr>
            <p:txBody>
              <a:bodyPr/>
              <a:lstStyle/>
              <a:p>
                <a:r>
                  <a:rPr lang="en-US">
                    <a:noFill/>
                  </a:rPr>
                  <a:t> </a:t>
                </a:r>
              </a:p>
            </p:txBody>
          </p:sp>
        </mc:Fallback>
      </mc:AlternateContent>
      <p:sp>
        <p:nvSpPr>
          <p:cNvPr id="5" name="Trapezoid 4"/>
          <p:cNvSpPr/>
          <p:nvPr/>
        </p:nvSpPr>
        <p:spPr>
          <a:xfrm rot="10800000">
            <a:off x="7331529" y="2133600"/>
            <a:ext cx="1676400" cy="1752600"/>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0800000">
            <a:off x="7560128" y="3083642"/>
            <a:ext cx="1219201" cy="800100"/>
          </a:xfrm>
          <a:prstGeom prst="trapezoi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864930" y="23241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017330" y="26289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169730" y="24765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550730" y="24003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22130" y="27813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712530" y="27813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8597902" y="2391228"/>
            <a:ext cx="1905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6"/>
          </p:cNvCxnSpPr>
          <p:nvPr/>
        </p:nvCxnSpPr>
        <p:spPr>
          <a:xfrm>
            <a:off x="8245930" y="2514600"/>
            <a:ext cx="1143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0"/>
          </p:cNvCxnSpPr>
          <p:nvPr/>
        </p:nvCxnSpPr>
        <p:spPr>
          <a:xfrm flipH="1">
            <a:off x="7712530" y="2324100"/>
            <a:ext cx="1905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p:cNvCxnSpPr>
          <p:nvPr/>
        </p:nvCxnSpPr>
        <p:spPr>
          <a:xfrm>
            <a:off x="8055430" y="2705100"/>
            <a:ext cx="381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6"/>
          </p:cNvCxnSpPr>
          <p:nvPr/>
        </p:nvCxnSpPr>
        <p:spPr>
          <a:xfrm flipV="1">
            <a:off x="8398330" y="2705100"/>
            <a:ext cx="2286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p:cNvCxnSpPr>
          <p:nvPr/>
        </p:nvCxnSpPr>
        <p:spPr>
          <a:xfrm>
            <a:off x="7788730" y="2819400"/>
            <a:ext cx="152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10401" y="2514600"/>
            <a:ext cx="0" cy="1369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Rectangle 19"/>
              <p:cNvSpPr/>
              <p:nvPr/>
            </p:nvSpPr>
            <p:spPr>
              <a:xfrm>
                <a:off x="7043850" y="2589494"/>
                <a:ext cx="3649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𝑧</m:t>
                      </m:r>
                    </m:oMath>
                  </m:oMathPara>
                </a14:m>
                <a:endParaRPr lang="en-US" dirty="0"/>
              </a:p>
            </p:txBody>
          </p:sp>
        </mc:Choice>
        <mc:Fallback>
          <p:sp>
            <p:nvSpPr>
              <p:cNvPr id="20" name="Rectangle 19"/>
              <p:cNvSpPr>
                <a:spLocks noRot="1" noChangeAspect="1" noMove="1" noResize="1" noEditPoints="1" noAdjustHandles="1" noChangeArrowheads="1" noChangeShapeType="1" noTextEdit="1"/>
              </p:cNvSpPr>
              <p:nvPr/>
            </p:nvSpPr>
            <p:spPr>
              <a:xfrm>
                <a:off x="7043850" y="2589494"/>
                <a:ext cx="364972" cy="36933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3654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1452</Words>
  <Application>Microsoft Office PowerPoint</Application>
  <PresentationFormat>On-screen Show (4:3)</PresentationFormat>
  <Paragraphs>46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dc:creator>
  <cp:lastModifiedBy>xue</cp:lastModifiedBy>
  <cp:revision>6</cp:revision>
  <dcterms:created xsi:type="dcterms:W3CDTF">2006-08-16T00:00:00Z</dcterms:created>
  <dcterms:modified xsi:type="dcterms:W3CDTF">2017-12-13T09:35:48Z</dcterms:modified>
</cp:coreProperties>
</file>