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62" r:id="rId7"/>
    <p:sldId id="263" r:id="rId8"/>
    <p:sldId id="259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4" autoAdjust="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ue\Desktop\&#19978;&#28023;&#31185;&#22823;&#25945;&#23398;\&#22823;&#23398;&#29289;&#29702;\2017\&#20316;&#19994;\&#31532;&#21313;&#22235;&#27425;&#20316;&#19994;\Fe3O4%20%20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ue\Desktop\&#19978;&#28023;&#31185;&#22823;&#25945;&#23398;\&#22823;&#23398;&#29289;&#29702;\2017\&#20316;&#19994;\&#31532;&#21313;&#22235;&#27425;&#20316;&#19994;\Fe3O4%20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Cp/T  (J/mol*k^2)</a:t>
            </a:r>
          </a:p>
        </c:rich>
      </c:tx>
      <c:layout>
        <c:manualLayout>
          <c:xMode val="edge"/>
          <c:yMode val="edge"/>
          <c:x val="0.16941010157319097"/>
          <c:y val="0.1565154877560973"/>
        </c:manualLayout>
      </c:layout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Cp/T (J/mol*k^2)</c:v>
                </c:pt>
              </c:strCache>
            </c:strRef>
          </c:tx>
          <c:xVal>
            <c:numRef>
              <c:f>Sheet1!$A$2:$A$40</c:f>
              <c:numCache>
                <c:formatCode>0.00</c:formatCode>
                <c:ptCount val="39"/>
                <c:pt idx="0">
                  <c:v>340.5773725270746</c:v>
                </c:pt>
                <c:pt idx="1">
                  <c:v>327.41861154086706</c:v>
                </c:pt>
                <c:pt idx="2">
                  <c:v>312.8773165673656</c:v>
                </c:pt>
                <c:pt idx="3">
                  <c:v>295.58082886204284</c:v>
                </c:pt>
                <c:pt idx="4">
                  <c:v>285.86358997992033</c:v>
                </c:pt>
                <c:pt idx="5">
                  <c:v>274.78850521741992</c:v>
                </c:pt>
                <c:pt idx="6">
                  <c:v>262.99746535435662</c:v>
                </c:pt>
                <c:pt idx="7">
                  <c:v>245.6762895421179</c:v>
                </c:pt>
                <c:pt idx="8">
                  <c:v>226.27637512755521</c:v>
                </c:pt>
                <c:pt idx="9">
                  <c:v>208.94038645116694</c:v>
                </c:pt>
                <c:pt idx="10">
                  <c:v>193.693011619869</c:v>
                </c:pt>
                <c:pt idx="11">
                  <c:v>174.27334671977354</c:v>
                </c:pt>
                <c:pt idx="12">
                  <c:v>161.78610224168008</c:v>
                </c:pt>
                <c:pt idx="13">
                  <c:v>152.06886335955761</c:v>
                </c:pt>
                <c:pt idx="14">
                  <c:v>145.81289706705289</c:v>
                </c:pt>
                <c:pt idx="15">
                  <c:v>134.70818657625333</c:v>
                </c:pt>
                <c:pt idx="16">
                  <c:v>128.44728266236547</c:v>
                </c:pt>
                <c:pt idx="17">
                  <c:v>122.90727147042364</c:v>
                </c:pt>
                <c:pt idx="18">
                  <c:v>118.09309062181113</c:v>
                </c:pt>
                <c:pt idx="19">
                  <c:v>120.08788966062082</c:v>
                </c:pt>
                <c:pt idx="20">
                  <c:v>120.10270252477039</c:v>
                </c:pt>
                <c:pt idx="21">
                  <c:v>119.60400276506797</c:v>
                </c:pt>
                <c:pt idx="22">
                  <c:v>119.6484413575167</c:v>
                </c:pt>
                <c:pt idx="23">
                  <c:v>116.7500576055828</c:v>
                </c:pt>
                <c:pt idx="24">
                  <c:v>116.69080614898449</c:v>
                </c:pt>
                <c:pt idx="25">
                  <c:v>116.65130517791896</c:v>
                </c:pt>
                <c:pt idx="26">
                  <c:v>115.24408308370914</c:v>
                </c:pt>
                <c:pt idx="27">
                  <c:v>105.50709371605384</c:v>
                </c:pt>
                <c:pt idx="28">
                  <c:v>95.760229105632177</c:v>
                </c:pt>
                <c:pt idx="29">
                  <c:v>79.772211066855391</c:v>
                </c:pt>
                <c:pt idx="30">
                  <c:v>72.805227295171008</c:v>
                </c:pt>
                <c:pt idx="31">
                  <c:v>59.611902959281082</c:v>
                </c:pt>
                <c:pt idx="32">
                  <c:v>51.252509957536454</c:v>
                </c:pt>
                <c:pt idx="33">
                  <c:v>40.16754995226966</c:v>
                </c:pt>
                <c:pt idx="34">
                  <c:v>29.052964218703707</c:v>
                </c:pt>
                <c:pt idx="35">
                  <c:v>15.222686724381974</c:v>
                </c:pt>
                <c:pt idx="36">
                  <c:v>3.461272589617828</c:v>
                </c:pt>
              </c:numCache>
            </c:numRef>
          </c:xVal>
          <c:yVal>
            <c:numRef>
              <c:f>Sheet1!$C$2:$C$40</c:f>
              <c:numCache>
                <c:formatCode>General</c:formatCode>
                <c:ptCount val="39"/>
                <c:pt idx="0">
                  <c:v>0.49971970927085757</c:v>
                </c:pt>
                <c:pt idx="1">
                  <c:v>0.50870393549587045</c:v>
                </c:pt>
                <c:pt idx="2">
                  <c:v>0.52071037044050961</c:v>
                </c:pt>
                <c:pt idx="3">
                  <c:v>0.54365245087393999</c:v>
                </c:pt>
                <c:pt idx="4">
                  <c:v>0.54198117281285096</c:v>
                </c:pt>
                <c:pt idx="5">
                  <c:v>0.555835070317928</c:v>
                </c:pt>
                <c:pt idx="6">
                  <c:v>0.55881395814558932</c:v>
                </c:pt>
                <c:pt idx="7">
                  <c:v>0.57461746657019597</c:v>
                </c:pt>
                <c:pt idx="8">
                  <c:v>0.59506404521352041</c:v>
                </c:pt>
                <c:pt idx="9">
                  <c:v>0.60643728140656006</c:v>
                </c:pt>
                <c:pt idx="10">
                  <c:v>0.6242989701233812</c:v>
                </c:pt>
                <c:pt idx="11">
                  <c:v>0.64005288756669976</c:v>
                </c:pt>
                <c:pt idx="12">
                  <c:v>0.64935197053856653</c:v>
                </c:pt>
                <c:pt idx="13">
                  <c:v>0.65296447821287085</c:v>
                </c:pt>
                <c:pt idx="14">
                  <c:v>0.64648448523021007</c:v>
                </c:pt>
                <c:pt idx="15">
                  <c:v>0.6516628790655622</c:v>
                </c:pt>
                <c:pt idx="16">
                  <c:v>0.63870736270213457</c:v>
                </c:pt>
                <c:pt idx="17">
                  <c:v>0.65565911403931654</c:v>
                </c:pt>
                <c:pt idx="18">
                  <c:v>0.71243606360886946</c:v>
                </c:pt>
                <c:pt idx="19">
                  <c:v>1.438235818154407</c:v>
                </c:pt>
                <c:pt idx="20">
                  <c:v>1.455900893493395</c:v>
                </c:pt>
                <c:pt idx="21">
                  <c:v>1.69486300898595</c:v>
                </c:pt>
                <c:pt idx="22">
                  <c:v>1.7479641245735669</c:v>
                </c:pt>
                <c:pt idx="23">
                  <c:v>0.76952139282441678</c:v>
                </c:pt>
                <c:pt idx="24">
                  <c:v>0.696455521234432</c:v>
                </c:pt>
                <c:pt idx="25">
                  <c:v>0.64770370370370378</c:v>
                </c:pt>
                <c:pt idx="26">
                  <c:v>0.62456441016852327</c:v>
                </c:pt>
                <c:pt idx="27">
                  <c:v>0.60052414825907907</c:v>
                </c:pt>
                <c:pt idx="28">
                  <c:v>0.55673576020074933</c:v>
                </c:pt>
                <c:pt idx="29">
                  <c:v>0.50618965090368917</c:v>
                </c:pt>
                <c:pt idx="30">
                  <c:v>0.44625296710749401</c:v>
                </c:pt>
                <c:pt idx="31">
                  <c:v>0.36905381153538197</c:v>
                </c:pt>
                <c:pt idx="32">
                  <c:v>0.28349389852280027</c:v>
                </c:pt>
                <c:pt idx="33">
                  <c:v>0.19916574472444171</c:v>
                </c:pt>
                <c:pt idx="34">
                  <c:v>0.10310446408338998</c:v>
                </c:pt>
                <c:pt idx="35">
                  <c:v>4.5983998270083253E-2</c:v>
                </c:pt>
                <c:pt idx="36">
                  <c:v>2.8891107941036616E-2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844736"/>
        <c:axId val="154571520"/>
      </c:scatterChart>
      <c:valAx>
        <c:axId val="153844736"/>
        <c:scaling>
          <c:orientation val="minMax"/>
        </c:scaling>
        <c:delete val="0"/>
        <c:axPos val="b"/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154571520"/>
        <c:crosses val="autoZero"/>
        <c:crossBetween val="midCat"/>
      </c:valAx>
      <c:valAx>
        <c:axId val="154571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1538447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Cp/T  (J/mol*k^2)</a:t>
            </a:r>
          </a:p>
        </c:rich>
      </c:tx>
      <c:layout>
        <c:manualLayout>
          <c:xMode val="edge"/>
          <c:yMode val="edge"/>
          <c:x val="0.16941010157319097"/>
          <c:y val="0.1565154877560973"/>
        </c:manualLayout>
      </c:layout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Cp/T (J/mol*k^2)</c:v>
                </c:pt>
              </c:strCache>
            </c:strRef>
          </c:tx>
          <c:xVal>
            <c:numRef>
              <c:f>Sheet1!$A$2:$A$40</c:f>
              <c:numCache>
                <c:formatCode>0.00</c:formatCode>
                <c:ptCount val="39"/>
                <c:pt idx="0">
                  <c:v>340.5773725270746</c:v>
                </c:pt>
                <c:pt idx="1">
                  <c:v>327.41861154086706</c:v>
                </c:pt>
                <c:pt idx="2">
                  <c:v>312.8773165673656</c:v>
                </c:pt>
                <c:pt idx="3">
                  <c:v>295.58082886204284</c:v>
                </c:pt>
                <c:pt idx="4">
                  <c:v>285.86358997992033</c:v>
                </c:pt>
                <c:pt idx="5">
                  <c:v>274.78850521741992</c:v>
                </c:pt>
                <c:pt idx="6">
                  <c:v>262.99746535435662</c:v>
                </c:pt>
                <c:pt idx="7">
                  <c:v>245.6762895421179</c:v>
                </c:pt>
                <c:pt idx="8">
                  <c:v>226.27637512755521</c:v>
                </c:pt>
                <c:pt idx="9">
                  <c:v>208.94038645116694</c:v>
                </c:pt>
                <c:pt idx="10">
                  <c:v>193.693011619869</c:v>
                </c:pt>
                <c:pt idx="11">
                  <c:v>174.27334671977354</c:v>
                </c:pt>
                <c:pt idx="12">
                  <c:v>161.78610224168008</c:v>
                </c:pt>
                <c:pt idx="13">
                  <c:v>152.06886335955761</c:v>
                </c:pt>
                <c:pt idx="14">
                  <c:v>145.81289706705289</c:v>
                </c:pt>
                <c:pt idx="15">
                  <c:v>134.70818657625333</c:v>
                </c:pt>
                <c:pt idx="16">
                  <c:v>128.44728266236547</c:v>
                </c:pt>
                <c:pt idx="17">
                  <c:v>122.90727147042364</c:v>
                </c:pt>
                <c:pt idx="18">
                  <c:v>118.09309062181113</c:v>
                </c:pt>
                <c:pt idx="19">
                  <c:v>120.08788966062082</c:v>
                </c:pt>
                <c:pt idx="20">
                  <c:v>120.10270252477039</c:v>
                </c:pt>
                <c:pt idx="21">
                  <c:v>119.60400276506797</c:v>
                </c:pt>
                <c:pt idx="22">
                  <c:v>119.6484413575167</c:v>
                </c:pt>
                <c:pt idx="23">
                  <c:v>116.7500576055828</c:v>
                </c:pt>
                <c:pt idx="24">
                  <c:v>116.69080614898449</c:v>
                </c:pt>
                <c:pt idx="25">
                  <c:v>116.65130517791896</c:v>
                </c:pt>
                <c:pt idx="26">
                  <c:v>115.24408308370914</c:v>
                </c:pt>
                <c:pt idx="27">
                  <c:v>105.50709371605384</c:v>
                </c:pt>
                <c:pt idx="28">
                  <c:v>95.760229105632177</c:v>
                </c:pt>
                <c:pt idx="29">
                  <c:v>79.772211066855391</c:v>
                </c:pt>
                <c:pt idx="30">
                  <c:v>72.805227295171008</c:v>
                </c:pt>
                <c:pt idx="31">
                  <c:v>59.611902959281082</c:v>
                </c:pt>
                <c:pt idx="32">
                  <c:v>51.252509957536454</c:v>
                </c:pt>
                <c:pt idx="33">
                  <c:v>40.16754995226966</c:v>
                </c:pt>
                <c:pt idx="34">
                  <c:v>29.052964218703707</c:v>
                </c:pt>
                <c:pt idx="35">
                  <c:v>15.222686724381974</c:v>
                </c:pt>
                <c:pt idx="36">
                  <c:v>3.461272589617828</c:v>
                </c:pt>
              </c:numCache>
            </c:numRef>
          </c:xVal>
          <c:yVal>
            <c:numRef>
              <c:f>Sheet1!$C$2:$C$40</c:f>
              <c:numCache>
                <c:formatCode>General</c:formatCode>
                <c:ptCount val="39"/>
                <c:pt idx="0">
                  <c:v>0.49971970927085757</c:v>
                </c:pt>
                <c:pt idx="1">
                  <c:v>0.50870393549587045</c:v>
                </c:pt>
                <c:pt idx="2">
                  <c:v>0.52071037044050961</c:v>
                </c:pt>
                <c:pt idx="3">
                  <c:v>0.54365245087393999</c:v>
                </c:pt>
                <c:pt idx="4">
                  <c:v>0.54198117281285096</c:v>
                </c:pt>
                <c:pt idx="5">
                  <c:v>0.555835070317928</c:v>
                </c:pt>
                <c:pt idx="6">
                  <c:v>0.55881395814558932</c:v>
                </c:pt>
                <c:pt idx="7">
                  <c:v>0.57461746657019597</c:v>
                </c:pt>
                <c:pt idx="8">
                  <c:v>0.59506404521352041</c:v>
                </c:pt>
                <c:pt idx="9">
                  <c:v>0.60643728140656006</c:v>
                </c:pt>
                <c:pt idx="10">
                  <c:v>0.6242989701233812</c:v>
                </c:pt>
                <c:pt idx="11">
                  <c:v>0.64005288756669976</c:v>
                </c:pt>
                <c:pt idx="12">
                  <c:v>0.64935197053856653</c:v>
                </c:pt>
                <c:pt idx="13">
                  <c:v>0.65296447821287085</c:v>
                </c:pt>
                <c:pt idx="14">
                  <c:v>0.64648448523021007</c:v>
                </c:pt>
                <c:pt idx="15">
                  <c:v>0.6516628790655622</c:v>
                </c:pt>
                <c:pt idx="16">
                  <c:v>0.63870736270213457</c:v>
                </c:pt>
                <c:pt idx="17">
                  <c:v>0.65565911403931654</c:v>
                </c:pt>
                <c:pt idx="18">
                  <c:v>0.71243606360886946</c:v>
                </c:pt>
                <c:pt idx="19">
                  <c:v>1.438235818154407</c:v>
                </c:pt>
                <c:pt idx="20">
                  <c:v>1.455900893493395</c:v>
                </c:pt>
                <c:pt idx="21">
                  <c:v>1.69486300898595</c:v>
                </c:pt>
                <c:pt idx="22">
                  <c:v>1.7479641245735669</c:v>
                </c:pt>
                <c:pt idx="23">
                  <c:v>0.76952139282441678</c:v>
                </c:pt>
                <c:pt idx="24">
                  <c:v>0.696455521234432</c:v>
                </c:pt>
                <c:pt idx="25">
                  <c:v>0.64770370370370378</c:v>
                </c:pt>
                <c:pt idx="26">
                  <c:v>0.62456441016852327</c:v>
                </c:pt>
                <c:pt idx="27">
                  <c:v>0.60052414825907907</c:v>
                </c:pt>
                <c:pt idx="28">
                  <c:v>0.55673576020074933</c:v>
                </c:pt>
                <c:pt idx="29">
                  <c:v>0.50618965090368917</c:v>
                </c:pt>
                <c:pt idx="30">
                  <c:v>0.44625296710749401</c:v>
                </c:pt>
                <c:pt idx="31">
                  <c:v>0.36905381153538197</c:v>
                </c:pt>
                <c:pt idx="32">
                  <c:v>0.28349389852280027</c:v>
                </c:pt>
                <c:pt idx="33">
                  <c:v>0.19916574472444171</c:v>
                </c:pt>
                <c:pt idx="34">
                  <c:v>0.10310446408338998</c:v>
                </c:pt>
                <c:pt idx="35">
                  <c:v>4.5983998270083253E-2</c:v>
                </c:pt>
                <c:pt idx="36">
                  <c:v>2.8891107941036616E-2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967232"/>
        <c:axId val="131973504"/>
      </c:scatterChart>
      <c:valAx>
        <c:axId val="131967232"/>
        <c:scaling>
          <c:orientation val="minMax"/>
        </c:scaling>
        <c:delete val="0"/>
        <c:axPos val="b"/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131973504"/>
        <c:crosses val="autoZero"/>
        <c:crossBetween val="midCat"/>
      </c:valAx>
      <c:valAx>
        <c:axId val="131973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1319672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5544818" y="1447800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544818" y="3962400"/>
            <a:ext cx="3352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6188694" y="1524002"/>
            <a:ext cx="2381933" cy="1676401"/>
          </a:xfrm>
          <a:custGeom>
            <a:avLst/>
            <a:gdLst>
              <a:gd name="connsiteX0" fmla="*/ 0 w 1592826"/>
              <a:gd name="connsiteY0" fmla="*/ 0 h 1696064"/>
              <a:gd name="connsiteX1" fmla="*/ 516194 w 1592826"/>
              <a:gd name="connsiteY1" fmla="*/ 1061884 h 1696064"/>
              <a:gd name="connsiteX2" fmla="*/ 1592826 w 1592826"/>
              <a:gd name="connsiteY2" fmla="*/ 1696064 h 169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2826" h="1696064">
                <a:moveTo>
                  <a:pt x="0" y="0"/>
                </a:moveTo>
                <a:cubicBezTo>
                  <a:pt x="125361" y="389603"/>
                  <a:pt x="250723" y="779207"/>
                  <a:pt x="516194" y="1061884"/>
                </a:cubicBezTo>
                <a:cubicBezTo>
                  <a:pt x="781665" y="1344561"/>
                  <a:pt x="1187245" y="1520312"/>
                  <a:pt x="1592826" y="1696064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570983" y="3276600"/>
            <a:ext cx="1793235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6094319" y="1600200"/>
            <a:ext cx="441099" cy="1650609"/>
          </a:xfrm>
          <a:custGeom>
            <a:avLst/>
            <a:gdLst>
              <a:gd name="connsiteX0" fmla="*/ 294968 w 294968"/>
              <a:gd name="connsiteY0" fmla="*/ 943897 h 943897"/>
              <a:gd name="connsiteX1" fmla="*/ 132735 w 294968"/>
              <a:gd name="connsiteY1" fmla="*/ 560439 h 943897"/>
              <a:gd name="connsiteX2" fmla="*/ 0 w 294968"/>
              <a:gd name="connsiteY2" fmla="*/ 0 h 94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968" h="943897">
                <a:moveTo>
                  <a:pt x="294968" y="943897"/>
                </a:moveTo>
                <a:cubicBezTo>
                  <a:pt x="238432" y="830826"/>
                  <a:pt x="181896" y="717755"/>
                  <a:pt x="132735" y="560439"/>
                </a:cubicBezTo>
                <a:cubicBezTo>
                  <a:pt x="83574" y="403123"/>
                  <a:pt x="41787" y="201561"/>
                  <a:pt x="0" y="0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35218" y="1447800"/>
            <a:ext cx="45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压强</a:t>
            </a:r>
            <a:r>
              <a:rPr lang="en-US" altLang="zh-CN" dirty="0" smtClean="0"/>
              <a:t>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54731" y="4063803"/>
            <a:ext cx="101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体积</a:t>
            </a:r>
            <a:r>
              <a:rPr lang="en-US" altLang="zh-CN" dirty="0" smtClean="0"/>
              <a:t>V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40218" y="190946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等温膨胀</a:t>
            </a:r>
            <a:endParaRPr lang="en-US" altLang="zh-CN" dirty="0" smtClean="0"/>
          </a:p>
          <a:p>
            <a:r>
              <a:rPr lang="zh-CN" altLang="en-US" dirty="0" smtClean="0"/>
              <a:t>吸热</a:t>
            </a:r>
            <a:r>
              <a:rPr lang="en-US" altLang="zh-CN" dirty="0" smtClean="0"/>
              <a:t>Q1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1800" y="3352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等压</a:t>
            </a:r>
            <a:r>
              <a:rPr lang="zh-CN" altLang="en-US" dirty="0"/>
              <a:t>膨胀</a:t>
            </a:r>
            <a:endParaRPr lang="en-US" altLang="zh-CN" dirty="0" smtClean="0"/>
          </a:p>
          <a:p>
            <a:r>
              <a:rPr lang="zh-CN" altLang="en-US" dirty="0" smtClean="0"/>
              <a:t>吸热</a:t>
            </a:r>
            <a:r>
              <a:rPr lang="en-US" altLang="zh-CN" dirty="0" smtClean="0"/>
              <a:t>Q2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73418" y="1923871"/>
            <a:ext cx="559626" cy="120032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绝热</a:t>
            </a:r>
            <a:r>
              <a:rPr lang="zh-CN" altLang="en-US" dirty="0"/>
              <a:t>膨胀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25818" y="1219200"/>
            <a:ext cx="48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440418" y="3212068"/>
            <a:ext cx="48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30618" y="3226543"/>
            <a:ext cx="48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6200" y="0"/>
                <a:ext cx="4859018" cy="4098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问题一：熵是一个状态量</a:t>
                </a:r>
                <a:endParaRPr lang="en-US" altLang="zh-CN" dirty="0" smtClean="0"/>
              </a:p>
              <a:p>
                <a:endParaRPr lang="en-US" dirty="0"/>
              </a:p>
              <a:p>
                <a:r>
                  <a:rPr lang="zh-CN" altLang="en-US" dirty="0"/>
                  <a:t>课堂</a:t>
                </a:r>
                <a:r>
                  <a:rPr lang="zh-CN" altLang="en-US" dirty="0" smtClean="0"/>
                  <a:t>上曾说过，虽然熵是通过一个过程来进行测量的，即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d</m:t>
                    </m:r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zh-CN" altLang="en-US" dirty="0" smtClean="0"/>
                  <a:t>，但是熵是一个状态量，与过程无关，只与物质当前所处的状态有关。</a:t>
                </a:r>
                <a:endParaRPr lang="en-US" altLang="zh-CN" dirty="0" smtClean="0"/>
              </a:p>
              <a:p>
                <a:endParaRPr lang="en-US" dirty="0"/>
              </a:p>
              <a:p>
                <a:r>
                  <a:rPr lang="zh-CN" altLang="en-US" dirty="0" smtClean="0"/>
                  <a:t>那么这就要求对于连接相同两个状态的不同可逆过程，其计算出来的熵应该是一样的。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：请用克劳修斯关系一般性地证明这个结论。</a:t>
                </a:r>
                <a:endParaRPr lang="en-US" altLang="zh-CN" dirty="0" smtClean="0"/>
              </a:p>
              <a:p>
                <a:endParaRPr lang="en-US" dirty="0"/>
              </a:p>
              <a:p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：如果有如右图所示的一个可逆过程，请计算出其从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过程的熵变，以及从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经过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过程的熵变，看看它们是否一致。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0"/>
                <a:ext cx="4859018" cy="4098173"/>
              </a:xfrm>
              <a:prstGeom prst="rect">
                <a:avLst/>
              </a:prstGeom>
              <a:blipFill rotWithShape="1">
                <a:blip r:embed="rId2"/>
                <a:stretch>
                  <a:fillRect l="-1129" t="-1190" r="-1255"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091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2490628"/>
              </p:ext>
            </p:extLst>
          </p:nvPr>
        </p:nvGraphicFramePr>
        <p:xfrm>
          <a:off x="-32657" y="0"/>
          <a:ext cx="5334000" cy="3043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576943" y="3146425"/>
            <a:ext cx="0" cy="320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76943" y="6346825"/>
            <a:ext cx="396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91743" y="5889625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T</a:t>
            </a:r>
            <a:endParaRPr lang="en-US" sz="28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29343" y="3013951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S</a:t>
            </a:r>
            <a:endParaRPr lang="en-US" sz="2800" i="1" dirty="0"/>
          </a:p>
        </p:txBody>
      </p:sp>
      <p:sp>
        <p:nvSpPr>
          <p:cNvPr id="10" name="Freeform 9"/>
          <p:cNvSpPr/>
          <p:nvPr/>
        </p:nvSpPr>
        <p:spPr>
          <a:xfrm>
            <a:off x="587829" y="5569857"/>
            <a:ext cx="1161143" cy="786514"/>
          </a:xfrm>
          <a:custGeom>
            <a:avLst/>
            <a:gdLst>
              <a:gd name="connsiteX0" fmla="*/ 0 w 1161143"/>
              <a:gd name="connsiteY0" fmla="*/ 783772 h 786514"/>
              <a:gd name="connsiteX1" fmla="*/ 275771 w 1161143"/>
              <a:gd name="connsiteY1" fmla="*/ 769257 h 786514"/>
              <a:gd name="connsiteX2" fmla="*/ 537028 w 1161143"/>
              <a:gd name="connsiteY2" fmla="*/ 653143 h 786514"/>
              <a:gd name="connsiteX3" fmla="*/ 740228 w 1161143"/>
              <a:gd name="connsiteY3" fmla="*/ 464457 h 786514"/>
              <a:gd name="connsiteX4" fmla="*/ 1161143 w 1161143"/>
              <a:gd name="connsiteY4" fmla="*/ 0 h 78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1143" h="786514">
                <a:moveTo>
                  <a:pt x="0" y="783772"/>
                </a:moveTo>
                <a:cubicBezTo>
                  <a:pt x="93133" y="787400"/>
                  <a:pt x="186266" y="791028"/>
                  <a:pt x="275771" y="769257"/>
                </a:cubicBezTo>
                <a:cubicBezTo>
                  <a:pt x="365276" y="747486"/>
                  <a:pt x="459618" y="703943"/>
                  <a:pt x="537028" y="653143"/>
                </a:cubicBezTo>
                <a:cubicBezTo>
                  <a:pt x="614438" y="602343"/>
                  <a:pt x="636209" y="573314"/>
                  <a:pt x="740228" y="464457"/>
                </a:cubicBezTo>
                <a:cubicBezTo>
                  <a:pt x="844247" y="355600"/>
                  <a:pt x="1002695" y="177800"/>
                  <a:pt x="116114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748972" y="5250543"/>
            <a:ext cx="14514" cy="319314"/>
          </a:xfrm>
          <a:custGeom>
            <a:avLst/>
            <a:gdLst>
              <a:gd name="connsiteX0" fmla="*/ 0 w 14514"/>
              <a:gd name="connsiteY0" fmla="*/ 319314 h 319314"/>
              <a:gd name="connsiteX1" fmla="*/ 14514 w 14514"/>
              <a:gd name="connsiteY1" fmla="*/ 0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514" h="319314">
                <a:moveTo>
                  <a:pt x="0" y="319314"/>
                </a:moveTo>
                <a:lnTo>
                  <a:pt x="14514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763486" y="3828143"/>
            <a:ext cx="2191657" cy="1436914"/>
          </a:xfrm>
          <a:custGeom>
            <a:avLst/>
            <a:gdLst>
              <a:gd name="connsiteX0" fmla="*/ 0 w 2191657"/>
              <a:gd name="connsiteY0" fmla="*/ 1436914 h 1436914"/>
              <a:gd name="connsiteX1" fmla="*/ 275771 w 2191657"/>
              <a:gd name="connsiteY1" fmla="*/ 1204686 h 1436914"/>
              <a:gd name="connsiteX2" fmla="*/ 754743 w 2191657"/>
              <a:gd name="connsiteY2" fmla="*/ 827314 h 1436914"/>
              <a:gd name="connsiteX3" fmla="*/ 1262743 w 2191657"/>
              <a:gd name="connsiteY3" fmla="*/ 522514 h 1436914"/>
              <a:gd name="connsiteX4" fmla="*/ 1828800 w 2191657"/>
              <a:gd name="connsiteY4" fmla="*/ 159657 h 1436914"/>
              <a:gd name="connsiteX5" fmla="*/ 2191657 w 2191657"/>
              <a:gd name="connsiteY5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657" h="1436914">
                <a:moveTo>
                  <a:pt x="0" y="1436914"/>
                </a:moveTo>
                <a:cubicBezTo>
                  <a:pt x="74990" y="1371600"/>
                  <a:pt x="149981" y="1306286"/>
                  <a:pt x="275771" y="1204686"/>
                </a:cubicBezTo>
                <a:cubicBezTo>
                  <a:pt x="401562" y="1103086"/>
                  <a:pt x="590248" y="941009"/>
                  <a:pt x="754743" y="827314"/>
                </a:cubicBezTo>
                <a:cubicBezTo>
                  <a:pt x="919238" y="713619"/>
                  <a:pt x="1083734" y="633790"/>
                  <a:pt x="1262743" y="522514"/>
                </a:cubicBezTo>
                <a:cubicBezTo>
                  <a:pt x="1441753" y="411238"/>
                  <a:pt x="1673981" y="246743"/>
                  <a:pt x="1828800" y="159657"/>
                </a:cubicBezTo>
                <a:cubicBezTo>
                  <a:pt x="1983619" y="72571"/>
                  <a:pt x="2087638" y="36285"/>
                  <a:pt x="219165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63486" y="1872343"/>
            <a:ext cx="0" cy="4090771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01343" y="228600"/>
            <a:ext cx="361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文献中的计算出来的熵图：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992" y="1903633"/>
            <a:ext cx="3475155" cy="264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43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76200"/>
                <a:ext cx="9144000" cy="1882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参考解答：</a:t>
                </a:r>
                <a:endParaRPr lang="en-US" altLang="zh-CN" dirty="0" smtClean="0"/>
              </a:p>
              <a:p>
                <a:endParaRPr lang="en-US" dirty="0"/>
              </a:p>
              <a:p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分）：考虑一个循环过程：</a:t>
                </a:r>
                <a:r>
                  <a:rPr lang="en-US" altLang="zh-CN" dirty="0" smtClean="0"/>
                  <a:t>A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BCA</a:t>
                </a:r>
              </a:p>
              <a:p>
                <a:r>
                  <a:rPr lang="zh-CN" altLang="en-US" dirty="0" smtClean="0">
                    <a:sym typeface="Wingdings" panose="05000000000000000000" pitchFamily="2" charset="2"/>
                  </a:rPr>
                  <a:t>由克劳修斯关系可知，在一个可逆循环过程中，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  <a:sym typeface="Wingdings" panose="05000000000000000000" pitchFamily="2" charset="2"/>
                          </a:rPr>
                          <m:t>𝐴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  <a:sym typeface="Wingdings" panose="05000000000000000000" pitchFamily="2" charset="2"/>
                          </a:rPr>
                          <m:t>𝐵</m:t>
                        </m:r>
                      </m:sup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  <a:sym typeface="Wingdings" panose="05000000000000000000" pitchFamily="2" charset="2"/>
                              </a:rPr>
                              <m:t>d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𝑄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𝑇</m:t>
                            </m:r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nary>
                      <m:naryPr>
                        <m:ctrlPr>
                          <a:rPr lang="zh-CN" altLang="en-US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  <a:sym typeface="Wingdings" panose="05000000000000000000" pitchFamily="2" charset="2"/>
                          </a:rPr>
                          <m:t>𝐵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  <a:sym typeface="Wingdings" panose="05000000000000000000" pitchFamily="2" charset="2"/>
                          </a:rPr>
                          <m:t>𝐶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  <a:sym typeface="Wingdings" panose="05000000000000000000" pitchFamily="2" charset="2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/>
                                <a:sym typeface="Wingdings" panose="05000000000000000000" pitchFamily="2" charset="2"/>
                              </a:rPr>
                              <m:t>𝑄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  <a:sym typeface="Wingdings" panose="05000000000000000000" pitchFamily="2" charset="2"/>
                              </a:rPr>
                              <m:t>𝑇</m:t>
                            </m:r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nary>
                      <m:naryPr>
                        <m:ctrlPr>
                          <a:rPr lang="zh-CN" altLang="en-US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  <a:sym typeface="Wingdings" panose="05000000000000000000" pitchFamily="2" charset="2"/>
                          </a:rPr>
                          <m:t>𝐶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  <a:sym typeface="Wingdings" panose="05000000000000000000" pitchFamily="2" charset="2"/>
                          </a:rPr>
                          <m:t>𝐴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  <a:sym typeface="Wingdings" panose="05000000000000000000" pitchFamily="2" charset="2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/>
                                <a:sym typeface="Wingdings" panose="05000000000000000000" pitchFamily="2" charset="2"/>
                              </a:rPr>
                              <m:t>𝑄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  <a:sym typeface="Wingdings" panose="05000000000000000000" pitchFamily="2" charset="2"/>
                              </a:rPr>
                              <m:t>𝑇</m:t>
                            </m:r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zh-CN" altLang="en-US" dirty="0" smtClean="0"/>
                  <a:t>因此，从</a:t>
                </a:r>
                <a:r>
                  <a:rPr lang="en-US" altLang="zh-CN" dirty="0" smtClean="0"/>
                  <a:t>A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B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过程中的熵变等于从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ACB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过程中的熵变。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200"/>
                <a:ext cx="9144000" cy="1882182"/>
              </a:xfrm>
              <a:prstGeom prst="rect">
                <a:avLst/>
              </a:prstGeom>
              <a:blipFill rotWithShape="1">
                <a:blip r:embed="rId2"/>
                <a:stretch>
                  <a:fillRect l="-533" t="-2597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18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374" r="7501" b="6771"/>
          <a:stretch/>
        </p:blipFill>
        <p:spPr bwMode="auto">
          <a:xfrm rot="5400000">
            <a:off x="1121211" y="1121247"/>
            <a:ext cx="6922919" cy="465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7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问题二：斯特林引擎的效率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理</a:t>
            </a:r>
            <a:r>
              <a:rPr lang="zh-CN" altLang="en-US" sz="2400" dirty="0"/>
              <a:t>想气</a:t>
            </a:r>
            <a:r>
              <a:rPr lang="zh-CN" altLang="en-US" sz="2400" dirty="0" smtClean="0"/>
              <a:t>体在</a:t>
            </a:r>
            <a:r>
              <a:rPr lang="en-US" altLang="zh-CN" sz="2400" dirty="0" err="1" smtClean="0"/>
              <a:t>Stirling</a:t>
            </a:r>
            <a:r>
              <a:rPr lang="zh-CN" altLang="en-US" sz="2400" dirty="0" smtClean="0"/>
              <a:t>热</a:t>
            </a:r>
            <a:r>
              <a:rPr lang="zh-CN" altLang="en-US" sz="2400" dirty="0"/>
              <a:t>机循环的</a:t>
            </a:r>
            <a:r>
              <a:rPr lang="en-US" altLang="zh-CN" sz="2400" dirty="0"/>
              <a:t>p-V</a:t>
            </a:r>
            <a:r>
              <a:rPr lang="zh-CN" altLang="en-US" sz="2400" dirty="0"/>
              <a:t>示意图</a:t>
            </a:r>
            <a:r>
              <a:rPr lang="zh-CN" altLang="en-US" sz="2400" dirty="0" smtClean="0"/>
              <a:t>如下页图所</a:t>
            </a:r>
            <a:r>
              <a:rPr lang="zh-CN" altLang="en-US" sz="2400" dirty="0"/>
              <a:t>示。在此循环中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400" dirty="0"/>
              <a:t>1-&gt;2 </a:t>
            </a:r>
            <a:r>
              <a:rPr lang="zh-CN" altLang="en-US" sz="2400" dirty="0"/>
              <a:t>气体在温度</a:t>
            </a:r>
            <a:r>
              <a:rPr lang="en-US" altLang="zh-CN" sz="2400" dirty="0"/>
              <a:t>T2</a:t>
            </a:r>
            <a:r>
              <a:rPr lang="zh-CN" altLang="en-US" sz="2400" dirty="0"/>
              <a:t>时等温膨胀</a:t>
            </a:r>
            <a:r>
              <a:rPr lang="en-US" altLang="zh-CN" sz="2400" dirty="0"/>
              <a:t>,</a:t>
            </a:r>
            <a:r>
              <a:rPr lang="zh-CN" altLang="en-US" sz="2400" dirty="0"/>
              <a:t>体积由</a:t>
            </a:r>
            <a:r>
              <a:rPr lang="en-US" altLang="zh-CN" sz="2400" dirty="0"/>
              <a:t>V1</a:t>
            </a:r>
            <a:r>
              <a:rPr lang="zh-CN" altLang="en-US" sz="2400" dirty="0"/>
              <a:t>增加到</a:t>
            </a:r>
            <a:r>
              <a:rPr lang="en-US" altLang="zh-CN" sz="2400" dirty="0"/>
              <a:t>V2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/>
              <a:t>2-&gt;3 </a:t>
            </a:r>
            <a:r>
              <a:rPr lang="zh-CN" altLang="en-US" sz="2400" dirty="0"/>
              <a:t>气体做等容冷却，温度由</a:t>
            </a:r>
            <a:r>
              <a:rPr lang="en-US" altLang="zh-CN" sz="2400" dirty="0"/>
              <a:t>T2</a:t>
            </a:r>
            <a:r>
              <a:rPr lang="zh-CN" altLang="en-US" sz="2400" dirty="0"/>
              <a:t>减少到</a:t>
            </a:r>
            <a:r>
              <a:rPr lang="en-US" altLang="zh-CN" sz="2400" dirty="0"/>
              <a:t>T1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/>
              <a:t>3-&gt;4</a:t>
            </a:r>
            <a:r>
              <a:rPr lang="zh-CN" altLang="en-US" sz="2400" dirty="0"/>
              <a:t>气体在温度</a:t>
            </a:r>
            <a:r>
              <a:rPr lang="en-US" altLang="zh-CN" sz="2400" dirty="0"/>
              <a:t>T1</a:t>
            </a:r>
            <a:r>
              <a:rPr lang="zh-CN" altLang="en-US" sz="2400" dirty="0"/>
              <a:t>时等温压缩</a:t>
            </a:r>
            <a:r>
              <a:rPr lang="en-US" altLang="zh-CN" sz="2400" dirty="0"/>
              <a:t>,</a:t>
            </a:r>
            <a:r>
              <a:rPr lang="zh-CN" altLang="en-US" sz="2400" dirty="0"/>
              <a:t>体积由</a:t>
            </a:r>
            <a:r>
              <a:rPr lang="en-US" altLang="zh-CN" sz="2400" dirty="0"/>
              <a:t>V2</a:t>
            </a:r>
            <a:r>
              <a:rPr lang="zh-CN" altLang="en-US" sz="2400" dirty="0"/>
              <a:t>减少到</a:t>
            </a:r>
            <a:r>
              <a:rPr lang="en-US" altLang="zh-CN" sz="2400" dirty="0"/>
              <a:t>V1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/>
              <a:t>4-&gt;1 </a:t>
            </a:r>
            <a:r>
              <a:rPr lang="zh-CN" altLang="en-US" sz="2400" dirty="0"/>
              <a:t>气体做等容加温，温度由</a:t>
            </a:r>
            <a:r>
              <a:rPr lang="en-US" altLang="zh-CN" sz="2400" dirty="0"/>
              <a:t>T1</a:t>
            </a:r>
            <a:r>
              <a:rPr lang="zh-CN" altLang="en-US" sz="2400" dirty="0"/>
              <a:t>增加到</a:t>
            </a:r>
            <a:r>
              <a:rPr lang="en-US" altLang="zh-CN" sz="2400" dirty="0"/>
              <a:t>T2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/>
              <a:t>(1)</a:t>
            </a:r>
            <a:r>
              <a:rPr lang="zh-CN" altLang="en-US" sz="2400" dirty="0"/>
              <a:t>求上述四个过程中气体对外做的功</a:t>
            </a:r>
            <a:r>
              <a:rPr lang="en-US" altLang="zh-CN" sz="2400" dirty="0"/>
              <a:t>W, </a:t>
            </a:r>
            <a:r>
              <a:rPr lang="zh-CN" altLang="en-US" sz="2400" dirty="0"/>
              <a:t>和外界交换的热量</a:t>
            </a:r>
            <a:r>
              <a:rPr lang="en-US" altLang="zh-CN" sz="2400" dirty="0"/>
              <a:t>Q</a:t>
            </a:r>
            <a:r>
              <a:rPr lang="zh-CN" altLang="en-US" sz="2400" dirty="0"/>
              <a:t>，以及内能变化</a:t>
            </a:r>
            <a:r>
              <a:rPr lang="en-US" altLang="zh-CN" sz="2400" dirty="0"/>
              <a:t>ΔU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/>
              <a:t>(2)</a:t>
            </a:r>
            <a:r>
              <a:rPr lang="zh-CN" altLang="en-US" sz="2400" dirty="0"/>
              <a:t>求解整个循环气体从热源总共吸收的热量</a:t>
            </a:r>
            <a:r>
              <a:rPr lang="en-US" altLang="zh-CN" sz="2400" dirty="0"/>
              <a:t>Q2</a:t>
            </a:r>
            <a:r>
              <a:rPr lang="zh-CN" altLang="en-US" sz="2400" dirty="0"/>
              <a:t>以及对外做的功</a:t>
            </a:r>
            <a:r>
              <a:rPr lang="en-US" altLang="zh-CN" sz="2400" dirty="0" err="1"/>
              <a:t>W</a:t>
            </a:r>
            <a:r>
              <a:rPr lang="en-US" altLang="zh-CN" sz="2400" baseline="-25000" dirty="0" err="1"/>
              <a:t>tot</a:t>
            </a:r>
            <a:r>
              <a:rPr lang="zh-CN" altLang="en-US" sz="2400" dirty="0"/>
              <a:t>。以此来计算此热机的效率并与工作于</a:t>
            </a:r>
            <a:r>
              <a:rPr lang="en-US" altLang="zh-CN" sz="2400" dirty="0"/>
              <a:t>T2</a:t>
            </a:r>
            <a:r>
              <a:rPr lang="zh-CN" altLang="en-US" sz="2400" dirty="0"/>
              <a:t>和</a:t>
            </a:r>
            <a:r>
              <a:rPr lang="en-US" altLang="zh-CN" sz="2400" dirty="0"/>
              <a:t>T1</a:t>
            </a:r>
            <a:r>
              <a:rPr lang="zh-CN" altLang="en-US" sz="2400" dirty="0"/>
              <a:t>两个热源的</a:t>
            </a:r>
            <a:r>
              <a:rPr lang="en-US" altLang="zh-CN" sz="2400" dirty="0"/>
              <a:t>Carnot</a:t>
            </a:r>
            <a:r>
              <a:rPr lang="zh-CN" altLang="en-US" sz="2400" dirty="0"/>
              <a:t>热机效率做比较</a:t>
            </a:r>
            <a:r>
              <a:rPr lang="zh-CN" altLang="en-US" sz="2400" dirty="0" smtClean="0"/>
              <a:t>。并解释比较的结果。（注意本问题中所采用的理想</a:t>
            </a:r>
            <a:r>
              <a:rPr lang="en-US" altLang="zh-CN" sz="2400" dirty="0" err="1" smtClean="0"/>
              <a:t>Stirling</a:t>
            </a:r>
            <a:r>
              <a:rPr lang="zh-CN" altLang="en-US" sz="2400" dirty="0" smtClean="0"/>
              <a:t>循环是可逆循环）。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zh-CN" altLang="en-US" sz="2400" dirty="0" smtClean="0"/>
              <a:t>注意，在此过程中，气体的等容比热</a:t>
            </a:r>
            <a:r>
              <a:rPr lang="en-US" altLang="zh-CN" sz="2400" dirty="0" err="1" smtClean="0"/>
              <a:t>C</a:t>
            </a:r>
            <a:r>
              <a:rPr lang="en-US" altLang="zh-CN" sz="2400" baseline="-25000" dirty="0" err="1" smtClean="0"/>
              <a:t>v</a:t>
            </a:r>
            <a:r>
              <a:rPr lang="zh-CN" altLang="en-US" sz="2400" dirty="0"/>
              <a:t>可</a:t>
            </a:r>
            <a:r>
              <a:rPr lang="zh-CN" altLang="en-US" sz="2400" dirty="0" smtClean="0"/>
              <a:t>以认为是一个常数，不随温度变化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386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062038"/>
            <a:ext cx="630555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08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altLang="zh-CN" sz="2400" dirty="0" smtClean="0">
                  <a:solidFill>
                    <a:srgbClr val="0070C0"/>
                  </a:solidFill>
                </a:endParaRPr>
              </a:p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A: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本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问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20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分</a:t>
                </a:r>
                <a:endParaRPr lang="en-US" altLang="zh-CN" sz="2400" dirty="0" smtClean="0">
                  <a:solidFill>
                    <a:srgbClr val="0070C0"/>
                  </a:solidFill>
                </a:endParaRPr>
              </a:p>
              <a:p>
                <a:r>
                  <a:rPr lang="zh-CN" altLang="en-US" sz="2400" dirty="0" smtClean="0">
                    <a:solidFill>
                      <a:srgbClr val="0070C0"/>
                    </a:solidFill>
                  </a:rPr>
                  <a:t>只有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1-2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和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3-4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过程中对外做功。其中：</a:t>
                </a:r>
                <a:endParaRPr lang="en-US" altLang="zh-CN" sz="2400" dirty="0" smtClean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𝑊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12=</m:t>
                    </m:r>
                    <m:nary>
                      <m:nary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d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</m:e>
                    </m:nary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𝑁𝑘𝑇</m:t>
                    </m:r>
                    <m:r>
                      <a:rPr lang="en-US" sz="2400" b="0" i="1" baseline="-2500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ln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den>
                    </m:f>
                  </m:oMath>
                </a14:m>
                <a:endParaRPr lang="en-US" sz="2400" dirty="0" smtClean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𝑊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34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d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</m:e>
                    </m:nary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𝑁𝑘𝑇</m:t>
                    </m:r>
                    <m:r>
                      <a:rPr lang="en-US" sz="2400" b="0" i="1" baseline="-2500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ln</m:t>
                    </m:r>
                    <m:f>
                      <m:f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400" dirty="0" smtClean="0">
                    <a:solidFill>
                      <a:srgbClr val="0070C0"/>
                    </a:solidFill>
                  </a:rPr>
                  <a:t>1-2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和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3-4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过程中，因为温度不变，故内能不变。做功完全来自和外界的热交换。即，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1-2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过程中，从外界吸收热量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12=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𝑁𝑘𝑇</m:t>
                    </m:r>
                    <m:r>
                      <a:rPr lang="en-US" sz="2400" i="1" baseline="-2500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ln</m:t>
                    </m:r>
                    <m:f>
                      <m:f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solidFill>
                      <a:srgbClr val="0070C0"/>
                    </a:solidFill>
                  </a:rPr>
                  <a:t>；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3-4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过程中，对外界放出热量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34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𝑁𝑘𝑇</m:t>
                    </m:r>
                    <m:r>
                      <a:rPr lang="en-US" sz="2400" i="1" baseline="-2500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ln</m:t>
                    </m:r>
                    <m:f>
                      <m:f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4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400" dirty="0" smtClean="0">
                    <a:solidFill>
                      <a:srgbClr val="0070C0"/>
                    </a:solidFill>
                  </a:rPr>
                  <a:t>2-3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和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4-1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过程中内能变化可以用温度来表示。因为内能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𝑈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𝑁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𝑘𝑇</m:t>
                    </m:r>
                  </m:oMath>
                </a14:m>
                <a:r>
                  <a:rPr lang="zh-CN" altLang="en-US" sz="2400" dirty="0" smtClean="0">
                    <a:solidFill>
                      <a:srgbClr val="0070C0"/>
                    </a:solidFill>
                  </a:rPr>
                  <a:t>（对于单原子分子气体而言，其他情况依此类推），故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2-3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过程中，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/>
                      </a:rPr>
                      <m:t>𝑈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23</m:t>
                    </m:r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/>
                      </a:rPr>
                      <m:t>𝑁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zh-CN" alt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；</m:t>
                    </m:r>
                  </m:oMath>
                </a14:m>
                <a:r>
                  <a:rPr lang="en-US" altLang="zh-CN" sz="2400" dirty="0" smtClean="0">
                    <a:solidFill>
                      <a:srgbClr val="0070C0"/>
                    </a:solidFill>
                  </a:rPr>
                  <a:t>4-1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过程中，</a:t>
                </a:r>
                <a:r>
                  <a:rPr lang="en-US" altLang="zh-CN" sz="2400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/>
                      </a:rPr>
                      <m:t>𝑈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41</m:t>
                    </m:r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/>
                      </a:rPr>
                      <m:t>𝑁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solidFill>
                      <a:srgbClr val="0070C0"/>
                    </a:solidFill>
                  </a:rPr>
                  <a:t>. 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由于这两个过程不对外做功，其内能变化完全来自与环境的热交换。且这两个过程吸热和放热相等。</a:t>
                </a:r>
                <a:endParaRPr lang="en-US" altLang="zh-CN" sz="2400" dirty="0" smtClean="0">
                  <a:solidFill>
                    <a:srgbClr val="0070C0"/>
                  </a:solidFill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92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 smtClean="0"/>
                  <a:t>B</a:t>
                </a:r>
                <a:r>
                  <a:rPr lang="en-US" sz="2400" dirty="0" smtClean="0"/>
                  <a:t>:</a:t>
                </a:r>
                <a:r>
                  <a:rPr lang="zh-CN" altLang="en-US" sz="2400" dirty="0" smtClean="0"/>
                  <a:t>本</a:t>
                </a:r>
                <a:r>
                  <a:rPr lang="zh-CN" altLang="en-US" sz="2400" dirty="0" smtClean="0"/>
                  <a:t>问</a:t>
                </a:r>
                <a:r>
                  <a:rPr lang="en-US" altLang="zh-CN" sz="2400" dirty="0" smtClean="0"/>
                  <a:t>20</a:t>
                </a:r>
                <a:r>
                  <a:rPr lang="zh-CN" altLang="en-US" sz="2400" dirty="0" smtClean="0"/>
                  <a:t>分</a:t>
                </a:r>
                <a:endParaRPr lang="en-US" altLang="zh-CN" sz="2400" dirty="0" smtClean="0"/>
              </a:p>
              <a:p>
                <a:r>
                  <a:rPr lang="zh-CN" altLang="en-US" sz="2400" dirty="0" smtClean="0">
                    <a:solidFill>
                      <a:srgbClr val="0070C0"/>
                    </a:solidFill>
                  </a:rPr>
                  <a:t>效率为：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70C0"/>
                        </a:solidFill>
                        <a:latin typeface="Cambria Math"/>
                      </a:rPr>
                      <m:t>𝜂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12−∆</m:t>
                        </m:r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34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𝑄</m:t>
                        </m:r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12+∆</m:t>
                        </m:r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𝑄</m:t>
                        </m:r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41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𝑁𝑘𝑇</m:t>
                        </m:r>
                        <m:r>
                          <a:rPr lang="en-US" sz="2400" i="1" baseline="-2500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ln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𝑉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𝑉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𝑁𝑘𝑇</m:t>
                        </m:r>
                        <m:r>
                          <a:rPr lang="en-US" sz="2400" b="0" i="1" baseline="-2500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ln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𝑉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𝑉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den>
                        </m:f>
                      </m:num>
                      <m:den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𝑁𝑘𝑇</m:t>
                        </m:r>
                        <m:r>
                          <a:rPr lang="en-US" sz="2400" i="1" baseline="-2500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ln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𝑉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𝑉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𝑁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𝑇</m:t>
                            </m:r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2−</m:t>
                            </m:r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𝑇</m:t>
                            </m:r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2−</m:t>
                        </m:r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2+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𝑇</m:t>
                            </m:r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2−</m:t>
                            </m:r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𝑇</m:t>
                            </m:r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ln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𝑉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𝑉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den>
                        </m:f>
                      </m:den>
                    </m:f>
                  </m:oMath>
                </a14:m>
                <a:endParaRPr lang="en-US" sz="2400" dirty="0" smtClean="0"/>
              </a:p>
              <a:p>
                <a:r>
                  <a:rPr lang="zh-CN" altLang="en-US" sz="2400" dirty="0">
                    <a:solidFill>
                      <a:srgbClr val="0070C0"/>
                    </a:solidFill>
                  </a:rPr>
                  <a:t>易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见得该效率低于工作在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T1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和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T2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两个热源之间的卡诺热机的效率。</a:t>
                </a:r>
                <a:endParaRPr lang="en-US" altLang="zh-CN" sz="2400" dirty="0" smtClean="0">
                  <a:solidFill>
                    <a:srgbClr val="0070C0"/>
                  </a:solidFill>
                </a:endParaRPr>
              </a:p>
              <a:p>
                <a:r>
                  <a:rPr lang="zh-CN" altLang="en-US" sz="2400" dirty="0">
                    <a:solidFill>
                      <a:srgbClr val="0070C0"/>
                    </a:solidFill>
                  </a:rPr>
                  <a:t>这是因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为该热机在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4-1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过程中，也从外界热源吸收了热量。从而不是工作在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T1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和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T2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两个热源之间。</a:t>
                </a:r>
                <a:endParaRPr lang="en-US" altLang="zh-CN" sz="2400" dirty="0" smtClean="0">
                  <a:solidFill>
                    <a:srgbClr val="0070C0"/>
                  </a:solidFill>
                </a:endParaRPr>
              </a:p>
              <a:p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zh-CN" altLang="en-US" sz="2400" dirty="0" smtClean="0">
                    <a:solidFill>
                      <a:srgbClr val="0070C0"/>
                    </a:solidFill>
                  </a:rPr>
                  <a:t>注意，如果学生计算效率用的是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70C0"/>
                        </a:solidFill>
                        <a:latin typeface="Cambria Math"/>
                      </a:rPr>
                      <m:t>𝜂</m:t>
                    </m:r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12−∆</m:t>
                        </m:r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34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𝑄</m:t>
                        </m:r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12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2−</m:t>
                        </m:r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solidFill>
                      <a:srgbClr val="0070C0"/>
                    </a:solidFill>
                  </a:rPr>
                  <a:t>，得到效率与卡诺热机相等，也不算全错，只需扣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2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分以提醒。</a:t>
                </a:r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2"/>
                <a:stretch>
                  <a:fillRect l="-963" t="-1257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25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</a:t>
            </a:r>
            <a:r>
              <a:rPr lang="zh-CN" altLang="en-US" dirty="0" smtClean="0"/>
              <a:t>题三：熵的测量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61665"/>
            <a:ext cx="3124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实验测量的</a:t>
            </a:r>
            <a:r>
              <a:rPr lang="en-US" altLang="zh-CN" dirty="0" smtClean="0"/>
              <a:t>Fe3O4</a:t>
            </a:r>
            <a:r>
              <a:rPr lang="zh-CN" altLang="en-US" dirty="0" smtClean="0"/>
              <a:t>的比热容与温度之比随温度的变化如右图所示。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请定性地画出该材料的熵随温度的变化关系，并说明作图的依据。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/>
              <a:t>注</a:t>
            </a:r>
            <a:r>
              <a:rPr lang="zh-CN" altLang="en-US" dirty="0" smtClean="0"/>
              <a:t>意该材料在</a:t>
            </a:r>
            <a:r>
              <a:rPr lang="en-US" altLang="zh-CN" dirty="0" smtClean="0"/>
              <a:t>114 K</a:t>
            </a:r>
            <a:r>
              <a:rPr lang="zh-CN" altLang="en-US" dirty="0" smtClean="0"/>
              <a:t>处有一个相变导致的热容异常。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/>
              <a:t>实</a:t>
            </a:r>
            <a:r>
              <a:rPr lang="zh-CN" altLang="en-US" dirty="0" smtClean="0"/>
              <a:t>验</a:t>
            </a:r>
            <a:r>
              <a:rPr lang="zh-CN" altLang="en-US" dirty="0"/>
              <a:t>数</a:t>
            </a:r>
            <a:r>
              <a:rPr lang="zh-CN" altLang="en-US" dirty="0" smtClean="0"/>
              <a:t>据取自文献：</a:t>
            </a:r>
            <a:endParaRPr lang="en-US" altLang="zh-CN" dirty="0" smtClean="0"/>
          </a:p>
          <a:p>
            <a:r>
              <a:rPr lang="en-US" dirty="0" smtClean="0"/>
              <a:t>Physical Reviews B 31, 1107 (1985)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9963289"/>
              </p:ext>
            </p:extLst>
          </p:nvPr>
        </p:nvGraphicFramePr>
        <p:xfrm>
          <a:off x="3276600" y="461665"/>
          <a:ext cx="5395912" cy="456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0600" y="4953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温度（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6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2657" y="0"/>
                <a:ext cx="9144000" cy="311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参考解答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（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20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分）</a:t>
                </a:r>
                <a:endParaRPr lang="en-US" altLang="zh-CN" dirty="0" smtClean="0"/>
              </a:p>
              <a:p>
                <a:endParaRPr lang="en-US" dirty="0"/>
              </a:p>
              <a:p>
                <a:r>
                  <a:rPr lang="zh-CN" altLang="en-US" dirty="0" smtClean="0"/>
                  <a:t>根据熵变的定义式：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d</m:t>
                    </m:r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den>
                    </m:f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zh-CN" altLang="en-US" dirty="0" smtClean="0"/>
                  <a:t>，其中 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是定容热容量。</a:t>
                </a:r>
                <a:r>
                  <a:rPr lang="zh-CN" altLang="en-US" dirty="0"/>
                  <a:t>实验测量一般都是在等压条件下进行</a:t>
                </a:r>
                <a:r>
                  <a:rPr lang="zh-CN" altLang="en-US" dirty="0" smtClean="0"/>
                  <a:t>的，故测量到的是等压热容量。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对于固体而言，由于在温度变化时其体积变化可以忽略不计，故等压热容量和等容热容量可以近似相等。</a:t>
                </a:r>
                <a:endParaRPr lang="en-US" altLang="zh-CN" dirty="0" smtClean="0"/>
              </a:p>
              <a:p>
                <a:endParaRPr lang="en-US" dirty="0"/>
              </a:p>
              <a:p>
                <a:r>
                  <a:rPr lang="zh-CN" altLang="en-US" dirty="0" smtClean="0"/>
                  <a:t>由熵变定义式可得，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d</m:t>
                        </m:r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den>
                    </m:f>
                    <m:r>
                      <a:rPr lang="en-US" altLang="zh-CN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zh-CN" altLang="en-US" dirty="0" smtClean="0"/>
                  <a:t>，故熵随温度变化的曲线的斜率就是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zh-CN" altLang="en-US" dirty="0" smtClean="0"/>
                  <a:t>。可以定性画出其熵随温度的变化曲线如下页所示。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" y="0"/>
                <a:ext cx="9144000" cy="3119508"/>
              </a:xfrm>
              <a:prstGeom prst="rect">
                <a:avLst/>
              </a:prstGeom>
              <a:blipFill rotWithShape="1">
                <a:blip r:embed="rId2"/>
                <a:stretch>
                  <a:fillRect l="-533" t="-1563" r="-333"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7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1465</Words>
  <Application>Microsoft Office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</dc:creator>
  <cp:lastModifiedBy>xue</cp:lastModifiedBy>
  <cp:revision>21</cp:revision>
  <dcterms:created xsi:type="dcterms:W3CDTF">2006-08-16T00:00:00Z</dcterms:created>
  <dcterms:modified xsi:type="dcterms:W3CDTF">2018-01-09T01:34:19Z</dcterms:modified>
</cp:coreProperties>
</file>