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ue\Desktop\&#19978;&#28023;&#31185;&#22823;&#25945;&#23398;\&#22823;&#23398;&#29289;&#29702;\2017\&#20316;&#19994;\&#31532;&#21313;&#22235;&#27425;&#20316;&#19994;\Fe3O4%20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Cp/T  (J/mol*k^2)</a:t>
            </a:r>
          </a:p>
        </c:rich>
      </c:tx>
      <c:layout>
        <c:manualLayout>
          <c:xMode val="edge"/>
          <c:yMode val="edge"/>
          <c:x val="0.16941010157319097"/>
          <c:y val="0.1565154877560973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Cp/T (J/mol*k^2)</c:v>
                </c:pt>
              </c:strCache>
            </c:strRef>
          </c:tx>
          <c:xVal>
            <c:numRef>
              <c:f>Sheet1!$A$2:$A$40</c:f>
              <c:numCache>
                <c:formatCode>0.00</c:formatCode>
                <c:ptCount val="39"/>
                <c:pt idx="0">
                  <c:v>340.5773725270746</c:v>
                </c:pt>
                <c:pt idx="1">
                  <c:v>327.41861154086706</c:v>
                </c:pt>
                <c:pt idx="2">
                  <c:v>312.8773165673656</c:v>
                </c:pt>
                <c:pt idx="3">
                  <c:v>295.58082886204284</c:v>
                </c:pt>
                <c:pt idx="4">
                  <c:v>285.86358997992033</c:v>
                </c:pt>
                <c:pt idx="5">
                  <c:v>274.78850521741992</c:v>
                </c:pt>
                <c:pt idx="6">
                  <c:v>262.99746535435662</c:v>
                </c:pt>
                <c:pt idx="7">
                  <c:v>245.6762895421179</c:v>
                </c:pt>
                <c:pt idx="8">
                  <c:v>226.27637512755521</c:v>
                </c:pt>
                <c:pt idx="9">
                  <c:v>208.94038645116694</c:v>
                </c:pt>
                <c:pt idx="10">
                  <c:v>193.693011619869</c:v>
                </c:pt>
                <c:pt idx="11">
                  <c:v>174.27334671977354</c:v>
                </c:pt>
                <c:pt idx="12">
                  <c:v>161.78610224168008</c:v>
                </c:pt>
                <c:pt idx="13">
                  <c:v>152.06886335955761</c:v>
                </c:pt>
                <c:pt idx="14">
                  <c:v>145.81289706705289</c:v>
                </c:pt>
                <c:pt idx="15">
                  <c:v>134.70818657625333</c:v>
                </c:pt>
                <c:pt idx="16">
                  <c:v>128.44728266236547</c:v>
                </c:pt>
                <c:pt idx="17">
                  <c:v>122.90727147042364</c:v>
                </c:pt>
                <c:pt idx="18">
                  <c:v>118.09309062181113</c:v>
                </c:pt>
                <c:pt idx="19">
                  <c:v>120.08788966062082</c:v>
                </c:pt>
                <c:pt idx="20">
                  <c:v>120.10270252477039</c:v>
                </c:pt>
                <c:pt idx="21">
                  <c:v>119.60400276506797</c:v>
                </c:pt>
                <c:pt idx="22">
                  <c:v>119.6484413575167</c:v>
                </c:pt>
                <c:pt idx="23">
                  <c:v>116.7500576055828</c:v>
                </c:pt>
                <c:pt idx="24">
                  <c:v>116.69080614898449</c:v>
                </c:pt>
                <c:pt idx="25">
                  <c:v>116.65130517791896</c:v>
                </c:pt>
                <c:pt idx="26">
                  <c:v>115.24408308370914</c:v>
                </c:pt>
                <c:pt idx="27">
                  <c:v>105.50709371605384</c:v>
                </c:pt>
                <c:pt idx="28">
                  <c:v>95.760229105632177</c:v>
                </c:pt>
                <c:pt idx="29">
                  <c:v>79.772211066855391</c:v>
                </c:pt>
                <c:pt idx="30">
                  <c:v>72.805227295171008</c:v>
                </c:pt>
                <c:pt idx="31">
                  <c:v>59.611902959281082</c:v>
                </c:pt>
                <c:pt idx="32">
                  <c:v>51.252509957536454</c:v>
                </c:pt>
                <c:pt idx="33">
                  <c:v>40.16754995226966</c:v>
                </c:pt>
                <c:pt idx="34">
                  <c:v>29.052964218703707</c:v>
                </c:pt>
                <c:pt idx="35">
                  <c:v>15.222686724381974</c:v>
                </c:pt>
                <c:pt idx="36">
                  <c:v>3.461272589617828</c:v>
                </c:pt>
              </c:numCache>
            </c:numRef>
          </c:xVal>
          <c:yVal>
            <c:numRef>
              <c:f>Sheet1!$C$2:$C$40</c:f>
              <c:numCache>
                <c:formatCode>General</c:formatCode>
                <c:ptCount val="39"/>
                <c:pt idx="0">
                  <c:v>0.49971970927085757</c:v>
                </c:pt>
                <c:pt idx="1">
                  <c:v>0.50870393549587045</c:v>
                </c:pt>
                <c:pt idx="2">
                  <c:v>0.52071037044050961</c:v>
                </c:pt>
                <c:pt idx="3">
                  <c:v>0.54365245087393999</c:v>
                </c:pt>
                <c:pt idx="4">
                  <c:v>0.54198117281285096</c:v>
                </c:pt>
                <c:pt idx="5">
                  <c:v>0.555835070317928</c:v>
                </c:pt>
                <c:pt idx="6">
                  <c:v>0.55881395814558932</c:v>
                </c:pt>
                <c:pt idx="7">
                  <c:v>0.57461746657019597</c:v>
                </c:pt>
                <c:pt idx="8">
                  <c:v>0.59506404521352041</c:v>
                </c:pt>
                <c:pt idx="9">
                  <c:v>0.60643728140656006</c:v>
                </c:pt>
                <c:pt idx="10">
                  <c:v>0.6242989701233812</c:v>
                </c:pt>
                <c:pt idx="11">
                  <c:v>0.64005288756669976</c:v>
                </c:pt>
                <c:pt idx="12">
                  <c:v>0.64935197053856653</c:v>
                </c:pt>
                <c:pt idx="13">
                  <c:v>0.65296447821287085</c:v>
                </c:pt>
                <c:pt idx="14">
                  <c:v>0.64648448523021007</c:v>
                </c:pt>
                <c:pt idx="15">
                  <c:v>0.6516628790655622</c:v>
                </c:pt>
                <c:pt idx="16">
                  <c:v>0.63870736270213457</c:v>
                </c:pt>
                <c:pt idx="17">
                  <c:v>0.65565911403931654</c:v>
                </c:pt>
                <c:pt idx="18">
                  <c:v>0.71243606360886946</c:v>
                </c:pt>
                <c:pt idx="19">
                  <c:v>1.438235818154407</c:v>
                </c:pt>
                <c:pt idx="20">
                  <c:v>1.455900893493395</c:v>
                </c:pt>
                <c:pt idx="21">
                  <c:v>1.69486300898595</c:v>
                </c:pt>
                <c:pt idx="22">
                  <c:v>1.7479641245735669</c:v>
                </c:pt>
                <c:pt idx="23">
                  <c:v>0.76952139282441678</c:v>
                </c:pt>
                <c:pt idx="24">
                  <c:v>0.696455521234432</c:v>
                </c:pt>
                <c:pt idx="25">
                  <c:v>0.64770370370370378</c:v>
                </c:pt>
                <c:pt idx="26">
                  <c:v>0.62456441016852327</c:v>
                </c:pt>
                <c:pt idx="27">
                  <c:v>0.60052414825907907</c:v>
                </c:pt>
                <c:pt idx="28">
                  <c:v>0.55673576020074933</c:v>
                </c:pt>
                <c:pt idx="29">
                  <c:v>0.50618965090368917</c:v>
                </c:pt>
                <c:pt idx="30">
                  <c:v>0.44625296710749401</c:v>
                </c:pt>
                <c:pt idx="31">
                  <c:v>0.36905381153538197</c:v>
                </c:pt>
                <c:pt idx="32">
                  <c:v>0.28349389852280027</c:v>
                </c:pt>
                <c:pt idx="33">
                  <c:v>0.19916574472444171</c:v>
                </c:pt>
                <c:pt idx="34">
                  <c:v>0.10310446408338998</c:v>
                </c:pt>
                <c:pt idx="35">
                  <c:v>4.5983998270083253E-2</c:v>
                </c:pt>
                <c:pt idx="36">
                  <c:v>2.8891107941036616E-2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34656"/>
        <c:axId val="39359232"/>
      </c:scatterChart>
      <c:valAx>
        <c:axId val="39334656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39359232"/>
        <c:crosses val="autoZero"/>
        <c:crossBetween val="midCat"/>
      </c:valAx>
      <c:valAx>
        <c:axId val="3935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39334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5544818" y="14478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44818" y="3962400"/>
            <a:ext cx="3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6188694" y="1524002"/>
            <a:ext cx="2381933" cy="1676401"/>
          </a:xfrm>
          <a:custGeom>
            <a:avLst/>
            <a:gdLst>
              <a:gd name="connsiteX0" fmla="*/ 0 w 1592826"/>
              <a:gd name="connsiteY0" fmla="*/ 0 h 1696064"/>
              <a:gd name="connsiteX1" fmla="*/ 516194 w 1592826"/>
              <a:gd name="connsiteY1" fmla="*/ 1061884 h 1696064"/>
              <a:gd name="connsiteX2" fmla="*/ 1592826 w 1592826"/>
              <a:gd name="connsiteY2" fmla="*/ 1696064 h 16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826" h="1696064">
                <a:moveTo>
                  <a:pt x="0" y="0"/>
                </a:moveTo>
                <a:cubicBezTo>
                  <a:pt x="125361" y="389603"/>
                  <a:pt x="250723" y="779207"/>
                  <a:pt x="516194" y="1061884"/>
                </a:cubicBezTo>
                <a:cubicBezTo>
                  <a:pt x="781665" y="1344561"/>
                  <a:pt x="1187245" y="1520312"/>
                  <a:pt x="1592826" y="1696064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570983" y="3276600"/>
            <a:ext cx="179323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6094319" y="1600200"/>
            <a:ext cx="441099" cy="1650609"/>
          </a:xfrm>
          <a:custGeom>
            <a:avLst/>
            <a:gdLst>
              <a:gd name="connsiteX0" fmla="*/ 294968 w 294968"/>
              <a:gd name="connsiteY0" fmla="*/ 943897 h 943897"/>
              <a:gd name="connsiteX1" fmla="*/ 132735 w 294968"/>
              <a:gd name="connsiteY1" fmla="*/ 560439 h 943897"/>
              <a:gd name="connsiteX2" fmla="*/ 0 w 294968"/>
              <a:gd name="connsiteY2" fmla="*/ 0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968" h="943897">
                <a:moveTo>
                  <a:pt x="294968" y="943897"/>
                </a:moveTo>
                <a:cubicBezTo>
                  <a:pt x="238432" y="830826"/>
                  <a:pt x="181896" y="717755"/>
                  <a:pt x="132735" y="560439"/>
                </a:cubicBezTo>
                <a:cubicBezTo>
                  <a:pt x="83574" y="403123"/>
                  <a:pt x="41787" y="201561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35218" y="1447800"/>
            <a:ext cx="45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压强</a:t>
            </a:r>
            <a:r>
              <a:rPr lang="en-US" altLang="zh-CN" dirty="0" smtClean="0"/>
              <a:t>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54731" y="4063803"/>
            <a:ext cx="10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体积</a:t>
            </a:r>
            <a:r>
              <a:rPr lang="en-US" altLang="zh-CN" dirty="0" smtClean="0"/>
              <a:t>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0218" y="190946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等温膨胀</a:t>
            </a:r>
            <a:endParaRPr lang="en-US" altLang="zh-CN" dirty="0" smtClean="0"/>
          </a:p>
          <a:p>
            <a:r>
              <a:rPr lang="zh-CN" altLang="en-US" dirty="0" smtClean="0"/>
              <a:t>吸热</a:t>
            </a:r>
            <a:r>
              <a:rPr lang="en-US" altLang="zh-CN" dirty="0" smtClean="0"/>
              <a:t>Q1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3352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等压</a:t>
            </a:r>
            <a:r>
              <a:rPr lang="zh-CN" altLang="en-US" dirty="0"/>
              <a:t>膨胀</a:t>
            </a:r>
            <a:endParaRPr lang="en-US" altLang="zh-CN" dirty="0" smtClean="0"/>
          </a:p>
          <a:p>
            <a:r>
              <a:rPr lang="zh-CN" altLang="en-US" dirty="0" smtClean="0"/>
              <a:t>吸热</a:t>
            </a:r>
            <a:r>
              <a:rPr lang="en-US" altLang="zh-CN" dirty="0" smtClean="0"/>
              <a:t>Q2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3418" y="1923871"/>
            <a:ext cx="559626" cy="120032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绝热</a:t>
            </a:r>
            <a:r>
              <a:rPr lang="zh-CN" altLang="en-US" dirty="0"/>
              <a:t>膨胀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5818" y="1219200"/>
            <a:ext cx="48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40418" y="3212068"/>
            <a:ext cx="48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0618" y="3226543"/>
            <a:ext cx="48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6200" y="0"/>
                <a:ext cx="4859018" cy="409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问题一：熵是一个状态量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/>
                  <a:t>课堂</a:t>
                </a:r>
                <a:r>
                  <a:rPr lang="zh-CN" altLang="en-US" dirty="0" smtClean="0"/>
                  <a:t>上曾说过，虽然熵是通过一个过程来进行测量的，即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d</m:t>
                    </m:r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 smtClean="0"/>
                  <a:t>，但是熵是一个状态量，与过程无关，只与物质当前所处的状态有关。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那么这就要求对于连接相同两个状态的不同可逆过程，其计算出来的熵应该是一样的。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：请用克劳修斯关系一般性地证明这个结论。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：如果有如右图所示的一个可逆过程，请计算出其从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过程的熵变，以及从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经过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过程的熵变，看看它们是否一致。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0"/>
                <a:ext cx="4859018" cy="4098173"/>
              </a:xfrm>
              <a:prstGeom prst="rect">
                <a:avLst/>
              </a:prstGeom>
              <a:blipFill rotWithShape="1">
                <a:blip r:embed="rId2"/>
                <a:stretch>
                  <a:fillRect l="-1129" t="-1190" r="-1255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9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问题二：斯特林引擎的效率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理</a:t>
            </a:r>
            <a:r>
              <a:rPr lang="zh-CN" altLang="en-US" sz="2400" dirty="0"/>
              <a:t>想气</a:t>
            </a:r>
            <a:r>
              <a:rPr lang="zh-CN" altLang="en-US" sz="2400" dirty="0" smtClean="0"/>
              <a:t>体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Stirling</a:t>
            </a:r>
            <a:r>
              <a:rPr lang="zh-CN" altLang="en-US" sz="2400" dirty="0" smtClean="0"/>
              <a:t>热</a:t>
            </a:r>
            <a:r>
              <a:rPr lang="zh-CN" altLang="en-US" sz="2400" dirty="0"/>
              <a:t>机循环的</a:t>
            </a:r>
            <a:r>
              <a:rPr lang="en-US" altLang="zh-CN" sz="2400" dirty="0"/>
              <a:t>p-V</a:t>
            </a:r>
            <a:r>
              <a:rPr lang="zh-CN" altLang="en-US" sz="2400" dirty="0"/>
              <a:t>示意图</a:t>
            </a:r>
            <a:r>
              <a:rPr lang="zh-CN" altLang="en-US" sz="2400" dirty="0" smtClean="0"/>
              <a:t>如下页图所</a:t>
            </a:r>
            <a:r>
              <a:rPr lang="zh-CN" altLang="en-US" sz="2400" dirty="0"/>
              <a:t>示。在此循环中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1-&gt;2 </a:t>
            </a:r>
            <a:r>
              <a:rPr lang="zh-CN" altLang="en-US" sz="2400" dirty="0"/>
              <a:t>气体在温度</a:t>
            </a:r>
            <a:r>
              <a:rPr lang="en-US" altLang="zh-CN" sz="2400" dirty="0"/>
              <a:t>T2</a:t>
            </a:r>
            <a:r>
              <a:rPr lang="zh-CN" altLang="en-US" sz="2400" dirty="0"/>
              <a:t>时等温膨胀</a:t>
            </a:r>
            <a:r>
              <a:rPr lang="en-US" altLang="zh-CN" sz="2400" dirty="0"/>
              <a:t>,</a:t>
            </a:r>
            <a:r>
              <a:rPr lang="zh-CN" altLang="en-US" sz="2400" dirty="0"/>
              <a:t>体积由</a:t>
            </a:r>
            <a:r>
              <a:rPr lang="en-US" altLang="zh-CN" sz="2400" dirty="0"/>
              <a:t>V1</a:t>
            </a:r>
            <a:r>
              <a:rPr lang="zh-CN" altLang="en-US" sz="2400" dirty="0"/>
              <a:t>增加到</a:t>
            </a:r>
            <a:r>
              <a:rPr lang="en-US" altLang="zh-CN" sz="2400" dirty="0"/>
              <a:t>V2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2-&gt;3 </a:t>
            </a:r>
            <a:r>
              <a:rPr lang="zh-CN" altLang="en-US" sz="2400" dirty="0"/>
              <a:t>气体做等容冷却，温度由</a:t>
            </a:r>
            <a:r>
              <a:rPr lang="en-US" altLang="zh-CN" sz="2400" dirty="0"/>
              <a:t>T2</a:t>
            </a:r>
            <a:r>
              <a:rPr lang="zh-CN" altLang="en-US" sz="2400" dirty="0"/>
              <a:t>减少到</a:t>
            </a:r>
            <a:r>
              <a:rPr lang="en-US" altLang="zh-CN" sz="2400" dirty="0"/>
              <a:t>T1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3-&gt;4</a:t>
            </a:r>
            <a:r>
              <a:rPr lang="zh-CN" altLang="en-US" sz="2400" dirty="0"/>
              <a:t>气体在温度</a:t>
            </a:r>
            <a:r>
              <a:rPr lang="en-US" altLang="zh-CN" sz="2400" dirty="0"/>
              <a:t>T1</a:t>
            </a:r>
            <a:r>
              <a:rPr lang="zh-CN" altLang="en-US" sz="2400" dirty="0"/>
              <a:t>时等温压缩</a:t>
            </a:r>
            <a:r>
              <a:rPr lang="en-US" altLang="zh-CN" sz="2400" dirty="0"/>
              <a:t>,</a:t>
            </a:r>
            <a:r>
              <a:rPr lang="zh-CN" altLang="en-US" sz="2400" dirty="0"/>
              <a:t>体积由</a:t>
            </a:r>
            <a:r>
              <a:rPr lang="en-US" altLang="zh-CN" sz="2400" dirty="0"/>
              <a:t>V2</a:t>
            </a:r>
            <a:r>
              <a:rPr lang="zh-CN" altLang="en-US" sz="2400" dirty="0"/>
              <a:t>减少到</a:t>
            </a:r>
            <a:r>
              <a:rPr lang="en-US" altLang="zh-CN" sz="2400" dirty="0"/>
              <a:t>V1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4-&gt;1 </a:t>
            </a:r>
            <a:r>
              <a:rPr lang="zh-CN" altLang="en-US" sz="2400" dirty="0"/>
              <a:t>气体做等容加温，温度由</a:t>
            </a:r>
            <a:r>
              <a:rPr lang="en-US" altLang="zh-CN" sz="2400" dirty="0"/>
              <a:t>T1</a:t>
            </a:r>
            <a:r>
              <a:rPr lang="zh-CN" altLang="en-US" sz="2400" dirty="0"/>
              <a:t>增加到</a:t>
            </a:r>
            <a:r>
              <a:rPr lang="en-US" altLang="zh-CN" sz="2400" dirty="0"/>
              <a:t>T2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(1)</a:t>
            </a:r>
            <a:r>
              <a:rPr lang="zh-CN" altLang="en-US" sz="2400" dirty="0"/>
              <a:t>求上述四个过程中气体对外做的功</a:t>
            </a:r>
            <a:r>
              <a:rPr lang="en-US" altLang="zh-CN" sz="2400" dirty="0"/>
              <a:t>W, </a:t>
            </a:r>
            <a:r>
              <a:rPr lang="zh-CN" altLang="en-US" sz="2400" dirty="0"/>
              <a:t>和外界交换的热量</a:t>
            </a:r>
            <a:r>
              <a:rPr lang="en-US" altLang="zh-CN" sz="2400" dirty="0"/>
              <a:t>Q</a:t>
            </a:r>
            <a:r>
              <a:rPr lang="zh-CN" altLang="en-US" sz="2400" dirty="0"/>
              <a:t>，以及内能变化</a:t>
            </a:r>
            <a:r>
              <a:rPr lang="en-US" altLang="zh-CN" sz="2400" dirty="0"/>
              <a:t>ΔU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(2)</a:t>
            </a:r>
            <a:r>
              <a:rPr lang="zh-CN" altLang="en-US" sz="2400" dirty="0"/>
              <a:t>求解整个循环气体从热源总共吸收的热量</a:t>
            </a:r>
            <a:r>
              <a:rPr lang="en-US" altLang="zh-CN" sz="2400" dirty="0"/>
              <a:t>Q2</a:t>
            </a:r>
            <a:r>
              <a:rPr lang="zh-CN" altLang="en-US" sz="2400" dirty="0"/>
              <a:t>以及对外做的功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tot</a:t>
            </a:r>
            <a:r>
              <a:rPr lang="zh-CN" altLang="en-US" sz="2400" dirty="0"/>
              <a:t>。以此来计算此热机的效率并与工作于</a:t>
            </a:r>
            <a:r>
              <a:rPr lang="en-US" altLang="zh-CN" sz="2400" dirty="0"/>
              <a:t>T2</a:t>
            </a:r>
            <a:r>
              <a:rPr lang="zh-CN" altLang="en-US" sz="2400" dirty="0"/>
              <a:t>和</a:t>
            </a:r>
            <a:r>
              <a:rPr lang="en-US" altLang="zh-CN" sz="2400" dirty="0"/>
              <a:t>T1</a:t>
            </a:r>
            <a:r>
              <a:rPr lang="zh-CN" altLang="en-US" sz="2400" dirty="0"/>
              <a:t>两个热源的</a:t>
            </a:r>
            <a:r>
              <a:rPr lang="en-US" altLang="zh-CN" sz="2400" dirty="0"/>
              <a:t>Carnot</a:t>
            </a:r>
            <a:r>
              <a:rPr lang="zh-CN" altLang="en-US" sz="2400" dirty="0"/>
              <a:t>热机效率做比较</a:t>
            </a:r>
            <a:r>
              <a:rPr lang="zh-CN" altLang="en-US" sz="2400" dirty="0" smtClean="0"/>
              <a:t>。并解释比较的结果</a:t>
            </a:r>
            <a:r>
              <a:rPr lang="zh-CN" altLang="en-US" sz="2400" dirty="0" smtClean="0"/>
              <a:t>。</a:t>
            </a:r>
            <a:r>
              <a:rPr lang="zh-CN" altLang="en-US" sz="2400" dirty="0" smtClean="0"/>
              <a:t>（注意本问题中所采用的理想</a:t>
            </a:r>
            <a:r>
              <a:rPr lang="en-US" altLang="zh-CN" sz="2400" dirty="0" err="1" smtClean="0"/>
              <a:t>Stirling</a:t>
            </a:r>
            <a:r>
              <a:rPr lang="zh-CN" altLang="en-US" sz="2400" dirty="0" smtClean="0"/>
              <a:t>循环是可逆循环）。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注意，在此过程中，气体的等容比热</a:t>
            </a:r>
            <a:r>
              <a:rPr lang="en-US" altLang="zh-CN" sz="2400" dirty="0" err="1" smtClean="0"/>
              <a:t>C</a:t>
            </a:r>
            <a:r>
              <a:rPr lang="en-US" altLang="zh-CN" sz="2400" baseline="-25000" dirty="0" err="1" smtClean="0"/>
              <a:t>v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以认为是一个常数，不随温度变化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386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062038"/>
            <a:ext cx="63055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题三：熵的测量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1665"/>
            <a:ext cx="312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实验测量的</a:t>
            </a:r>
            <a:r>
              <a:rPr lang="en-US" altLang="zh-CN" dirty="0" smtClean="0"/>
              <a:t>Fe3O4</a:t>
            </a:r>
            <a:r>
              <a:rPr lang="zh-CN" altLang="en-US" dirty="0" smtClean="0"/>
              <a:t>的比热容与温度之比随温度的变化如右图所示。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请定性地画出该材料的熵随温度的变化关系，并说明作图的依据。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意该材料在</a:t>
            </a:r>
            <a:r>
              <a:rPr lang="en-US" altLang="zh-CN" dirty="0" smtClean="0"/>
              <a:t>114 K</a:t>
            </a:r>
            <a:r>
              <a:rPr lang="zh-CN" altLang="en-US" dirty="0" smtClean="0"/>
              <a:t>处有一个相变导致的热容异常。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验</a:t>
            </a:r>
            <a:r>
              <a:rPr lang="zh-CN" altLang="en-US" dirty="0"/>
              <a:t>数</a:t>
            </a:r>
            <a:r>
              <a:rPr lang="zh-CN" altLang="en-US" dirty="0" smtClean="0"/>
              <a:t>据取自文献：</a:t>
            </a:r>
            <a:endParaRPr lang="en-US" altLang="zh-CN" dirty="0" smtClean="0"/>
          </a:p>
          <a:p>
            <a:r>
              <a:rPr lang="en-US" dirty="0" smtClean="0"/>
              <a:t>Physical Reviews B 31, 1107 (1985)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963289"/>
              </p:ext>
            </p:extLst>
          </p:nvPr>
        </p:nvGraphicFramePr>
        <p:xfrm>
          <a:off x="3276600" y="461665"/>
          <a:ext cx="5395912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95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温度（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6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624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16</cp:revision>
  <dcterms:created xsi:type="dcterms:W3CDTF">2006-08-16T00:00:00Z</dcterms:created>
  <dcterms:modified xsi:type="dcterms:W3CDTF">2017-12-27T13:17:59Z</dcterms:modified>
</cp:coreProperties>
</file>