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981FD-5FF3-4745-BEA8-A7452D88A2FA}" type="datetimeFigureOut">
              <a:rPr lang="en-US" smtClean="0"/>
              <a:t>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8E1B0-1B5C-4FC4-A761-39F04492AB02}" type="slidenum">
              <a:rPr lang="en-US" smtClean="0"/>
              <a:t>‹#›</a:t>
            </a:fld>
            <a:endParaRPr lang="en-US"/>
          </a:p>
        </p:txBody>
      </p:sp>
    </p:spTree>
    <p:extLst>
      <p:ext uri="{BB962C8B-B14F-4D97-AF65-F5344CB8AC3E}">
        <p14:creationId xmlns:p14="http://schemas.microsoft.com/office/powerpoint/2010/main" val="298855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21A7D-FCE0-4C63-B665-F92292C70F03}" type="slidenum">
              <a:rPr lang="en-US" smtClean="0"/>
              <a:t>5</a:t>
            </a:fld>
            <a:endParaRPr lang="en-US"/>
          </a:p>
        </p:txBody>
      </p:sp>
    </p:spTree>
    <p:extLst>
      <p:ext uri="{BB962C8B-B14F-4D97-AF65-F5344CB8AC3E}">
        <p14:creationId xmlns:p14="http://schemas.microsoft.com/office/powerpoint/2010/main" val="358738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0"/>
            <a:ext cx="8382000" cy="3970318"/>
          </a:xfrm>
          <a:prstGeom prst="rect">
            <a:avLst/>
          </a:prstGeom>
          <a:noFill/>
        </p:spPr>
        <p:txBody>
          <a:bodyPr wrap="square" rtlCol="0">
            <a:spAutoFit/>
          </a:bodyPr>
          <a:lstStyle/>
          <a:p>
            <a:r>
              <a:rPr lang="zh-CN" altLang="en-US" dirty="0" smtClean="0"/>
              <a:t>问题一：</a:t>
            </a:r>
            <a:r>
              <a:rPr lang="en-US" altLang="zh-CN" dirty="0" smtClean="0"/>
              <a:t>LC</a:t>
            </a:r>
            <a:r>
              <a:rPr lang="zh-CN" altLang="en-US" dirty="0" smtClean="0"/>
              <a:t>电路的振荡特性</a:t>
            </a:r>
            <a:endParaRPr lang="en-US" altLang="zh-CN" dirty="0" smtClean="0"/>
          </a:p>
          <a:p>
            <a:endParaRPr lang="en-US" altLang="zh-CN" dirty="0"/>
          </a:p>
          <a:p>
            <a:r>
              <a:rPr lang="zh-CN" altLang="en-US" dirty="0" smtClean="0"/>
              <a:t>课堂上曾讨论过</a:t>
            </a:r>
            <a:r>
              <a:rPr lang="en-US" altLang="zh-CN" dirty="0" smtClean="0"/>
              <a:t>LCR</a:t>
            </a:r>
            <a:r>
              <a:rPr lang="zh-CN" altLang="en-US" dirty="0" smtClean="0"/>
              <a:t>串联电路的振荡特性，现在我们来分析一组实验数据。电路</a:t>
            </a:r>
            <a:r>
              <a:rPr lang="zh-CN" altLang="en-US" dirty="0"/>
              <a:t>如右下图所</a:t>
            </a:r>
            <a:r>
              <a:rPr lang="zh-CN" altLang="en-US" dirty="0" smtClean="0"/>
              <a:t>示。</a:t>
            </a:r>
            <a:r>
              <a:rPr lang="zh-CN" altLang="en-US" dirty="0"/>
              <a:t>电</a:t>
            </a:r>
            <a:r>
              <a:rPr lang="zh-CN" altLang="en-US" dirty="0" smtClean="0"/>
              <a:t>容</a:t>
            </a:r>
            <a:r>
              <a:rPr lang="en-US" altLang="zh-CN" dirty="0" smtClean="0"/>
              <a:t>C</a:t>
            </a:r>
            <a:r>
              <a:rPr lang="zh-CN" altLang="en-US" dirty="0" smtClean="0"/>
              <a:t>，电感</a:t>
            </a:r>
            <a:r>
              <a:rPr lang="en-US" altLang="zh-CN" dirty="0" smtClean="0"/>
              <a:t>L</a:t>
            </a:r>
            <a:r>
              <a:rPr lang="zh-CN" altLang="en-US" dirty="0" smtClean="0"/>
              <a:t>和电阻</a:t>
            </a:r>
            <a:r>
              <a:rPr lang="en-US" altLang="zh-CN" dirty="0" smtClean="0"/>
              <a:t>R</a:t>
            </a:r>
            <a:r>
              <a:rPr lang="zh-CN" altLang="en-US" dirty="0" smtClean="0"/>
              <a:t>串联起来，外加驱动电压通过示波器的第一通道读取（</a:t>
            </a:r>
            <a:r>
              <a:rPr lang="en-US" altLang="zh-CN" dirty="0" smtClean="0"/>
              <a:t>CH1</a:t>
            </a:r>
            <a:r>
              <a:rPr lang="zh-CN" altLang="en-US" dirty="0" smtClean="0"/>
              <a:t>）；电容两端的电压通过示波器的第二通道读取（</a:t>
            </a:r>
            <a:r>
              <a:rPr lang="en-US" altLang="zh-CN" dirty="0" smtClean="0"/>
              <a:t>CH2</a:t>
            </a:r>
            <a:r>
              <a:rPr lang="zh-CN" altLang="en-US" dirty="0" smtClean="0"/>
              <a:t>）</a:t>
            </a:r>
            <a:endParaRPr lang="en-US" altLang="zh-CN" dirty="0" smtClean="0"/>
          </a:p>
          <a:p>
            <a:endParaRPr lang="en-US" dirty="0"/>
          </a:p>
          <a:p>
            <a:r>
              <a:rPr lang="zh-CN" altLang="en-US" dirty="0"/>
              <a:t>实验数</a:t>
            </a:r>
            <a:r>
              <a:rPr lang="zh-CN" altLang="en-US" dirty="0" smtClean="0"/>
              <a:t>据在本次作业相关的</a:t>
            </a:r>
            <a:r>
              <a:rPr lang="en-US" altLang="zh-CN" dirty="0" smtClean="0"/>
              <a:t>Excel</a:t>
            </a:r>
            <a:r>
              <a:rPr lang="zh-CN" altLang="en-US" dirty="0" smtClean="0"/>
              <a:t>文件中，请打开</a:t>
            </a:r>
            <a:r>
              <a:rPr lang="en-US" altLang="zh-CN" dirty="0" smtClean="0"/>
              <a:t>Excel</a:t>
            </a:r>
            <a:r>
              <a:rPr lang="zh-CN" altLang="en-US" dirty="0"/>
              <a:t>文</a:t>
            </a:r>
            <a:r>
              <a:rPr lang="zh-CN" altLang="en-US" dirty="0" smtClean="0"/>
              <a:t>件（文件名：</a:t>
            </a:r>
            <a:r>
              <a:rPr lang="en-US" altLang="zh-CN" dirty="0" smtClean="0"/>
              <a:t>LC </a:t>
            </a:r>
            <a:r>
              <a:rPr lang="zh-CN" altLang="en-US" dirty="0"/>
              <a:t>电路 振荡衰减 数</a:t>
            </a:r>
            <a:r>
              <a:rPr lang="zh-CN" altLang="en-US" dirty="0" smtClean="0"/>
              <a:t>据，注意相应的示波器截屏图名为：</a:t>
            </a:r>
            <a:r>
              <a:rPr lang="en-US" altLang="zh-CN" dirty="0"/>
              <a:t>LC </a:t>
            </a:r>
            <a:r>
              <a:rPr lang="zh-CN" altLang="en-US" dirty="0"/>
              <a:t>电路 振荡衰减 截屏）。</a:t>
            </a:r>
            <a:r>
              <a:rPr lang="zh-CN" altLang="en-US" dirty="0" smtClean="0"/>
              <a:t>第</a:t>
            </a:r>
            <a:r>
              <a:rPr lang="en-US" altLang="zh-CN" dirty="0" smtClean="0"/>
              <a:t>A</a:t>
            </a:r>
            <a:r>
              <a:rPr lang="zh-CN" altLang="en-US" dirty="0" smtClean="0"/>
              <a:t>列数据名为</a:t>
            </a:r>
            <a:r>
              <a:rPr lang="en-US" altLang="zh-CN" dirty="0" smtClean="0"/>
              <a:t>X</a:t>
            </a:r>
            <a:r>
              <a:rPr lang="zh-CN" altLang="en-US" dirty="0" smtClean="0"/>
              <a:t>，这表示的是每个数据点采集的时间。</a:t>
            </a:r>
            <a:r>
              <a:rPr lang="en-US" altLang="zh-CN" dirty="0" smtClean="0"/>
              <a:t>0</a:t>
            </a:r>
            <a:r>
              <a:rPr lang="zh-CN" altLang="en-US" dirty="0" smtClean="0"/>
              <a:t>为时间零点，</a:t>
            </a:r>
            <a:r>
              <a:rPr lang="en-US" altLang="zh-CN" dirty="0" smtClean="0"/>
              <a:t>1</a:t>
            </a:r>
            <a:r>
              <a:rPr lang="zh-CN" altLang="en-US" dirty="0" smtClean="0"/>
              <a:t>为时间</a:t>
            </a:r>
            <a:r>
              <a:rPr lang="en-US" altLang="zh-CN" dirty="0" smtClean="0"/>
              <a:t>1</a:t>
            </a:r>
            <a:r>
              <a:rPr lang="zh-CN" altLang="en-US" dirty="0"/>
              <a:t>微</a:t>
            </a:r>
            <a:r>
              <a:rPr lang="zh-CN" altLang="en-US" dirty="0" smtClean="0"/>
              <a:t>秒（注意，第</a:t>
            </a:r>
            <a:r>
              <a:rPr lang="en-US" altLang="zh-CN" dirty="0" smtClean="0"/>
              <a:t>E</a:t>
            </a:r>
            <a:r>
              <a:rPr lang="zh-CN" altLang="en-US" dirty="0" smtClean="0"/>
              <a:t>列数据</a:t>
            </a:r>
            <a:r>
              <a:rPr lang="en-US" altLang="zh-CN" dirty="0" smtClean="0"/>
              <a:t>Increment</a:t>
            </a:r>
            <a:r>
              <a:rPr lang="zh-CN" altLang="en-US" dirty="0" smtClean="0"/>
              <a:t>下面写的“</a:t>
            </a:r>
            <a:r>
              <a:rPr lang="en-US" altLang="zh-CN" dirty="0" smtClean="0"/>
              <a:t>1.00E-06</a:t>
            </a:r>
            <a:r>
              <a:rPr lang="zh-CN" altLang="en-US" dirty="0" smtClean="0"/>
              <a:t>”表示的就是每两个相邻数据点采集的时间差为</a:t>
            </a:r>
            <a:r>
              <a:rPr lang="en-US" altLang="zh-CN" dirty="0" smtClean="0"/>
              <a:t>1.00E-06</a:t>
            </a:r>
            <a:r>
              <a:rPr lang="zh-CN" altLang="en-US" dirty="0" smtClean="0"/>
              <a:t>秒，也即</a:t>
            </a:r>
            <a:r>
              <a:rPr lang="en-US" altLang="zh-CN" dirty="0" smtClean="0"/>
              <a:t>1</a:t>
            </a:r>
            <a:r>
              <a:rPr lang="zh-CN" altLang="en-US" dirty="0" smtClean="0"/>
              <a:t>微秒）。</a:t>
            </a:r>
            <a:endParaRPr lang="en-US" altLang="zh-CN" dirty="0" smtClean="0"/>
          </a:p>
          <a:p>
            <a:endParaRPr lang="en-US" altLang="zh-CN" dirty="0" smtClean="0"/>
          </a:p>
          <a:p>
            <a:r>
              <a:rPr lang="zh-CN" altLang="en-US" dirty="0" smtClean="0"/>
              <a:t>第二列数据名为</a:t>
            </a:r>
            <a:r>
              <a:rPr lang="en-US" altLang="zh-CN" dirty="0" smtClean="0"/>
              <a:t>CH1</a:t>
            </a:r>
            <a:r>
              <a:rPr lang="zh-CN" altLang="en-US" dirty="0" smtClean="0"/>
              <a:t>，单位是</a:t>
            </a:r>
            <a:r>
              <a:rPr lang="en-US" altLang="zh-CN" dirty="0" smtClean="0"/>
              <a:t>Volt</a:t>
            </a:r>
            <a:r>
              <a:rPr lang="zh-CN" altLang="en-US" dirty="0" smtClean="0"/>
              <a:t>，它表示的是外加驱动电压。可以看到它是一个方波电压。</a:t>
            </a:r>
            <a:endParaRPr lang="en-US" dirty="0"/>
          </a:p>
        </p:txBody>
      </p:sp>
      <p:cxnSp>
        <p:nvCxnSpPr>
          <p:cNvPr id="19" name="Straight Connector 18"/>
          <p:cNvCxnSpPr/>
          <p:nvPr/>
        </p:nvCxnSpPr>
        <p:spPr>
          <a:xfrm>
            <a:off x="5515429" y="4310298"/>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44029" y="4310298"/>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762172" y="4524384"/>
            <a:ext cx="2191657" cy="290285"/>
          </a:xfrm>
          <a:custGeom>
            <a:avLst/>
            <a:gdLst>
              <a:gd name="connsiteX0" fmla="*/ 0 w 2191657"/>
              <a:gd name="connsiteY0" fmla="*/ 174171 h 290285"/>
              <a:gd name="connsiteX1" fmla="*/ 522514 w 2191657"/>
              <a:gd name="connsiteY1" fmla="*/ 174171 h 290285"/>
              <a:gd name="connsiteX2" fmla="*/ 609600 w 2191657"/>
              <a:gd name="connsiteY2" fmla="*/ 0 h 290285"/>
              <a:gd name="connsiteX3" fmla="*/ 696686 w 2191657"/>
              <a:gd name="connsiteY3" fmla="*/ 290285 h 290285"/>
              <a:gd name="connsiteX4" fmla="*/ 841828 w 2191657"/>
              <a:gd name="connsiteY4" fmla="*/ 0 h 290285"/>
              <a:gd name="connsiteX5" fmla="*/ 914400 w 2191657"/>
              <a:gd name="connsiteY5" fmla="*/ 290285 h 290285"/>
              <a:gd name="connsiteX6" fmla="*/ 1088571 w 2191657"/>
              <a:gd name="connsiteY6" fmla="*/ 0 h 290285"/>
              <a:gd name="connsiteX7" fmla="*/ 1146628 w 2191657"/>
              <a:gd name="connsiteY7" fmla="*/ 246743 h 290285"/>
              <a:gd name="connsiteX8" fmla="*/ 1291771 w 2191657"/>
              <a:gd name="connsiteY8" fmla="*/ 0 h 290285"/>
              <a:gd name="connsiteX9" fmla="*/ 1349828 w 2191657"/>
              <a:gd name="connsiteY9" fmla="*/ 261257 h 290285"/>
              <a:gd name="connsiteX10" fmla="*/ 1494971 w 2191657"/>
              <a:gd name="connsiteY10" fmla="*/ 14514 h 290285"/>
              <a:gd name="connsiteX11" fmla="*/ 1596571 w 2191657"/>
              <a:gd name="connsiteY11" fmla="*/ 290285 h 290285"/>
              <a:gd name="connsiteX12" fmla="*/ 1712686 w 2191657"/>
              <a:gd name="connsiteY12" fmla="*/ 14514 h 290285"/>
              <a:gd name="connsiteX13" fmla="*/ 1741714 w 2191657"/>
              <a:gd name="connsiteY13" fmla="*/ 159657 h 290285"/>
              <a:gd name="connsiteX14" fmla="*/ 2191657 w 2191657"/>
              <a:gd name="connsiteY14" fmla="*/ 159657 h 2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1657" h="290285">
                <a:moveTo>
                  <a:pt x="0" y="174171"/>
                </a:moveTo>
                <a:lnTo>
                  <a:pt x="522514" y="174171"/>
                </a:lnTo>
                <a:lnTo>
                  <a:pt x="609600" y="0"/>
                </a:lnTo>
                <a:lnTo>
                  <a:pt x="696686" y="290285"/>
                </a:lnTo>
                <a:lnTo>
                  <a:pt x="841828" y="0"/>
                </a:lnTo>
                <a:lnTo>
                  <a:pt x="914400" y="290285"/>
                </a:lnTo>
                <a:lnTo>
                  <a:pt x="1088571" y="0"/>
                </a:lnTo>
                <a:lnTo>
                  <a:pt x="1146628" y="246743"/>
                </a:lnTo>
                <a:lnTo>
                  <a:pt x="1291771" y="0"/>
                </a:lnTo>
                <a:lnTo>
                  <a:pt x="1349828" y="261257"/>
                </a:lnTo>
                <a:lnTo>
                  <a:pt x="1494971" y="14514"/>
                </a:lnTo>
                <a:lnTo>
                  <a:pt x="1596571" y="290285"/>
                </a:lnTo>
                <a:lnTo>
                  <a:pt x="1712686" y="14514"/>
                </a:lnTo>
                <a:lnTo>
                  <a:pt x="1741714" y="159657"/>
                </a:lnTo>
                <a:lnTo>
                  <a:pt x="2191657" y="159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53829" y="4524384"/>
            <a:ext cx="762000" cy="290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167086" y="4698555"/>
            <a:ext cx="1074057" cy="1132114"/>
          </a:xfrm>
          <a:custGeom>
            <a:avLst/>
            <a:gdLst>
              <a:gd name="connsiteX0" fmla="*/ 333829 w 1074057"/>
              <a:gd name="connsiteY0" fmla="*/ 0 h 1132114"/>
              <a:gd name="connsiteX1" fmla="*/ 0 w 1074057"/>
              <a:gd name="connsiteY1" fmla="*/ 14514 h 1132114"/>
              <a:gd name="connsiteX2" fmla="*/ 0 w 1074057"/>
              <a:gd name="connsiteY2" fmla="*/ 1132114 h 1132114"/>
              <a:gd name="connsiteX3" fmla="*/ 1074057 w 1074057"/>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1074057" h="1132114">
                <a:moveTo>
                  <a:pt x="333829" y="0"/>
                </a:moveTo>
                <a:lnTo>
                  <a:pt x="0" y="14514"/>
                </a:lnTo>
                <a:lnTo>
                  <a:pt x="0" y="1132114"/>
                </a:lnTo>
                <a:lnTo>
                  <a:pt x="1074057"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6908800" y="4669527"/>
            <a:ext cx="2235200" cy="1132114"/>
          </a:xfrm>
          <a:custGeom>
            <a:avLst/>
            <a:gdLst>
              <a:gd name="connsiteX0" fmla="*/ 1799772 w 2235200"/>
              <a:gd name="connsiteY0" fmla="*/ 0 h 1132114"/>
              <a:gd name="connsiteX1" fmla="*/ 2235200 w 2235200"/>
              <a:gd name="connsiteY1" fmla="*/ 0 h 1132114"/>
              <a:gd name="connsiteX2" fmla="*/ 2235200 w 2235200"/>
              <a:gd name="connsiteY2" fmla="*/ 1132114 h 1132114"/>
              <a:gd name="connsiteX3" fmla="*/ 0 w 2235200"/>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2235200" h="1132114">
                <a:moveTo>
                  <a:pt x="1799772" y="0"/>
                </a:moveTo>
                <a:lnTo>
                  <a:pt x="2235200" y="0"/>
                </a:lnTo>
                <a:lnTo>
                  <a:pt x="2235200" y="1132114"/>
                </a:lnTo>
                <a:lnTo>
                  <a:pt x="0"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241143" y="5529498"/>
            <a:ext cx="667657"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241143" y="6211669"/>
            <a:ext cx="1130301" cy="646331"/>
          </a:xfrm>
          <a:prstGeom prst="rect">
            <a:avLst/>
          </a:prstGeom>
          <a:noFill/>
        </p:spPr>
        <p:txBody>
          <a:bodyPr wrap="square" rtlCol="0">
            <a:spAutoFit/>
          </a:bodyPr>
          <a:lstStyle/>
          <a:p>
            <a:r>
              <a:rPr lang="zh-CN" altLang="en-US" dirty="0" smtClean="0"/>
              <a:t>电源电压</a:t>
            </a:r>
            <a:r>
              <a:rPr lang="en-US" altLang="zh-CN" dirty="0" smtClean="0"/>
              <a:t>CH1</a:t>
            </a:r>
            <a:endParaRPr lang="en-US" dirty="0"/>
          </a:p>
        </p:txBody>
      </p:sp>
      <p:sp>
        <p:nvSpPr>
          <p:cNvPr id="27" name="Rectangle 26"/>
          <p:cNvSpPr/>
          <p:nvPr/>
        </p:nvSpPr>
        <p:spPr>
          <a:xfrm>
            <a:off x="6416915" y="5687732"/>
            <a:ext cx="316112" cy="369332"/>
          </a:xfrm>
          <a:prstGeom prst="rect">
            <a:avLst/>
          </a:prstGeom>
        </p:spPr>
        <p:txBody>
          <a:bodyPr wrap="none">
            <a:spAutoFit/>
          </a:bodyPr>
          <a:lstStyle/>
          <a:p>
            <a:r>
              <a:rPr lang="en-US" altLang="zh-CN" dirty="0"/>
              <a:t>V</a:t>
            </a:r>
            <a:endParaRPr lang="en-US" dirty="0"/>
          </a:p>
        </p:txBody>
      </p:sp>
      <p:sp>
        <p:nvSpPr>
          <p:cNvPr id="28" name="Freeform 27"/>
          <p:cNvSpPr/>
          <p:nvPr/>
        </p:nvSpPr>
        <p:spPr>
          <a:xfrm>
            <a:off x="5181600" y="4030898"/>
            <a:ext cx="304800" cy="682171"/>
          </a:xfrm>
          <a:custGeom>
            <a:avLst/>
            <a:gdLst>
              <a:gd name="connsiteX0" fmla="*/ 0 w 304800"/>
              <a:gd name="connsiteY0" fmla="*/ 682171 h 682171"/>
              <a:gd name="connsiteX1" fmla="*/ 29029 w 304800"/>
              <a:gd name="connsiteY1" fmla="*/ 101600 h 682171"/>
              <a:gd name="connsiteX2" fmla="*/ 304800 w 304800"/>
              <a:gd name="connsiteY2" fmla="*/ 0 h 682171"/>
            </a:gdLst>
            <a:ahLst/>
            <a:cxnLst>
              <a:cxn ang="0">
                <a:pos x="connsiteX0" y="connsiteY0"/>
              </a:cxn>
              <a:cxn ang="0">
                <a:pos x="connsiteX1" y="connsiteY1"/>
              </a:cxn>
              <a:cxn ang="0">
                <a:pos x="connsiteX2" y="connsiteY2"/>
              </a:cxn>
            </a:cxnLst>
            <a:rect l="l" t="t" r="r" b="b"/>
            <a:pathLst>
              <a:path w="304800" h="682171">
                <a:moveTo>
                  <a:pt x="0" y="682171"/>
                </a:moveTo>
                <a:lnTo>
                  <a:pt x="29029" y="101600"/>
                </a:lnTo>
                <a:lnTo>
                  <a:pt x="304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5744029" y="4043598"/>
            <a:ext cx="337457" cy="640443"/>
          </a:xfrm>
          <a:custGeom>
            <a:avLst/>
            <a:gdLst>
              <a:gd name="connsiteX0" fmla="*/ 159657 w 174171"/>
              <a:gd name="connsiteY0" fmla="*/ 624114 h 624114"/>
              <a:gd name="connsiteX1" fmla="*/ 174171 w 174171"/>
              <a:gd name="connsiteY1" fmla="*/ 232228 h 624114"/>
              <a:gd name="connsiteX2" fmla="*/ 0 w 174171"/>
              <a:gd name="connsiteY2" fmla="*/ 0 h 624114"/>
            </a:gdLst>
            <a:ahLst/>
            <a:cxnLst>
              <a:cxn ang="0">
                <a:pos x="connsiteX0" y="connsiteY0"/>
              </a:cxn>
              <a:cxn ang="0">
                <a:pos x="connsiteX1" y="connsiteY1"/>
              </a:cxn>
              <a:cxn ang="0">
                <a:pos x="connsiteX2" y="connsiteY2"/>
              </a:cxn>
            </a:cxnLst>
            <a:rect l="l" t="t" r="r" b="b"/>
            <a:pathLst>
              <a:path w="174171" h="624114">
                <a:moveTo>
                  <a:pt x="159657" y="624114"/>
                </a:moveTo>
                <a:lnTo>
                  <a:pt x="174171" y="232228"/>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39229" y="3853098"/>
            <a:ext cx="39188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77116" y="3846232"/>
            <a:ext cx="316112" cy="369332"/>
          </a:xfrm>
          <a:prstGeom prst="rect">
            <a:avLst/>
          </a:prstGeom>
        </p:spPr>
        <p:txBody>
          <a:bodyPr wrap="none">
            <a:spAutoFit/>
          </a:bodyPr>
          <a:lstStyle/>
          <a:p>
            <a:r>
              <a:rPr lang="en-US" altLang="zh-CN" dirty="0"/>
              <a:t>V</a:t>
            </a:r>
            <a:endParaRPr lang="en-US" dirty="0"/>
          </a:p>
        </p:txBody>
      </p:sp>
      <p:sp>
        <p:nvSpPr>
          <p:cNvPr id="32" name="TextBox 31"/>
          <p:cNvSpPr txBox="1"/>
          <p:nvPr/>
        </p:nvSpPr>
        <p:spPr>
          <a:xfrm>
            <a:off x="6045200" y="3736537"/>
            <a:ext cx="2608943" cy="646331"/>
          </a:xfrm>
          <a:prstGeom prst="rect">
            <a:avLst/>
          </a:prstGeom>
          <a:noFill/>
        </p:spPr>
        <p:txBody>
          <a:bodyPr wrap="square" rtlCol="0">
            <a:spAutoFit/>
          </a:bodyPr>
          <a:lstStyle/>
          <a:p>
            <a:r>
              <a:rPr lang="zh-CN" altLang="en-US" dirty="0" smtClean="0"/>
              <a:t>测量到电容两端的电压</a:t>
            </a:r>
            <a:r>
              <a:rPr lang="en-US" altLang="zh-CN" dirty="0" smtClean="0"/>
              <a:t>CH2</a:t>
            </a:r>
            <a:endParaRPr lang="en-US" dirty="0"/>
          </a:p>
        </p:txBody>
      </p:sp>
      <p:sp>
        <p:nvSpPr>
          <p:cNvPr id="18" name="TextBox 17"/>
          <p:cNvSpPr txBox="1"/>
          <p:nvPr/>
        </p:nvSpPr>
        <p:spPr>
          <a:xfrm>
            <a:off x="6733027" y="4814669"/>
            <a:ext cx="897859" cy="369332"/>
          </a:xfrm>
          <a:prstGeom prst="rect">
            <a:avLst/>
          </a:prstGeom>
          <a:noFill/>
        </p:spPr>
        <p:txBody>
          <a:bodyPr wrap="square" rtlCol="0">
            <a:spAutoFit/>
          </a:bodyPr>
          <a:lstStyle/>
          <a:p>
            <a:r>
              <a:rPr lang="zh-CN" altLang="en-US" dirty="0" smtClean="0"/>
              <a:t>电感</a:t>
            </a:r>
            <a:r>
              <a:rPr lang="en-US" altLang="zh-CN" dirty="0" smtClean="0"/>
              <a:t>L</a:t>
            </a:r>
            <a:endParaRPr lang="en-US" dirty="0"/>
          </a:p>
        </p:txBody>
      </p:sp>
      <p:sp>
        <p:nvSpPr>
          <p:cNvPr id="34" name="TextBox 33"/>
          <p:cNvSpPr txBox="1"/>
          <p:nvPr/>
        </p:nvSpPr>
        <p:spPr>
          <a:xfrm>
            <a:off x="5382185" y="5148552"/>
            <a:ext cx="897859" cy="369332"/>
          </a:xfrm>
          <a:prstGeom prst="rect">
            <a:avLst/>
          </a:prstGeom>
          <a:noFill/>
        </p:spPr>
        <p:txBody>
          <a:bodyPr wrap="square" rtlCol="0">
            <a:spAutoFit/>
          </a:bodyPr>
          <a:lstStyle/>
          <a:p>
            <a:r>
              <a:rPr lang="zh-CN" altLang="en-US" dirty="0"/>
              <a:t>电</a:t>
            </a:r>
            <a:r>
              <a:rPr lang="zh-CN" altLang="en-US" dirty="0" smtClean="0"/>
              <a:t>容</a:t>
            </a:r>
            <a:r>
              <a:rPr lang="en-US" altLang="zh-CN" dirty="0" smtClean="0"/>
              <a:t>C</a:t>
            </a:r>
            <a:endParaRPr lang="en-US" dirty="0"/>
          </a:p>
        </p:txBody>
      </p:sp>
      <p:sp>
        <p:nvSpPr>
          <p:cNvPr id="35" name="TextBox 34"/>
          <p:cNvSpPr txBox="1"/>
          <p:nvPr/>
        </p:nvSpPr>
        <p:spPr>
          <a:xfrm>
            <a:off x="7953829" y="4895280"/>
            <a:ext cx="897859" cy="369332"/>
          </a:xfrm>
          <a:prstGeom prst="rect">
            <a:avLst/>
          </a:prstGeom>
          <a:noFill/>
        </p:spPr>
        <p:txBody>
          <a:bodyPr wrap="square" rtlCol="0">
            <a:spAutoFit/>
          </a:bodyPr>
          <a:lstStyle/>
          <a:p>
            <a:r>
              <a:rPr lang="zh-CN" altLang="en-US" dirty="0"/>
              <a:t>电</a:t>
            </a:r>
            <a:r>
              <a:rPr lang="zh-CN" altLang="en-US" dirty="0" smtClean="0"/>
              <a:t>阻</a:t>
            </a:r>
            <a:r>
              <a:rPr lang="en-US" altLang="zh-CN" dirty="0" smtClean="0"/>
              <a:t>R</a:t>
            </a:r>
            <a:endParaRPr lang="en-US" dirty="0"/>
          </a:p>
        </p:txBody>
      </p:sp>
      <p:sp>
        <p:nvSpPr>
          <p:cNvPr id="33" name="TextBox 32"/>
          <p:cNvSpPr txBox="1"/>
          <p:nvPr/>
        </p:nvSpPr>
        <p:spPr>
          <a:xfrm>
            <a:off x="395514" y="3974155"/>
            <a:ext cx="4786086" cy="1754326"/>
          </a:xfrm>
          <a:prstGeom prst="rect">
            <a:avLst/>
          </a:prstGeom>
          <a:noFill/>
        </p:spPr>
        <p:txBody>
          <a:bodyPr wrap="square" rtlCol="0">
            <a:spAutoFit/>
          </a:bodyPr>
          <a:lstStyle/>
          <a:p>
            <a:r>
              <a:rPr lang="zh-CN" altLang="en-US" dirty="0" smtClean="0"/>
              <a:t>第三列数据名为</a:t>
            </a:r>
            <a:r>
              <a:rPr lang="en-US" altLang="zh-CN" dirty="0" smtClean="0"/>
              <a:t>CH2</a:t>
            </a:r>
            <a:r>
              <a:rPr lang="zh-CN" altLang="en-US" dirty="0" smtClean="0"/>
              <a:t>，单位是</a:t>
            </a:r>
            <a:r>
              <a:rPr lang="en-US" altLang="zh-CN" dirty="0" smtClean="0"/>
              <a:t>Volt</a:t>
            </a:r>
            <a:r>
              <a:rPr lang="zh-CN" altLang="en-US" dirty="0" smtClean="0"/>
              <a:t>，它表示的是测量到的电容两端的电压。可以看到，当外加电压从负变到正时，对电容两端的电压引发了一个衰减的振荡。这一行为正是讲义上所描述的阻尼谐振子在没有外加驱动时振幅衰减的过程。</a:t>
            </a:r>
            <a:endParaRPr lang="en-US" dirty="0"/>
          </a:p>
        </p:txBody>
      </p:sp>
    </p:spTree>
    <p:extLst>
      <p:ext uri="{BB962C8B-B14F-4D97-AF65-F5344CB8AC3E}">
        <p14:creationId xmlns:p14="http://schemas.microsoft.com/office/powerpoint/2010/main" val="252999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5792899" cy="258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228600" y="228600"/>
                <a:ext cx="8763000" cy="2645468"/>
              </a:xfrm>
              <a:prstGeom prst="rect">
                <a:avLst/>
              </a:prstGeom>
              <a:noFill/>
            </p:spPr>
            <p:txBody>
              <a:bodyPr wrap="square" rtlCol="0">
                <a:spAutoFit/>
              </a:bodyPr>
              <a:lstStyle/>
              <a:p>
                <a:r>
                  <a:rPr lang="zh-CN" altLang="en-US" dirty="0"/>
                  <a:t>第一</a:t>
                </a:r>
                <a:r>
                  <a:rPr lang="zh-CN" altLang="en-US" dirty="0" smtClean="0"/>
                  <a:t>问：我们看到电容两端的电压振幅呈现指数衰减的形式（如下面左图所示）。请从数据上找出相邻的十个（或更多个）振荡极大值，以时间为横坐标，画出如下面右图所示的图像。并用</a:t>
                </a:r>
                <a:r>
                  <a:rPr lang="en-US" altLang="zh-CN" dirty="0" smtClean="0"/>
                  <a:t>Excel</a:t>
                </a:r>
                <a:r>
                  <a:rPr lang="zh-CN" altLang="en-US" dirty="0" smtClean="0"/>
                  <a:t>的数据拟合功能（右击数据点，选择</a:t>
                </a:r>
                <a:r>
                  <a:rPr lang="en-US" altLang="zh-CN" dirty="0" smtClean="0"/>
                  <a:t>Add trend line</a:t>
                </a:r>
                <a:r>
                  <a:rPr lang="zh-CN" altLang="en-US" dirty="0" smtClean="0"/>
                  <a:t>），对数据进行指数拟合。从中，请求出该振荡电路的衰减因子</a:t>
                </a:r>
                <a14:m>
                  <m:oMath xmlns:m="http://schemas.openxmlformats.org/officeDocument/2006/math">
                    <m:r>
                      <a:rPr lang="zh-CN" altLang="en-US" i="1" smtClean="0">
                        <a:latin typeface="Cambria Math"/>
                      </a:rPr>
                      <m:t>𝛾</m:t>
                    </m:r>
                  </m:oMath>
                </a14:m>
                <a:r>
                  <a:rPr lang="zh-CN" altLang="en-US" dirty="0" smtClean="0"/>
                  <a:t>（即课堂上讲过的阻尼振荡的解 </a:t>
                </a:r>
                <a14:m>
                  <m:oMath xmlns:m="http://schemas.openxmlformats.org/officeDocument/2006/math">
                    <m:r>
                      <a:rPr lang="en-US" i="1">
                        <a:latin typeface="Cambria Math"/>
                      </a:rPr>
                      <m:t>𝑥</m:t>
                    </m:r>
                    <m:r>
                      <a:rPr lang="en-US" i="1">
                        <a:latin typeface="Cambria Math"/>
                      </a:rPr>
                      <m:t>=</m:t>
                    </m:r>
                    <m:r>
                      <a:rPr lang="en-US" i="1">
                        <a:latin typeface="Cambria Math"/>
                      </a:rPr>
                      <m:t>𝑥</m:t>
                    </m:r>
                    <m:r>
                      <a:rPr lang="en-US" i="1" baseline="-25000">
                        <a:latin typeface="Cambria Math"/>
                      </a:rPr>
                      <m:t>0</m:t>
                    </m:r>
                    <m:sSup>
                      <m:sSupPr>
                        <m:ctrlPr>
                          <a:rPr lang="en-US" i="1">
                            <a:latin typeface="Cambria Math"/>
                          </a:rPr>
                        </m:ctrlPr>
                      </m:sSupPr>
                      <m:e>
                        <m:r>
                          <a:rPr lang="en-US" i="1">
                            <a:latin typeface="Cambria Math"/>
                          </a:rPr>
                          <m:t>𝑒</m:t>
                        </m:r>
                      </m:e>
                      <m:sup>
                        <m:r>
                          <a:rPr lang="en-US" altLang="zh-CN" i="1">
                            <a:latin typeface="Cambria Math"/>
                          </a:rPr>
                          <m:t>−</m:t>
                        </m:r>
                        <m:r>
                          <a:rPr lang="en-US" i="1">
                            <a:latin typeface="Cambria Math"/>
                          </a:rPr>
                          <m:t>𝑡</m:t>
                        </m:r>
                        <m:r>
                          <a:rPr lang="en-US" i="1">
                            <a:latin typeface="Cambria Math"/>
                            <a:ea typeface="Cambria Math"/>
                          </a:rPr>
                          <m:t>𝛾</m:t>
                        </m:r>
                        <m:r>
                          <a:rPr lang="en-US" i="1">
                            <a:latin typeface="Cambria Math"/>
                            <a:ea typeface="Cambria Math"/>
                          </a:rPr>
                          <m:t>/2</m:t>
                        </m:r>
                      </m:sup>
                    </m:sSup>
                    <m:sSup>
                      <m:sSupPr>
                        <m:ctrlPr>
                          <a:rPr lang="en-US" i="1">
                            <a:latin typeface="Cambria Math"/>
                          </a:rPr>
                        </m:ctrlPr>
                      </m:sSupPr>
                      <m:e>
                        <m:r>
                          <a:rPr lang="en-US" i="1">
                            <a:latin typeface="Cambria Math"/>
                          </a:rPr>
                          <m:t>𝑒</m:t>
                        </m:r>
                      </m:e>
                      <m:sup>
                        <m:r>
                          <a:rPr lang="en-US" i="1">
                            <a:latin typeface="Cambria Math"/>
                            <a:ea typeface="Cambria Math"/>
                          </a:rPr>
                          <m:t>±</m:t>
                        </m:r>
                        <m:r>
                          <a:rPr lang="en-US" i="1">
                            <a:latin typeface="Cambria Math"/>
                            <a:ea typeface="Cambria Math"/>
                          </a:rPr>
                          <m:t>𝑖𝑡</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sup>
                    </m:sSup>
                    <m:r>
                      <a:rPr lang="en-US" i="1">
                        <a:latin typeface="Cambria Math"/>
                        <a:ea typeface="Cambria Math"/>
                      </a:rPr>
                      <m:t> </m:t>
                    </m:r>
                  </m:oMath>
                </a14:m>
                <a:r>
                  <a:rPr lang="zh-CN" altLang="en-US" dirty="0" smtClean="0"/>
                  <a:t>中的</a:t>
                </a:r>
                <a14:m>
                  <m:oMath xmlns:m="http://schemas.openxmlformats.org/officeDocument/2006/math">
                    <m:r>
                      <a:rPr lang="zh-CN" altLang="en-US" i="1">
                        <a:latin typeface="Cambria Math"/>
                      </a:rPr>
                      <m:t>𝛾</m:t>
                    </m:r>
                  </m:oMath>
                </a14:m>
                <a:r>
                  <a:rPr lang="zh-CN" altLang="en-US" dirty="0" smtClean="0"/>
                  <a:t>，也即讲义上</a:t>
                </a:r>
                <a:r>
                  <a:rPr lang="en-US" altLang="zh-CN" dirty="0" smtClean="0"/>
                  <a:t>24.20</a:t>
                </a:r>
                <a:r>
                  <a:rPr lang="zh-CN" altLang="en-US" dirty="0" smtClean="0"/>
                  <a:t>式中的</a:t>
                </a:r>
                <a14:m>
                  <m:oMath xmlns:m="http://schemas.openxmlformats.org/officeDocument/2006/math">
                    <m:r>
                      <a:rPr lang="zh-CN" altLang="en-US" i="1">
                        <a:latin typeface="Cambria Math"/>
                      </a:rPr>
                      <m:t>𝛾</m:t>
                    </m:r>
                  </m:oMath>
                </a14:m>
                <a:r>
                  <a:rPr lang="zh-CN" altLang="en-US" dirty="0" smtClean="0"/>
                  <a:t>）。在</a:t>
                </a:r>
                <a:r>
                  <a:rPr lang="en-US" altLang="zh-CN" dirty="0" smtClean="0"/>
                  <a:t>Excel</a:t>
                </a:r>
                <a:r>
                  <a:rPr lang="zh-CN" altLang="en-US" dirty="0" smtClean="0"/>
                  <a:t>中，拟合之后可以选择让程序把拟合的方程显示在图中，即可以求出衰减因子</a:t>
                </a:r>
                <a14:m>
                  <m:oMath xmlns:m="http://schemas.openxmlformats.org/officeDocument/2006/math">
                    <m:r>
                      <a:rPr lang="zh-CN" altLang="en-US" i="1">
                        <a:latin typeface="Cambria Math"/>
                      </a:rPr>
                      <m:t>𝛾</m:t>
                    </m:r>
                  </m:oMath>
                </a14:m>
                <a:r>
                  <a:rPr lang="zh-CN" altLang="en-US" dirty="0" smtClean="0"/>
                  <a:t>。</a:t>
                </a:r>
                <a:endParaRPr lang="en-US" altLang="zh-CN" dirty="0" smtClean="0"/>
              </a:p>
              <a:p>
                <a:endParaRPr lang="en-US" dirty="0"/>
              </a:p>
              <a:p>
                <a:r>
                  <a:rPr lang="zh-CN" altLang="en-US" dirty="0" smtClean="0"/>
                  <a:t>注意，需要对所有找到的振荡极大值都减掉</a:t>
                </a:r>
                <a:r>
                  <a:rPr lang="en-US" altLang="zh-CN" dirty="0" smtClean="0"/>
                  <a:t>1</a:t>
                </a:r>
                <a:r>
                  <a:rPr lang="zh-CN" altLang="en-US" dirty="0" smtClean="0"/>
                  <a:t>伏，然后再做指数衰减拟合，因为振荡衰减最终稳定在</a:t>
                </a:r>
                <a:r>
                  <a:rPr lang="en-US" altLang="zh-CN" dirty="0" smtClean="0"/>
                  <a:t>1</a:t>
                </a:r>
                <a:r>
                  <a:rPr lang="zh-CN" altLang="en-US" dirty="0" smtClean="0"/>
                  <a:t>伏，而非像书中</a:t>
                </a:r>
                <a:r>
                  <a:rPr lang="en-US" altLang="zh-CN" dirty="0" smtClean="0"/>
                  <a:t>24.20</a:t>
                </a:r>
                <a:r>
                  <a:rPr lang="zh-CN" altLang="en-US" dirty="0" smtClean="0"/>
                  <a:t>式那样，最终稳定在</a:t>
                </a:r>
                <a:r>
                  <a:rPr lang="en-US" altLang="zh-CN" dirty="0" smtClean="0"/>
                  <a:t>0</a:t>
                </a:r>
                <a:r>
                  <a:rPr lang="zh-CN" altLang="en-US" dirty="0" smtClean="0"/>
                  <a:t>伏。</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28600" y="228600"/>
                <a:ext cx="8763000" cy="2645468"/>
              </a:xfrm>
              <a:prstGeom prst="rect">
                <a:avLst/>
              </a:prstGeom>
              <a:blipFill rotWithShape="1">
                <a:blip r:embed="rId3"/>
                <a:stretch>
                  <a:fillRect l="-626" t="-1155" r="-557" b="-3002"/>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73" y="3352800"/>
            <a:ext cx="2291327" cy="257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61609" y="3713843"/>
            <a:ext cx="738664" cy="1752600"/>
          </a:xfrm>
          <a:prstGeom prst="rect">
            <a:avLst/>
          </a:prstGeom>
          <a:noFill/>
        </p:spPr>
        <p:txBody>
          <a:bodyPr vert="eaVert" wrap="square" rtlCol="0">
            <a:spAutoFit/>
          </a:bodyPr>
          <a:lstStyle/>
          <a:p>
            <a:r>
              <a:rPr lang="zh-CN" altLang="en-US" dirty="0" smtClean="0"/>
              <a:t>振荡极大值对应的电压</a:t>
            </a:r>
            <a:endParaRPr lang="en-US" dirty="0"/>
          </a:p>
        </p:txBody>
      </p:sp>
      <p:sp>
        <p:nvSpPr>
          <p:cNvPr id="3" name="TextBox 2"/>
          <p:cNvSpPr txBox="1"/>
          <p:nvPr/>
        </p:nvSpPr>
        <p:spPr>
          <a:xfrm>
            <a:off x="6700273" y="5923643"/>
            <a:ext cx="2291327" cy="369332"/>
          </a:xfrm>
          <a:prstGeom prst="rect">
            <a:avLst/>
          </a:prstGeom>
          <a:noFill/>
        </p:spPr>
        <p:txBody>
          <a:bodyPr wrap="square" rtlCol="0">
            <a:spAutoFit/>
          </a:bodyPr>
          <a:lstStyle/>
          <a:p>
            <a:pPr algn="ctr"/>
            <a:r>
              <a:rPr lang="zh-CN" altLang="en-US" dirty="0" smtClean="0"/>
              <a:t>时间</a:t>
            </a:r>
            <a:endParaRPr lang="en-US" dirty="0"/>
          </a:p>
        </p:txBody>
      </p:sp>
    </p:spTree>
    <p:extLst>
      <p:ext uri="{BB962C8B-B14F-4D97-AF65-F5344CB8AC3E}">
        <p14:creationId xmlns:p14="http://schemas.microsoft.com/office/powerpoint/2010/main" val="310852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28600" y="381000"/>
                <a:ext cx="8763000" cy="4639796"/>
              </a:xfrm>
              <a:prstGeom prst="rect">
                <a:avLst/>
              </a:prstGeom>
              <a:noFill/>
            </p:spPr>
            <p:txBody>
              <a:bodyPr wrap="square" rtlCol="0">
                <a:spAutoFit/>
              </a:bodyPr>
              <a:lstStyle/>
              <a:p>
                <a:r>
                  <a:rPr lang="zh-CN" altLang="en-US" dirty="0" smtClean="0"/>
                  <a:t>第二问：请根据数据，求出电容两端电压相邻两个振荡最大值之间的时间差。请找出十个这样的时间差，看看它们是否相等。从中求出该电路振荡的频率，即</a:t>
                </a:r>
                <a:r>
                  <a:rPr lang="zh-CN" altLang="en-US" dirty="0"/>
                  <a:t>课堂上讲过的阻尼振荡的解 </a:t>
                </a:r>
                <a14:m>
                  <m:oMath xmlns:m="http://schemas.openxmlformats.org/officeDocument/2006/math">
                    <m:r>
                      <a:rPr lang="en-US" i="1">
                        <a:latin typeface="Cambria Math"/>
                      </a:rPr>
                      <m:t>𝑥</m:t>
                    </m:r>
                    <m:r>
                      <a:rPr lang="en-US" i="1">
                        <a:latin typeface="Cambria Math"/>
                      </a:rPr>
                      <m:t>=</m:t>
                    </m:r>
                    <m:r>
                      <a:rPr lang="en-US" i="1">
                        <a:latin typeface="Cambria Math"/>
                      </a:rPr>
                      <m:t>𝑥</m:t>
                    </m:r>
                    <m:r>
                      <a:rPr lang="en-US" i="1" baseline="-25000">
                        <a:latin typeface="Cambria Math"/>
                      </a:rPr>
                      <m:t>0</m:t>
                    </m:r>
                    <m:sSup>
                      <m:sSupPr>
                        <m:ctrlPr>
                          <a:rPr lang="en-US" i="1">
                            <a:latin typeface="Cambria Math"/>
                          </a:rPr>
                        </m:ctrlPr>
                      </m:sSupPr>
                      <m:e>
                        <m:r>
                          <a:rPr lang="en-US" i="1">
                            <a:latin typeface="Cambria Math"/>
                          </a:rPr>
                          <m:t>𝑒</m:t>
                        </m:r>
                      </m:e>
                      <m:sup>
                        <m:r>
                          <a:rPr lang="en-US" altLang="zh-CN" i="1">
                            <a:latin typeface="Cambria Math"/>
                          </a:rPr>
                          <m:t>−</m:t>
                        </m:r>
                        <m:r>
                          <a:rPr lang="en-US" i="1">
                            <a:latin typeface="Cambria Math"/>
                          </a:rPr>
                          <m:t>𝑡</m:t>
                        </m:r>
                        <m:r>
                          <a:rPr lang="en-US" i="1">
                            <a:latin typeface="Cambria Math"/>
                            <a:ea typeface="Cambria Math"/>
                          </a:rPr>
                          <m:t>𝛾</m:t>
                        </m:r>
                        <m:r>
                          <a:rPr lang="en-US" i="1">
                            <a:latin typeface="Cambria Math"/>
                            <a:ea typeface="Cambria Math"/>
                          </a:rPr>
                          <m:t>/2</m:t>
                        </m:r>
                      </m:sup>
                    </m:sSup>
                    <m:sSup>
                      <m:sSupPr>
                        <m:ctrlPr>
                          <a:rPr lang="en-US" i="1">
                            <a:latin typeface="Cambria Math"/>
                          </a:rPr>
                        </m:ctrlPr>
                      </m:sSupPr>
                      <m:e>
                        <m:r>
                          <a:rPr lang="en-US" i="1">
                            <a:latin typeface="Cambria Math"/>
                          </a:rPr>
                          <m:t>𝑒</m:t>
                        </m:r>
                      </m:e>
                      <m:sup>
                        <m:r>
                          <a:rPr lang="en-US" i="1">
                            <a:latin typeface="Cambria Math"/>
                            <a:ea typeface="Cambria Math"/>
                          </a:rPr>
                          <m:t>±</m:t>
                        </m:r>
                        <m:r>
                          <a:rPr lang="en-US" i="1">
                            <a:latin typeface="Cambria Math"/>
                            <a:ea typeface="Cambria Math"/>
                          </a:rPr>
                          <m:t>𝑖𝑡</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sup>
                    </m:sSup>
                    <m:r>
                      <a:rPr lang="en-US" i="1">
                        <a:latin typeface="Cambria Math"/>
                        <a:ea typeface="Cambria Math"/>
                      </a:rPr>
                      <m:t> </m:t>
                    </m:r>
                  </m:oMath>
                </a14:m>
                <a:r>
                  <a:rPr lang="zh-CN" altLang="en-US" dirty="0"/>
                  <a:t>中</a:t>
                </a:r>
                <a:r>
                  <a:rPr lang="zh-CN" altLang="en-US" dirty="0" smtClean="0"/>
                  <a:t>的</a:t>
                </a:r>
                <a14:m>
                  <m:oMath xmlns:m="http://schemas.openxmlformats.org/officeDocument/2006/math">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oMath>
                </a14:m>
                <a:r>
                  <a:rPr lang="zh-CN" altLang="en-US" dirty="0" smtClean="0"/>
                  <a:t>，</a:t>
                </a:r>
                <a:r>
                  <a:rPr lang="zh-CN" altLang="en-US" dirty="0"/>
                  <a:t>也即讲义上</a:t>
                </a:r>
                <a:r>
                  <a:rPr lang="en-US" altLang="zh-CN" dirty="0"/>
                  <a:t>24.20</a:t>
                </a:r>
                <a:r>
                  <a:rPr lang="zh-CN" altLang="en-US" dirty="0"/>
                  <a:t>式中的</a:t>
                </a:r>
                <a14:m>
                  <m:oMath xmlns:m="http://schemas.openxmlformats.org/officeDocument/2006/math">
                    <m:r>
                      <m:rPr>
                        <m:sty m:val="p"/>
                      </m:rPr>
                      <a:rPr lang="el-GR" altLang="zh-CN" i="1" smtClean="0">
                        <a:latin typeface="Cambria Math"/>
                        <a:ea typeface="Cambria Math"/>
                      </a:rPr>
                      <m:t>ω</m:t>
                    </m:r>
                    <m:r>
                      <a:rPr lang="zh-CN" altLang="en-US" i="1" baseline="-25000">
                        <a:latin typeface="Cambria Math"/>
                      </a:rPr>
                      <m:t>𝛾</m:t>
                    </m:r>
                    <m:r>
                      <a:rPr lang="en-US" altLang="zh-CN" b="0" i="0" baseline="-25000" smtClean="0">
                        <a:latin typeface="Cambria Math"/>
                      </a:rPr>
                      <m:t> </m:t>
                    </m:r>
                  </m:oMath>
                </a14:m>
                <a:r>
                  <a:rPr lang="en-US" baseline="-25000" dirty="0" smtClean="0"/>
                  <a:t> </a:t>
                </a:r>
                <a:r>
                  <a:rPr lang="zh-CN" altLang="en-US" dirty="0" smtClean="0"/>
                  <a:t>。注意，由于</a:t>
                </a:r>
                <a14:m>
                  <m:oMath xmlns:m="http://schemas.openxmlformats.org/officeDocument/2006/math">
                    <m:r>
                      <m:rPr>
                        <m:sty m:val="p"/>
                      </m:rPr>
                      <a:rPr lang="el-GR" altLang="zh-CN" i="1">
                        <a:latin typeface="Cambria Math"/>
                        <a:ea typeface="Cambria Math"/>
                      </a:rPr>
                      <m:t>ω</m:t>
                    </m:r>
                    <m:r>
                      <a:rPr lang="zh-CN" altLang="en-US" i="1" baseline="-25000">
                        <a:latin typeface="Cambria Math"/>
                      </a:rPr>
                      <m:t>𝛾</m:t>
                    </m:r>
                    <m:r>
                      <a:rPr lang="en-US" altLang="zh-CN" baseline="-25000">
                        <a:latin typeface="Cambria Math"/>
                      </a:rPr>
                      <m:t> </m:t>
                    </m:r>
                  </m:oMath>
                </a14:m>
                <a:r>
                  <a:rPr lang="en-US" dirty="0" smtClean="0"/>
                  <a:t>&gt;&gt;</a:t>
                </a:r>
                <a:r>
                  <a:rPr lang="en-US" dirty="0">
                    <a:ea typeface="Cambria Math"/>
                  </a:rPr>
                  <a:t> </a:t>
                </a:r>
                <a14:m>
                  <m:oMath xmlns:m="http://schemas.openxmlformats.org/officeDocument/2006/math">
                    <m:r>
                      <a:rPr lang="en-US" i="1">
                        <a:latin typeface="Cambria Math"/>
                        <a:ea typeface="Cambria Math"/>
                      </a:rPr>
                      <m:t>𝛾</m:t>
                    </m:r>
                  </m:oMath>
                </a14:m>
                <a:r>
                  <a:rPr lang="zh-CN" altLang="en-US" dirty="0" smtClean="0"/>
                  <a:t>，可以取电路的本征振荡频率</a:t>
                </a:r>
                <a14:m>
                  <m:oMath xmlns:m="http://schemas.openxmlformats.org/officeDocument/2006/math">
                    <m:r>
                      <a:rPr lang="en-US" i="1">
                        <a:latin typeface="Cambria Math"/>
                        <a:ea typeface="Cambria Math"/>
                      </a:rPr>
                      <m:t>𝜔</m:t>
                    </m:r>
                    <m:r>
                      <a:rPr lang="en-US" i="1" baseline="-25000">
                        <a:latin typeface="Cambria Math"/>
                        <a:ea typeface="Cambria Math"/>
                      </a:rPr>
                      <m:t>0</m:t>
                    </m:r>
                    <m:r>
                      <a:rPr lang="en-US" i="1" smtClean="0">
                        <a:latin typeface="Cambria Math"/>
                        <a:ea typeface="Cambria Math"/>
                      </a:rPr>
                      <m:t>≈</m:t>
                    </m:r>
                    <m:r>
                      <m:rPr>
                        <m:sty m:val="p"/>
                      </m:rPr>
                      <a:rPr lang="el-GR" altLang="zh-CN" i="1">
                        <a:latin typeface="Cambria Math"/>
                        <a:ea typeface="Cambria Math"/>
                      </a:rPr>
                      <m:t>ω</m:t>
                    </m:r>
                    <m:r>
                      <a:rPr lang="zh-CN" altLang="en-US" i="1" baseline="-25000">
                        <a:latin typeface="Cambria Math"/>
                      </a:rPr>
                      <m:t>𝛾</m:t>
                    </m:r>
                  </m:oMath>
                </a14:m>
                <a:endParaRPr lang="en-US" dirty="0" smtClean="0"/>
              </a:p>
              <a:p>
                <a:endParaRPr lang="en-US" dirty="0" smtClean="0"/>
              </a:p>
              <a:p>
                <a:r>
                  <a:rPr lang="zh-CN" altLang="en-US" dirty="0" smtClean="0"/>
                  <a:t>第三问</a:t>
                </a:r>
                <a:r>
                  <a:rPr lang="zh-CN" altLang="en-US" dirty="0"/>
                  <a:t>：该电路中电容为</a:t>
                </a:r>
                <a:r>
                  <a:rPr lang="en-US" altLang="zh-CN" dirty="0"/>
                  <a:t>100 </a:t>
                </a:r>
                <a:r>
                  <a:rPr lang="en-US" altLang="zh-CN" dirty="0" err="1"/>
                  <a:t>nF</a:t>
                </a:r>
                <a:r>
                  <a:rPr lang="zh-CN" altLang="en-US" dirty="0"/>
                  <a:t>，电感为</a:t>
                </a:r>
                <a:r>
                  <a:rPr lang="en-US" altLang="zh-CN" dirty="0"/>
                  <a:t>0.64 </a:t>
                </a:r>
                <a:r>
                  <a:rPr lang="en-US" altLang="zh-CN" dirty="0" err="1"/>
                  <a:t>mH</a:t>
                </a:r>
                <a:r>
                  <a:rPr lang="zh-CN" altLang="en-US" dirty="0"/>
                  <a:t>，请求解出电路的本征振荡频率的理论值。它是否与实际测量到的</a:t>
                </a:r>
                <a14:m>
                  <m:oMath xmlns:m="http://schemas.openxmlformats.org/officeDocument/2006/math">
                    <m:r>
                      <m:rPr>
                        <m:sty m:val="p"/>
                      </m:rPr>
                      <a:rPr lang="el-GR" altLang="zh-CN" i="1">
                        <a:latin typeface="Cambria Math"/>
                        <a:ea typeface="Cambria Math"/>
                      </a:rPr>
                      <m:t>ω</m:t>
                    </m:r>
                    <m:r>
                      <a:rPr lang="en-US" altLang="zh-CN" i="1" baseline="-25000">
                        <a:latin typeface="Cambria Math"/>
                        <a:ea typeface="Cambria Math"/>
                      </a:rPr>
                      <m:t>0</m:t>
                    </m:r>
                  </m:oMath>
                </a14:m>
                <a:r>
                  <a:rPr lang="zh-CN" altLang="en-US" dirty="0"/>
                  <a:t>相近</a:t>
                </a:r>
                <a:r>
                  <a:rPr lang="zh-CN" altLang="en-US" dirty="0" smtClean="0"/>
                  <a:t>？</a:t>
                </a:r>
                <a:endParaRPr lang="en-US" dirty="0"/>
              </a:p>
              <a:p>
                <a:endParaRPr lang="en-US" dirty="0" smtClean="0"/>
              </a:p>
              <a:p>
                <a:endParaRPr lang="en-US" baseline="-25000" dirty="0"/>
              </a:p>
              <a:p>
                <a:r>
                  <a:rPr lang="zh-CN" altLang="en-US" dirty="0" smtClean="0"/>
                  <a:t>第四问：请求解出该电路的品质因子</a:t>
                </a:r>
                <a:r>
                  <a:rPr lang="en-US" altLang="zh-CN" dirty="0" smtClean="0"/>
                  <a:t>Q</a:t>
                </a:r>
              </a:p>
              <a:p>
                <a:endParaRPr lang="en-US" dirty="0"/>
              </a:p>
              <a:p>
                <a:r>
                  <a:rPr lang="zh-CN" altLang="en-US" dirty="0" smtClean="0"/>
                  <a:t>第五问：请验证讲义中</a:t>
                </a:r>
                <a:r>
                  <a:rPr lang="en-US" altLang="zh-CN" dirty="0" smtClean="0"/>
                  <a:t>24.8</a:t>
                </a:r>
                <a:r>
                  <a:rPr lang="zh-CN" altLang="en-US" dirty="0" smtClean="0"/>
                  <a:t>式，即阻尼振子一个周期所损耗的能量是否等于振子存储的能量除以品质因子</a:t>
                </a:r>
                <a:r>
                  <a:rPr lang="en-US" altLang="zh-CN" dirty="0" smtClean="0"/>
                  <a:t>Q</a:t>
                </a:r>
                <a:r>
                  <a:rPr lang="zh-CN" altLang="en-US" dirty="0" smtClean="0"/>
                  <a:t>。注意，电容存储的能量为</a:t>
                </a:r>
                <a14:m>
                  <m:oMath xmlns:m="http://schemas.openxmlformats.org/officeDocument/2006/math">
                    <m:r>
                      <a:rPr lang="en-US" altLang="zh-CN" b="0" i="1" smtClean="0">
                        <a:latin typeface="Cambria Math"/>
                      </a:rPr>
                      <m:t>𝐶𝑉</m:t>
                    </m:r>
                    <m:r>
                      <a:rPr lang="en-US" altLang="zh-CN" b="0" i="1" baseline="30000" smtClean="0">
                        <a:latin typeface="Cambria Math"/>
                      </a:rPr>
                      <m:t>2</m:t>
                    </m:r>
                    <m:r>
                      <a:rPr lang="en-US" altLang="zh-CN" b="0" i="1" smtClean="0">
                        <a:latin typeface="Cambria Math"/>
                      </a:rPr>
                      <m:t>/2</m:t>
                    </m:r>
                  </m:oMath>
                </a14:m>
                <a:r>
                  <a:rPr lang="zh-CN" altLang="en-US" dirty="0" smtClean="0"/>
                  <a:t>，其中</a:t>
                </a:r>
                <a:r>
                  <a:rPr lang="en-US" altLang="zh-CN" dirty="0" smtClean="0"/>
                  <a:t>C</a:t>
                </a:r>
                <a:r>
                  <a:rPr lang="zh-CN" altLang="en-US" dirty="0" smtClean="0"/>
                  <a:t>是电容量，</a:t>
                </a:r>
                <a:r>
                  <a:rPr lang="en-US" altLang="zh-CN" dirty="0" smtClean="0"/>
                  <a:t>V</a:t>
                </a:r>
                <a:r>
                  <a:rPr lang="zh-CN" altLang="en-US" dirty="0" smtClean="0"/>
                  <a:t>是电容两端的电压。</a:t>
                </a:r>
                <a:endParaRPr lang="en-US" altLang="zh-CN" dirty="0" smtClean="0"/>
              </a:p>
              <a:p>
                <a:endParaRPr lang="en-US" altLang="zh-CN" dirty="0" smtClean="0"/>
              </a:p>
              <a:p>
                <a:r>
                  <a:rPr lang="zh-CN" altLang="en-US" dirty="0"/>
                  <a:t>也</a:t>
                </a:r>
                <a:r>
                  <a:rPr lang="zh-CN" altLang="en-US" dirty="0" smtClean="0"/>
                  <a:t>即</a:t>
                </a:r>
                <a:r>
                  <a:rPr lang="zh-CN" altLang="en-US" dirty="0"/>
                  <a:t>研</a:t>
                </a:r>
                <a:r>
                  <a:rPr lang="zh-CN" altLang="en-US" dirty="0" smtClean="0"/>
                  <a:t>究这个等式：</a:t>
                </a:r>
                <a:r>
                  <a:rPr lang="en-US" altLang="zh-CN" dirty="0" smtClean="0"/>
                  <a:t> </a:t>
                </a:r>
                <a14:m>
                  <m:oMath xmlns:m="http://schemas.openxmlformats.org/officeDocument/2006/math">
                    <m:f>
                      <m:fPr>
                        <m:ctrlPr>
                          <a:rPr lang="en-US" altLang="zh-CN" b="0" i="1" smtClean="0">
                            <a:latin typeface="Cambria Math"/>
                          </a:rPr>
                        </m:ctrlPr>
                      </m:fPr>
                      <m:num>
                        <m:r>
                          <a:rPr lang="en-US" altLang="zh-CN" i="1">
                            <a:latin typeface="Cambria Math"/>
                          </a:rPr>
                          <m:t>𝐶𝑉</m:t>
                        </m:r>
                        <m:r>
                          <a:rPr lang="en-US" altLang="zh-CN" b="0" i="1" baseline="-25000" smtClean="0">
                            <a:latin typeface="Cambria Math"/>
                          </a:rPr>
                          <m:t>1</m:t>
                        </m:r>
                        <m:r>
                          <a:rPr lang="en-US" altLang="zh-CN" i="1" baseline="30000">
                            <a:latin typeface="Cambria Math"/>
                          </a:rPr>
                          <m:t>2</m:t>
                        </m:r>
                        <m:r>
                          <a:rPr lang="en-US" altLang="zh-CN" b="0" i="1" smtClean="0">
                            <a:latin typeface="Cambria Math"/>
                          </a:rPr>
                          <m:t>−</m:t>
                        </m:r>
                        <m:r>
                          <a:rPr lang="en-US" altLang="zh-CN" i="1">
                            <a:latin typeface="Cambria Math"/>
                          </a:rPr>
                          <m:t>𝐶𝑉</m:t>
                        </m:r>
                        <m:r>
                          <a:rPr lang="en-US" altLang="zh-CN" b="0" i="1" baseline="-25000" smtClean="0">
                            <a:latin typeface="Cambria Math"/>
                          </a:rPr>
                          <m:t>2</m:t>
                        </m:r>
                        <m:r>
                          <a:rPr lang="en-US" altLang="zh-CN" i="1" baseline="30000">
                            <a:latin typeface="Cambria Math"/>
                          </a:rPr>
                          <m:t>2</m:t>
                        </m:r>
                      </m:num>
                      <m:den>
                        <m:r>
                          <a:rPr lang="en-US" altLang="zh-CN" b="0" i="0" smtClean="0">
                            <a:latin typeface="Cambria Math"/>
                          </a:rPr>
                          <m:t>2</m:t>
                        </m:r>
                        <m:r>
                          <m:rPr>
                            <m:sty m:val="p"/>
                          </m:rPr>
                          <a:rPr lang="en-US" altLang="zh-CN" b="0" i="0" smtClean="0">
                            <a:latin typeface="Cambria Math"/>
                          </a:rPr>
                          <m:t>T</m:t>
                        </m:r>
                      </m:den>
                    </m:f>
                    <m:r>
                      <a:rPr lang="en-US" altLang="zh-CN" b="0" i="1" smtClean="0">
                        <a:latin typeface="Cambria Math"/>
                        <a:ea typeface="Cambria Math"/>
                      </a:rPr>
                      <m:t>≈−</m:t>
                    </m:r>
                  </m:oMath>
                </a14:m>
                <a:r>
                  <a:rPr lang="el-GR" altLang="zh-CN" dirty="0">
                    <a:ea typeface="Cambria Math"/>
                  </a:rPr>
                  <a:t> </a:t>
                </a:r>
                <a14:m>
                  <m:oMath xmlns:m="http://schemas.openxmlformats.org/officeDocument/2006/math">
                    <m:r>
                      <a:rPr lang="el-GR" altLang="zh-CN" i="1" smtClean="0">
                        <a:latin typeface="Cambria Math"/>
                        <a:ea typeface="Cambria Math"/>
                      </a:rPr>
                      <m:t>𝜔</m:t>
                    </m:r>
                    <m:r>
                      <a:rPr lang="zh-CN" altLang="en-US" i="1" baseline="-25000">
                        <a:latin typeface="Cambria Math"/>
                      </a:rPr>
                      <m:t>𝛾</m:t>
                    </m:r>
                    <m:f>
                      <m:fPr>
                        <m:ctrlPr>
                          <a:rPr lang="en-US" altLang="zh-CN" b="0" i="1" baseline="-25000" smtClean="0">
                            <a:latin typeface="Cambria Math"/>
                          </a:rPr>
                        </m:ctrlPr>
                      </m:fPr>
                      <m:num>
                        <m:r>
                          <a:rPr lang="en-US" altLang="zh-CN" i="1">
                            <a:latin typeface="Cambria Math"/>
                          </a:rPr>
                          <m:t>𝐶𝑉</m:t>
                        </m:r>
                        <m:r>
                          <a:rPr lang="en-US" altLang="zh-CN" i="1" baseline="-25000">
                            <a:latin typeface="Cambria Math"/>
                          </a:rPr>
                          <m:t>1</m:t>
                        </m:r>
                        <m:r>
                          <a:rPr lang="en-US" altLang="zh-CN" i="1" baseline="30000">
                            <a:latin typeface="Cambria Math"/>
                          </a:rPr>
                          <m:t>2</m:t>
                        </m:r>
                      </m:num>
                      <m:den>
                        <m:r>
                          <a:rPr lang="en-US" altLang="zh-CN" b="0" i="0" smtClean="0">
                            <a:latin typeface="Cambria Math"/>
                          </a:rPr>
                          <m:t>2</m:t>
                        </m:r>
                        <m:r>
                          <m:rPr>
                            <m:sty m:val="p"/>
                          </m:rPr>
                          <a:rPr lang="en-US" altLang="zh-CN" b="0" i="0" smtClean="0">
                            <a:latin typeface="Cambria Math"/>
                          </a:rPr>
                          <m:t>Q</m:t>
                        </m:r>
                      </m:den>
                    </m:f>
                  </m:oMath>
                </a14:m>
                <a:r>
                  <a:rPr lang="zh-CN" altLang="en-US" dirty="0" smtClean="0"/>
                  <a:t>是否成立。</a:t>
                </a:r>
                <a:endParaRPr lang="en-US" altLang="zh-CN"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228600" y="381000"/>
                <a:ext cx="8763000" cy="4639796"/>
              </a:xfrm>
              <a:prstGeom prst="rect">
                <a:avLst/>
              </a:prstGeom>
              <a:blipFill rotWithShape="1">
                <a:blip r:embed="rId2"/>
                <a:stretch>
                  <a:fillRect l="-626" t="-657" r="-487" b="-657"/>
                </a:stretch>
              </a:blipFill>
            </p:spPr>
            <p:txBody>
              <a:bodyPr/>
              <a:lstStyle/>
              <a:p>
                <a:r>
                  <a:rPr lang="en-US">
                    <a:noFill/>
                  </a:rPr>
                  <a:t> </a:t>
                </a:r>
              </a:p>
            </p:txBody>
          </p:sp>
        </mc:Fallback>
      </mc:AlternateContent>
    </p:spTree>
    <p:extLst>
      <p:ext uri="{BB962C8B-B14F-4D97-AF65-F5344CB8AC3E}">
        <p14:creationId xmlns:p14="http://schemas.microsoft.com/office/powerpoint/2010/main" val="29686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86800" cy="2031325"/>
          </a:xfrm>
          <a:prstGeom prst="rect">
            <a:avLst/>
          </a:prstGeom>
          <a:noFill/>
        </p:spPr>
        <p:txBody>
          <a:bodyPr wrap="square" rtlCol="0">
            <a:spAutoFit/>
          </a:bodyPr>
          <a:lstStyle/>
          <a:p>
            <a:r>
              <a:rPr lang="zh-CN" altLang="en-US" dirty="0" smtClean="0"/>
              <a:t>前面研究了阻尼振荡衰减的过程。在本次作业文件夹中，另外有一个</a:t>
            </a:r>
            <a:r>
              <a:rPr lang="en-US" altLang="zh-CN" dirty="0" smtClean="0"/>
              <a:t>Excel</a:t>
            </a:r>
            <a:r>
              <a:rPr lang="zh-CN" altLang="en-US" dirty="0" smtClean="0"/>
              <a:t>文件（名为：</a:t>
            </a:r>
            <a:r>
              <a:rPr lang="en-US" altLang="zh-CN" dirty="0"/>
              <a:t>LC </a:t>
            </a:r>
            <a:r>
              <a:rPr lang="zh-CN" altLang="en-US" dirty="0"/>
              <a:t>电路 受迫振荡 数</a:t>
            </a:r>
            <a:r>
              <a:rPr lang="zh-CN" altLang="en-US" dirty="0" smtClean="0"/>
              <a:t>据，相应的截屏图为：</a:t>
            </a:r>
            <a:r>
              <a:rPr lang="en-US" altLang="zh-CN" dirty="0"/>
              <a:t>LC </a:t>
            </a:r>
            <a:r>
              <a:rPr lang="zh-CN" altLang="en-US" dirty="0"/>
              <a:t>电路 受</a:t>
            </a:r>
            <a:r>
              <a:rPr lang="zh-CN" altLang="en-US" dirty="0" smtClean="0"/>
              <a:t>迫振荡 </a:t>
            </a:r>
            <a:r>
              <a:rPr lang="zh-CN" altLang="en-US" dirty="0"/>
              <a:t>截屏），</a:t>
            </a:r>
            <a:r>
              <a:rPr lang="zh-CN" altLang="en-US" dirty="0" smtClean="0"/>
              <a:t>测量了当外电压是一个</a:t>
            </a:r>
            <a:r>
              <a:rPr lang="en-US" altLang="zh-CN" dirty="0" smtClean="0"/>
              <a:t>Sin</a:t>
            </a:r>
            <a:r>
              <a:rPr lang="zh-CN" altLang="en-US" dirty="0" smtClean="0"/>
              <a:t>函数的形式时，电容两端的电压随时间的变化。可以看到，当外加电压为</a:t>
            </a:r>
            <a:r>
              <a:rPr lang="en-US" altLang="zh-CN" dirty="0" smtClean="0"/>
              <a:t>Sin</a:t>
            </a:r>
            <a:r>
              <a:rPr lang="zh-CN" altLang="en-US" dirty="0" smtClean="0"/>
              <a:t>函数时，电容电压也为</a:t>
            </a:r>
            <a:r>
              <a:rPr lang="en-US" altLang="zh-CN" dirty="0" smtClean="0"/>
              <a:t>Sin</a:t>
            </a:r>
            <a:r>
              <a:rPr lang="zh-CN" altLang="en-US" dirty="0" smtClean="0"/>
              <a:t>函数，并且频率与外加电压的频率相同。这正是受迫振动的特点。</a:t>
            </a:r>
            <a:endParaRPr lang="en-US" altLang="zh-CN" dirty="0" smtClean="0"/>
          </a:p>
          <a:p>
            <a:endParaRPr lang="en-US" dirty="0"/>
          </a:p>
          <a:p>
            <a:r>
              <a:rPr lang="zh-CN" altLang="en-US" dirty="0" smtClean="0"/>
              <a:t>（该部分作为了解，无需在作业中解答）</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90800"/>
            <a:ext cx="6324600" cy="3794760"/>
          </a:xfrm>
          <a:prstGeom prst="rect">
            <a:avLst/>
          </a:prstGeom>
        </p:spPr>
      </p:pic>
    </p:spTree>
    <p:extLst>
      <p:ext uri="{BB962C8B-B14F-4D97-AF65-F5344CB8AC3E}">
        <p14:creationId xmlns:p14="http://schemas.microsoft.com/office/powerpoint/2010/main" val="107830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046"/>
            <a:ext cx="4395787"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495800" y="18143"/>
                <a:ext cx="4419600" cy="4307461"/>
              </a:xfrm>
              <a:prstGeom prst="rect">
                <a:avLst/>
              </a:prstGeom>
              <a:noFill/>
            </p:spPr>
            <p:txBody>
              <a:bodyPr wrap="square" rtlCol="0">
                <a:spAutoFit/>
              </a:bodyPr>
              <a:lstStyle/>
              <a:p>
                <a:r>
                  <a:rPr lang="zh-CN" altLang="en-US" dirty="0" smtClean="0">
                    <a:solidFill>
                      <a:srgbClr val="FF0000"/>
                    </a:solidFill>
                  </a:rPr>
                  <a:t>问题一解答：</a:t>
                </a:r>
                <a:endParaRPr lang="en-US" altLang="zh-CN" dirty="0" smtClean="0">
                  <a:solidFill>
                    <a:srgbClr val="FF0000"/>
                  </a:solidFill>
                </a:endParaRPr>
              </a:p>
              <a:p>
                <a:endParaRPr lang="en-US" altLang="zh-CN" dirty="0"/>
              </a:p>
              <a:p>
                <a:r>
                  <a:rPr lang="zh-CN" altLang="en-US" dirty="0" smtClean="0"/>
                  <a:t>第一问</a:t>
                </a:r>
                <a:r>
                  <a:rPr lang="zh-CN" altLang="en-US" dirty="0" smtClean="0">
                    <a:solidFill>
                      <a:srgbClr val="FF0000"/>
                    </a:solidFill>
                  </a:rPr>
                  <a:t>（本问</a:t>
                </a:r>
                <a:r>
                  <a:rPr lang="en-US" altLang="zh-CN" dirty="0" smtClean="0">
                    <a:solidFill>
                      <a:srgbClr val="FF0000"/>
                    </a:solidFill>
                  </a:rPr>
                  <a:t>20</a:t>
                </a:r>
                <a:r>
                  <a:rPr lang="zh-CN" altLang="en-US" dirty="0" smtClean="0">
                    <a:solidFill>
                      <a:srgbClr val="FF0000"/>
                    </a:solidFill>
                  </a:rPr>
                  <a:t>分）</a:t>
                </a:r>
                <a:r>
                  <a:rPr lang="zh-CN" altLang="en-US" dirty="0" smtClean="0"/>
                  <a:t>：取出数据中十个振幅最大的点，并做图，进行指数拟合可得左图。</a:t>
                </a:r>
                <a:endParaRPr lang="en-US" altLang="zh-CN" dirty="0" smtClean="0"/>
              </a:p>
              <a:p>
                <a:endParaRPr lang="en-US" dirty="0" smtClean="0"/>
              </a:p>
              <a:p>
                <a:r>
                  <a:rPr lang="zh-CN" altLang="en-US" dirty="0"/>
                  <a:t>按照定</a:t>
                </a:r>
                <a:r>
                  <a:rPr lang="zh-CN" altLang="en-US" dirty="0" smtClean="0"/>
                  <a:t>义式</a:t>
                </a:r>
                <a14:m>
                  <m:oMath xmlns:m="http://schemas.openxmlformats.org/officeDocument/2006/math">
                    <m:r>
                      <a:rPr lang="en-US" i="1">
                        <a:latin typeface="Cambria Math"/>
                      </a:rPr>
                      <m:t>𝑥</m:t>
                    </m:r>
                    <m:r>
                      <a:rPr lang="en-US" i="1">
                        <a:latin typeface="Cambria Math"/>
                      </a:rPr>
                      <m:t>=</m:t>
                    </m:r>
                    <m:r>
                      <a:rPr lang="en-US" i="1">
                        <a:latin typeface="Cambria Math"/>
                      </a:rPr>
                      <m:t>𝑥</m:t>
                    </m:r>
                    <m:r>
                      <a:rPr lang="en-US" i="1" baseline="-25000">
                        <a:latin typeface="Cambria Math"/>
                      </a:rPr>
                      <m:t>0</m:t>
                    </m:r>
                    <m:sSup>
                      <m:sSupPr>
                        <m:ctrlPr>
                          <a:rPr lang="en-US" i="1">
                            <a:latin typeface="Cambria Math"/>
                          </a:rPr>
                        </m:ctrlPr>
                      </m:sSupPr>
                      <m:e>
                        <m:r>
                          <a:rPr lang="en-US" i="1">
                            <a:latin typeface="Cambria Math"/>
                          </a:rPr>
                          <m:t>𝑒</m:t>
                        </m:r>
                      </m:e>
                      <m:sup>
                        <m:r>
                          <a:rPr lang="en-US" altLang="zh-CN" i="1">
                            <a:latin typeface="Cambria Math"/>
                          </a:rPr>
                          <m:t>−</m:t>
                        </m:r>
                        <m:r>
                          <a:rPr lang="en-US" i="1">
                            <a:latin typeface="Cambria Math"/>
                          </a:rPr>
                          <m:t>𝑡</m:t>
                        </m:r>
                        <m:r>
                          <a:rPr lang="en-US" i="1">
                            <a:latin typeface="Cambria Math"/>
                            <a:ea typeface="Cambria Math"/>
                          </a:rPr>
                          <m:t>𝛾</m:t>
                        </m:r>
                        <m:r>
                          <a:rPr lang="en-US" i="1">
                            <a:latin typeface="Cambria Math"/>
                            <a:ea typeface="Cambria Math"/>
                          </a:rPr>
                          <m:t>/2</m:t>
                        </m:r>
                      </m:sup>
                    </m:sSup>
                    <m:sSup>
                      <m:sSupPr>
                        <m:ctrlPr>
                          <a:rPr lang="en-US" i="1">
                            <a:latin typeface="Cambria Math"/>
                          </a:rPr>
                        </m:ctrlPr>
                      </m:sSupPr>
                      <m:e>
                        <m:r>
                          <a:rPr lang="en-US" i="1">
                            <a:latin typeface="Cambria Math"/>
                          </a:rPr>
                          <m:t>𝑒</m:t>
                        </m:r>
                      </m:e>
                      <m:sup>
                        <m:r>
                          <a:rPr lang="en-US" i="1">
                            <a:latin typeface="Cambria Math"/>
                            <a:ea typeface="Cambria Math"/>
                          </a:rPr>
                          <m:t>±</m:t>
                        </m:r>
                        <m:r>
                          <a:rPr lang="en-US" i="1">
                            <a:latin typeface="Cambria Math"/>
                            <a:ea typeface="Cambria Math"/>
                          </a:rPr>
                          <m:t>𝑖𝑡</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sup>
                    </m:sSup>
                    <m:r>
                      <a:rPr lang="en-US" i="1">
                        <a:latin typeface="Cambria Math"/>
                        <a:ea typeface="Cambria Math"/>
                      </a:rPr>
                      <m:t> </m:t>
                    </m:r>
                  </m:oMath>
                </a14:m>
                <a:r>
                  <a:rPr lang="zh-CN" altLang="en-US" dirty="0" smtClean="0"/>
                  <a:t>，可求出衰减因子</a:t>
                </a:r>
                <a14:m>
                  <m:oMath xmlns:m="http://schemas.openxmlformats.org/officeDocument/2006/math">
                    <m:r>
                      <a:rPr lang="en-US" i="1">
                        <a:latin typeface="Cambria Math"/>
                        <a:ea typeface="Cambria Math"/>
                      </a:rPr>
                      <m:t>𝛾</m:t>
                    </m:r>
                    <m:r>
                      <a:rPr lang="en-US" b="0" i="1" smtClean="0">
                        <a:latin typeface="Cambria Math"/>
                        <a:ea typeface="Cambria Math"/>
                      </a:rPr>
                      <m:t>=3043×2=6086</m:t>
                    </m:r>
                  </m:oMath>
                </a14:m>
                <a:r>
                  <a:rPr lang="zh-CN" altLang="en-US" dirty="0" smtClean="0"/>
                  <a:t>，单位是</a:t>
                </a:r>
                <a:r>
                  <a:rPr lang="zh-CN" altLang="en-US" dirty="0"/>
                  <a:t>弧度</a:t>
                </a:r>
                <a:r>
                  <a:rPr lang="en-US" altLang="zh-CN" dirty="0" smtClean="0"/>
                  <a:t>/</a:t>
                </a:r>
                <a:r>
                  <a:rPr lang="zh-CN" altLang="en-US" dirty="0" smtClean="0"/>
                  <a:t>秒。</a:t>
                </a:r>
                <a:endParaRPr lang="en-US" dirty="0" smtClean="0"/>
              </a:p>
              <a:p>
                <a:endParaRPr lang="en-US" dirty="0"/>
              </a:p>
              <a:p>
                <a:r>
                  <a:rPr lang="zh-CN" altLang="en-US" dirty="0" smtClean="0"/>
                  <a:t>可以看出，由于衰减的存在，</a:t>
                </a:r>
                <a:r>
                  <a:rPr lang="en-US" altLang="zh-CN" dirty="0" smtClean="0"/>
                  <a:t>LC</a:t>
                </a:r>
                <a:r>
                  <a:rPr lang="zh-CN" altLang="en-US" dirty="0" smtClean="0"/>
                  <a:t>电路中的电压幅度的确随时间指数衰减。</a:t>
                </a:r>
                <a:endParaRPr lang="en-US" dirty="0" smtClean="0"/>
              </a:p>
              <a:p>
                <a:endParaRPr lang="en-US" dirty="0"/>
              </a:p>
              <a:p>
                <a:r>
                  <a:rPr lang="zh-CN" altLang="en-US" dirty="0" smtClean="0"/>
                  <a:t>注意，如果有同学少乘了</a:t>
                </a:r>
                <a:r>
                  <a:rPr lang="en-US" altLang="zh-CN" dirty="0" smtClean="0"/>
                  <a:t>2</a:t>
                </a:r>
                <a:r>
                  <a:rPr lang="zh-CN" altLang="en-US" dirty="0" smtClean="0"/>
                  <a:t>，也不要扣分，在作业上提醒一下即可。</a:t>
                </a:r>
                <a:endParaRPr lang="en-US" altLang="zh-CN"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495800" y="18143"/>
                <a:ext cx="4419600" cy="4307461"/>
              </a:xfrm>
              <a:prstGeom prst="rect">
                <a:avLst/>
              </a:prstGeom>
              <a:blipFill rotWithShape="1">
                <a:blip r:embed="rId4"/>
                <a:stretch>
                  <a:fillRect l="-1241" t="-1132" r="-1103" b="-849"/>
                </a:stretch>
              </a:blipFill>
            </p:spPr>
            <p:txBody>
              <a:bodyPr/>
              <a:lstStyle/>
              <a:p>
                <a:r>
                  <a:rPr lang="en-US">
                    <a:noFill/>
                  </a:rPr>
                  <a:t> </a:t>
                </a:r>
              </a:p>
            </p:txBody>
          </p:sp>
        </mc:Fallback>
      </mc:AlternateContent>
      <p:sp>
        <p:nvSpPr>
          <p:cNvPr id="6" name="TextBox 5"/>
          <p:cNvSpPr txBox="1"/>
          <p:nvPr/>
        </p:nvSpPr>
        <p:spPr>
          <a:xfrm>
            <a:off x="1447800" y="3657600"/>
            <a:ext cx="1905000" cy="369332"/>
          </a:xfrm>
          <a:prstGeom prst="rect">
            <a:avLst/>
          </a:prstGeom>
          <a:noFill/>
        </p:spPr>
        <p:txBody>
          <a:bodyPr wrap="square" rtlCol="0">
            <a:spAutoFit/>
          </a:bodyPr>
          <a:lstStyle/>
          <a:p>
            <a:r>
              <a:rPr lang="zh-CN" altLang="en-US" dirty="0" smtClean="0"/>
              <a:t>时间（秒）</a:t>
            </a:r>
            <a:endParaRPr lang="en-US" dirty="0"/>
          </a:p>
        </p:txBody>
      </p:sp>
      <p:sp>
        <p:nvSpPr>
          <p:cNvPr id="9" name="TextBox 8"/>
          <p:cNvSpPr txBox="1"/>
          <p:nvPr/>
        </p:nvSpPr>
        <p:spPr>
          <a:xfrm>
            <a:off x="533399" y="295141"/>
            <a:ext cx="1664493" cy="369332"/>
          </a:xfrm>
          <a:prstGeom prst="rect">
            <a:avLst/>
          </a:prstGeom>
          <a:noFill/>
        </p:spPr>
        <p:txBody>
          <a:bodyPr wrap="square" rtlCol="0">
            <a:spAutoFit/>
          </a:bodyPr>
          <a:lstStyle/>
          <a:p>
            <a:r>
              <a:rPr lang="zh-CN" altLang="en-US" dirty="0" smtClean="0"/>
              <a:t>最大振幅（伏）</a:t>
            </a:r>
            <a:endParaRPr lang="en-US" dirty="0"/>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70663"/>
            <a:ext cx="4495800" cy="258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2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84657285"/>
              </p:ext>
            </p:extLst>
          </p:nvPr>
        </p:nvGraphicFramePr>
        <p:xfrm>
          <a:off x="228600" y="685800"/>
          <a:ext cx="2209800" cy="4878705"/>
        </p:xfrm>
        <a:graphic>
          <a:graphicData uri="http://schemas.openxmlformats.org/drawingml/2006/table">
            <a:tbl>
              <a:tblPr/>
              <a:tblGrid>
                <a:gridCol w="1104900"/>
                <a:gridCol w="1104900"/>
              </a:tblGrid>
              <a:tr h="287215">
                <a:tc>
                  <a:txBody>
                    <a:bodyPr/>
                    <a:lstStyle/>
                    <a:p>
                      <a:pPr algn="l" fontAlgn="b"/>
                      <a:r>
                        <a:rPr lang="en-US" sz="2400" b="0" i="0" u="none" strike="noStrike">
                          <a:solidFill>
                            <a:srgbClr val="000000"/>
                          </a:solidFill>
                          <a:effectLst/>
                          <a:latin typeface="Calibri"/>
                        </a:rPr>
                        <a:t>x</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Calibri"/>
                        </a:rPr>
                        <a:t>period</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181</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50</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231</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49</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280</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50</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330</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49</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379</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50</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429</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49</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478</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49</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527</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50</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577</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50</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627</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48</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675</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49</a:t>
                      </a:r>
                    </a:p>
                  </a:txBody>
                  <a:tcPr marL="9525" marR="9525" marT="9525" marB="0" anchor="b">
                    <a:lnL>
                      <a:noFill/>
                    </a:lnL>
                    <a:lnR>
                      <a:noFill/>
                    </a:lnR>
                    <a:lnT>
                      <a:noFill/>
                    </a:lnT>
                    <a:lnB>
                      <a:noFill/>
                    </a:lnB>
                  </a:tcPr>
                </a:tc>
              </a:tr>
              <a:tr h="287215">
                <a:tc>
                  <a:txBody>
                    <a:bodyPr/>
                    <a:lstStyle/>
                    <a:p>
                      <a:pPr algn="r" fontAlgn="b"/>
                      <a:r>
                        <a:rPr lang="en-US" sz="2400" b="0" i="0" u="none" strike="noStrike">
                          <a:solidFill>
                            <a:srgbClr val="000000"/>
                          </a:solidFill>
                          <a:effectLst/>
                          <a:latin typeface="Calibri"/>
                        </a:rPr>
                        <a:t>724</a:t>
                      </a:r>
                    </a:p>
                  </a:txBody>
                  <a:tcPr marL="9525" marR="9525" marT="9525"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Calibri"/>
                      </a:endParaRPr>
                    </a:p>
                  </a:txBody>
                  <a:tcPr marL="9525" marR="9525" marT="9525" marB="0" anchor="b">
                    <a:lnL>
                      <a:noFill/>
                    </a:lnL>
                    <a:lnR>
                      <a:noFill/>
                    </a:lnR>
                    <a:lnT>
                      <a:noFill/>
                    </a:lnT>
                    <a:lnB>
                      <a:noFill/>
                    </a:lnB>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819400" y="533400"/>
                <a:ext cx="6172200" cy="5659498"/>
              </a:xfrm>
              <a:prstGeom prst="rect">
                <a:avLst/>
              </a:prstGeom>
              <a:noFill/>
            </p:spPr>
            <p:txBody>
              <a:bodyPr wrap="square" rtlCol="0">
                <a:spAutoFit/>
              </a:bodyPr>
              <a:lstStyle/>
              <a:p>
                <a:r>
                  <a:rPr lang="zh-CN" altLang="en-US" dirty="0" smtClean="0"/>
                  <a:t>第二问解答</a:t>
                </a:r>
                <a:r>
                  <a:rPr lang="zh-CN" altLang="en-US" dirty="0" smtClean="0">
                    <a:solidFill>
                      <a:srgbClr val="FF0000"/>
                    </a:solidFill>
                  </a:rPr>
                  <a:t>（本问</a:t>
                </a:r>
                <a:r>
                  <a:rPr lang="en-US" altLang="zh-CN" dirty="0" smtClean="0">
                    <a:solidFill>
                      <a:srgbClr val="FF0000"/>
                    </a:solidFill>
                  </a:rPr>
                  <a:t>15</a:t>
                </a:r>
                <a:r>
                  <a:rPr lang="zh-CN" altLang="en-US" dirty="0" smtClean="0">
                    <a:solidFill>
                      <a:srgbClr val="FF0000"/>
                    </a:solidFill>
                  </a:rPr>
                  <a:t>分）</a:t>
                </a:r>
                <a:r>
                  <a:rPr lang="zh-CN" altLang="en-US" dirty="0" smtClean="0"/>
                  <a:t>：从我们选取的这些极大值的时间之差来看，振荡的“周期”大约为</a:t>
                </a:r>
                <a:r>
                  <a:rPr lang="en-US" altLang="zh-CN" dirty="0" smtClean="0"/>
                  <a:t>49x0.000001</a:t>
                </a:r>
                <a:r>
                  <a:rPr lang="zh-CN" altLang="en-US" dirty="0" smtClean="0"/>
                  <a:t>秒，或者取这组数据的平均值得到</a:t>
                </a:r>
                <a14:m>
                  <m:oMath xmlns:m="http://schemas.openxmlformats.org/officeDocument/2006/math">
                    <m:r>
                      <a:rPr lang="en-US" altLang="zh-CN" b="0" i="1" smtClean="0">
                        <a:latin typeface="Cambria Math"/>
                      </a:rPr>
                      <m:t>𝑇</m:t>
                    </m:r>
                    <m:r>
                      <a:rPr lang="en-US" altLang="zh-CN" b="0" i="1" smtClean="0">
                        <a:latin typeface="Cambria Math"/>
                      </a:rPr>
                      <m:t>=49.36×1</m:t>
                    </m:r>
                    <m:sSup>
                      <m:sSupPr>
                        <m:ctrlPr>
                          <a:rPr lang="en-US" altLang="zh-CN" b="0" i="1" smtClean="0">
                            <a:latin typeface="Cambria Math"/>
                            <a:ea typeface="Cambria Math"/>
                          </a:rPr>
                        </m:ctrlPr>
                      </m:sSupPr>
                      <m:e>
                        <m:r>
                          <a:rPr lang="en-US" altLang="zh-CN" b="0" i="1" smtClean="0">
                            <a:latin typeface="Cambria Math"/>
                            <a:ea typeface="Cambria Math"/>
                          </a:rPr>
                          <m:t>0</m:t>
                        </m:r>
                      </m:e>
                      <m:sup>
                        <m:r>
                          <a:rPr lang="en-US" altLang="zh-CN" b="0" i="1" smtClean="0">
                            <a:latin typeface="Cambria Math"/>
                            <a:ea typeface="Cambria Math"/>
                          </a:rPr>
                          <m:t>−6</m:t>
                        </m:r>
                      </m:sup>
                    </m:sSup>
                    <m:r>
                      <a:rPr lang="zh-CN" altLang="en-US" b="0" i="1" smtClean="0">
                        <a:latin typeface="Cambria Math"/>
                        <a:ea typeface="Cambria Math"/>
                      </a:rPr>
                      <m:t>秒，</m:t>
                    </m:r>
                  </m:oMath>
                </a14:m>
                <a:r>
                  <a:rPr lang="zh-CN" altLang="en-US" dirty="0" smtClean="0"/>
                  <a:t>从而角频率</a:t>
                </a:r>
                <a14:m>
                  <m:oMath xmlns:m="http://schemas.openxmlformats.org/officeDocument/2006/math">
                    <m:r>
                      <a:rPr lang="zh-CN" altLang="en-US" i="1" smtClean="0">
                        <a:latin typeface="Cambria Math"/>
                      </a:rPr>
                      <m:t>𝜔</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2</m:t>
                        </m:r>
                        <m:r>
                          <a:rPr lang="zh-CN" altLang="en-US" b="0" i="1" smtClean="0">
                            <a:latin typeface="Cambria Math"/>
                          </a:rPr>
                          <m:t>𝜋</m:t>
                        </m:r>
                      </m:num>
                      <m:den>
                        <m:r>
                          <a:rPr lang="en-US" altLang="zh-CN" b="0" i="1" smtClean="0">
                            <a:latin typeface="Cambria Math"/>
                          </a:rPr>
                          <m:t>𝑇</m:t>
                        </m:r>
                      </m:den>
                    </m:f>
                    <m:r>
                      <a:rPr lang="en-US" altLang="zh-CN" i="1">
                        <a:latin typeface="Cambria Math"/>
                        <a:ea typeface="Cambria Math"/>
                      </a:rPr>
                      <m:t>≈</m:t>
                    </m:r>
                    <m:r>
                      <a:rPr lang="en-US" altLang="zh-CN" b="0" i="1" smtClean="0">
                        <a:latin typeface="Cambria Math"/>
                        <a:ea typeface="Cambria Math"/>
                      </a:rPr>
                      <m:t>1.27×10</m:t>
                    </m:r>
                    <m:r>
                      <a:rPr lang="en-US" altLang="zh-CN" b="0" i="1" baseline="30000" smtClean="0">
                        <a:latin typeface="Cambria Math"/>
                        <a:ea typeface="Cambria Math"/>
                      </a:rPr>
                      <m:t>5</m:t>
                    </m:r>
                    <m:r>
                      <a:rPr lang="en-US" altLang="zh-CN" b="0" i="1" smtClean="0">
                        <a:latin typeface="Cambria Math"/>
                        <a:ea typeface="Cambria Math"/>
                      </a:rPr>
                      <m:t> </m:t>
                    </m:r>
                    <m:r>
                      <a:rPr lang="zh-CN" altLang="en-US" i="1">
                        <a:latin typeface="Cambria Math"/>
                        <a:ea typeface="Cambria Math"/>
                      </a:rPr>
                      <m:t>弧度</m:t>
                    </m:r>
                    <m:r>
                      <a:rPr lang="en-US" altLang="zh-CN" b="0" i="1" smtClean="0">
                        <a:latin typeface="Cambria Math"/>
                        <a:ea typeface="Cambria Math"/>
                      </a:rPr>
                      <m:t>/</m:t>
                    </m:r>
                    <m:r>
                      <a:rPr lang="zh-CN" altLang="en-US" b="0" i="1" smtClean="0">
                        <a:latin typeface="Cambria Math"/>
                        <a:ea typeface="Cambria Math"/>
                      </a:rPr>
                      <m:t>秒</m:t>
                    </m:r>
                  </m:oMath>
                </a14:m>
                <a:r>
                  <a:rPr lang="zh-CN" altLang="en-US" dirty="0" smtClean="0"/>
                  <a:t>。如果有同学没有乘以</a:t>
                </a:r>
                <a14:m>
                  <m:oMath xmlns:m="http://schemas.openxmlformats.org/officeDocument/2006/math">
                    <m:r>
                      <a:rPr lang="en-US" altLang="zh-CN" i="1">
                        <a:latin typeface="Cambria Math"/>
                      </a:rPr>
                      <m:t>2</m:t>
                    </m:r>
                    <m:r>
                      <a:rPr lang="zh-CN" altLang="en-US" i="1">
                        <a:latin typeface="Cambria Math"/>
                      </a:rPr>
                      <m:t>𝜋</m:t>
                    </m:r>
                  </m:oMath>
                </a14:m>
                <a:r>
                  <a:rPr lang="zh-CN" altLang="en-US" dirty="0" smtClean="0"/>
                  <a:t>也是正确的。</a:t>
                </a:r>
                <a:endParaRPr lang="en-US" altLang="zh-CN" dirty="0" smtClean="0"/>
              </a:p>
              <a:p>
                <a:endParaRPr lang="en-US" dirty="0" smtClean="0"/>
              </a:p>
              <a:p>
                <a:r>
                  <a:rPr lang="zh-CN" altLang="en-US" dirty="0"/>
                  <a:t>注</a:t>
                </a:r>
                <a:r>
                  <a:rPr lang="zh-CN" altLang="en-US" dirty="0" smtClean="0"/>
                  <a:t>意该数值远大于</a:t>
                </a:r>
                <a14:m>
                  <m:oMath xmlns:m="http://schemas.openxmlformats.org/officeDocument/2006/math">
                    <m:r>
                      <a:rPr lang="en-US" i="1">
                        <a:latin typeface="Cambria Math"/>
                        <a:ea typeface="Cambria Math"/>
                      </a:rPr>
                      <m:t>𝛾</m:t>
                    </m:r>
                    <m:r>
                      <a:rPr lang="en-US" i="1">
                        <a:latin typeface="Cambria Math"/>
                        <a:ea typeface="Cambria Math"/>
                      </a:rPr>
                      <m:t>=3043×2=6086</m:t>
                    </m:r>
                  </m:oMath>
                </a14:m>
                <a:r>
                  <a:rPr lang="zh-CN" altLang="en-US" dirty="0" smtClean="0"/>
                  <a:t>弧度</a:t>
                </a:r>
                <a:r>
                  <a:rPr lang="en-US" altLang="zh-CN" dirty="0" smtClean="0"/>
                  <a:t>/</a:t>
                </a:r>
                <a:r>
                  <a:rPr lang="zh-CN" altLang="en-US" dirty="0" smtClean="0"/>
                  <a:t>秒，故</a:t>
                </a:r>
                <a:r>
                  <a:rPr lang="zh-CN" altLang="en-US" dirty="0"/>
                  <a:t>可以取电路的本征振荡频率</a:t>
                </a:r>
                <a14:m>
                  <m:oMath xmlns:m="http://schemas.openxmlformats.org/officeDocument/2006/math">
                    <m:r>
                      <a:rPr lang="en-US" i="1">
                        <a:latin typeface="Cambria Math"/>
                        <a:ea typeface="Cambria Math"/>
                      </a:rPr>
                      <m:t>𝜔</m:t>
                    </m:r>
                    <m:r>
                      <a:rPr lang="en-US" i="1" baseline="-25000">
                        <a:latin typeface="Cambria Math"/>
                        <a:ea typeface="Cambria Math"/>
                      </a:rPr>
                      <m:t>0</m:t>
                    </m:r>
                    <m:r>
                      <a:rPr lang="en-US" i="1">
                        <a:latin typeface="Cambria Math"/>
                        <a:ea typeface="Cambria Math"/>
                      </a:rPr>
                      <m:t>≈</m:t>
                    </m:r>
                    <m:r>
                      <m:rPr>
                        <m:sty m:val="p"/>
                      </m:rPr>
                      <a:rPr lang="el-GR" altLang="zh-CN" i="1">
                        <a:latin typeface="Cambria Math"/>
                        <a:ea typeface="Cambria Math"/>
                      </a:rPr>
                      <m:t>ω</m:t>
                    </m:r>
                    <m:r>
                      <a:rPr lang="zh-CN" altLang="en-US" i="1" baseline="-25000">
                        <a:latin typeface="Cambria Math"/>
                      </a:rPr>
                      <m:t>𝛾</m:t>
                    </m:r>
                    <m:r>
                      <a:rPr lang="en-US" altLang="zh-CN" b="0" i="1" smtClean="0">
                        <a:latin typeface="Cambria Math"/>
                      </a:rPr>
                      <m:t>=</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oMath>
                </a14:m>
                <a:r>
                  <a:rPr lang="en-US" dirty="0" smtClean="0"/>
                  <a:t> </a:t>
                </a:r>
                <a:endParaRPr lang="en-US" dirty="0"/>
              </a:p>
              <a:p>
                <a:endParaRPr lang="en-US" dirty="0" smtClean="0"/>
              </a:p>
              <a:p>
                <a:r>
                  <a:rPr lang="zh-CN" altLang="en-US" dirty="0" smtClean="0"/>
                  <a:t>第三问解答</a:t>
                </a:r>
                <a:r>
                  <a:rPr lang="zh-CN" altLang="en-US" dirty="0" smtClean="0">
                    <a:solidFill>
                      <a:srgbClr val="FF0000"/>
                    </a:solidFill>
                  </a:rPr>
                  <a:t>（本问</a:t>
                </a:r>
                <a:r>
                  <a:rPr lang="en-US" altLang="zh-CN" dirty="0" smtClean="0">
                    <a:solidFill>
                      <a:srgbClr val="FF0000"/>
                    </a:solidFill>
                  </a:rPr>
                  <a:t>15</a:t>
                </a:r>
                <a:r>
                  <a:rPr lang="zh-CN" altLang="en-US" dirty="0" smtClean="0">
                    <a:solidFill>
                      <a:srgbClr val="FF0000"/>
                    </a:solidFill>
                  </a:rPr>
                  <a:t>分）</a:t>
                </a:r>
                <a:r>
                  <a:rPr lang="zh-CN" altLang="en-US" dirty="0" smtClean="0"/>
                  <a:t>：理论预期的该电路振荡频率可以通过</a:t>
                </a:r>
                <a14:m>
                  <m:oMath xmlns:m="http://schemas.openxmlformats.org/officeDocument/2006/math">
                    <m:r>
                      <a:rPr lang="en-US" i="1">
                        <a:latin typeface="Cambria Math"/>
                        <a:ea typeface="Cambria Math"/>
                      </a:rPr>
                      <m:t>𝜔</m:t>
                    </m:r>
                    <m:r>
                      <a:rPr lang="en-US" i="1" baseline="-25000">
                        <a:latin typeface="Cambria Math"/>
                        <a:ea typeface="Cambria Math"/>
                      </a:rPr>
                      <m:t>0</m:t>
                    </m:r>
                    <m:r>
                      <a:rPr lang="en-US" b="0" i="1" smtClean="0">
                        <a:latin typeface="Cambria Math"/>
                        <a:ea typeface="Cambria Math"/>
                      </a:rPr>
                      <m:t>=1/</m:t>
                    </m:r>
                    <m:rad>
                      <m:radPr>
                        <m:degHide m:val="on"/>
                        <m:ctrlPr>
                          <a:rPr lang="en-US" b="0" i="1" smtClean="0">
                            <a:latin typeface="Cambria Math"/>
                            <a:ea typeface="Cambria Math"/>
                          </a:rPr>
                        </m:ctrlPr>
                      </m:radPr>
                      <m:deg/>
                      <m:e>
                        <m:r>
                          <a:rPr lang="en-US" b="0" i="1" smtClean="0">
                            <a:latin typeface="Cambria Math"/>
                            <a:ea typeface="Cambria Math"/>
                          </a:rPr>
                          <m:t>𝐿𝐶</m:t>
                        </m:r>
                      </m:e>
                    </m:rad>
                  </m:oMath>
                </a14:m>
                <a:r>
                  <a:rPr lang="zh-CN" altLang="en-US" dirty="0" smtClean="0"/>
                  <a:t>来计算，数值为：</a:t>
                </a:r>
                <a:r>
                  <a:rPr lang="en-US" dirty="0">
                    <a:ea typeface="Cambria Math"/>
                  </a:rPr>
                  <a:t> </a:t>
                </a:r>
                <a14:m>
                  <m:oMath xmlns:m="http://schemas.openxmlformats.org/officeDocument/2006/math">
                    <m:r>
                      <a:rPr lang="en-US" i="1">
                        <a:latin typeface="Cambria Math"/>
                        <a:ea typeface="Cambria Math"/>
                      </a:rPr>
                      <m:t>𝜔</m:t>
                    </m:r>
                    <m:r>
                      <a:rPr lang="en-US" i="1" baseline="-25000">
                        <a:latin typeface="Cambria Math"/>
                        <a:ea typeface="Cambria Math"/>
                      </a:rPr>
                      <m:t>0</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1</m:t>
                        </m:r>
                      </m:num>
                      <m:den>
                        <m:rad>
                          <m:radPr>
                            <m:degHide m:val="on"/>
                            <m:ctrlPr>
                              <a:rPr lang="en-US" i="1">
                                <a:latin typeface="Cambria Math"/>
                                <a:ea typeface="Cambria Math"/>
                              </a:rPr>
                            </m:ctrlPr>
                          </m:radPr>
                          <m:deg/>
                          <m:e>
                            <m:r>
                              <a:rPr lang="en-US" i="1">
                                <a:latin typeface="Cambria Math"/>
                                <a:ea typeface="Cambria Math"/>
                              </a:rPr>
                              <m:t>𝐿𝐶</m:t>
                            </m:r>
                          </m:e>
                        </m:rad>
                      </m:den>
                    </m:f>
                    <m:r>
                      <a:rPr lang="en-US" b="0" i="1" smtClean="0">
                        <a:latin typeface="Cambria Math"/>
                        <a:ea typeface="Cambria Math"/>
                      </a:rPr>
                      <m:t>=1.25×10</m:t>
                    </m:r>
                    <m:r>
                      <a:rPr lang="en-US" b="0" i="1" baseline="30000" smtClean="0">
                        <a:latin typeface="Cambria Math"/>
                        <a:ea typeface="Cambria Math"/>
                      </a:rPr>
                      <m:t>5</m:t>
                    </m:r>
                    <m:r>
                      <a:rPr lang="zh-CN" altLang="en-US" i="1">
                        <a:latin typeface="Cambria Math"/>
                        <a:ea typeface="Cambria Math"/>
                      </a:rPr>
                      <m:t>弧度</m:t>
                    </m:r>
                    <m:r>
                      <a:rPr lang="en-US" altLang="zh-CN" b="0" i="1" smtClean="0">
                        <a:latin typeface="Cambria Math"/>
                        <a:ea typeface="Cambria Math"/>
                      </a:rPr>
                      <m:t>/</m:t>
                    </m:r>
                    <m:r>
                      <a:rPr lang="zh-CN" altLang="en-US" b="0" i="1" smtClean="0">
                        <a:latin typeface="Cambria Math"/>
                        <a:ea typeface="Cambria Math"/>
                      </a:rPr>
                      <m:t>秒</m:t>
                    </m:r>
                  </m:oMath>
                </a14:m>
                <a:r>
                  <a:rPr lang="zh-CN" altLang="en-US" dirty="0" smtClean="0"/>
                  <a:t>。与第二问结果非常接近。</a:t>
                </a:r>
                <a:endParaRPr lang="en-US" altLang="zh-CN" dirty="0" smtClean="0"/>
              </a:p>
              <a:p>
                <a:endParaRPr lang="en-US" dirty="0"/>
              </a:p>
              <a:p>
                <a:r>
                  <a:rPr lang="zh-CN" altLang="en-US" dirty="0" smtClean="0"/>
                  <a:t>注意，有些同学可能对于问题中把角速度</a:t>
                </a:r>
                <a14:m>
                  <m:oMath xmlns:m="http://schemas.openxmlformats.org/officeDocument/2006/math">
                    <m:r>
                      <a:rPr lang="en-US" altLang="zh-CN" dirty="0">
                        <a:latin typeface="Cambria Math"/>
                      </a:rPr>
                      <m:t>2</m:t>
                    </m:r>
                    <m:r>
                      <m:rPr>
                        <m:sty m:val="p"/>
                      </m:rPr>
                      <a:rPr lang="el-GR" altLang="zh-CN" i="1" dirty="0" smtClean="0">
                        <a:latin typeface="Cambria Math"/>
                        <a:ea typeface="Cambria Math"/>
                      </a:rPr>
                      <m:t>π</m:t>
                    </m:r>
                    <m:r>
                      <a:rPr lang="en-US" altLang="zh-CN" b="0" i="1" dirty="0" smtClean="0">
                        <a:latin typeface="Cambria Math"/>
                        <a:ea typeface="Cambria Math"/>
                      </a:rPr>
                      <m:t>/</m:t>
                    </m:r>
                    <m:r>
                      <a:rPr lang="en-US" altLang="zh-CN" b="0" i="1" dirty="0" smtClean="0">
                        <a:latin typeface="Cambria Math"/>
                        <a:ea typeface="Cambria Math"/>
                      </a:rPr>
                      <m:t>𝑇</m:t>
                    </m:r>
                  </m:oMath>
                </a14:m>
                <a:r>
                  <a:rPr lang="zh-CN" altLang="en-US" dirty="0" smtClean="0"/>
                  <a:t>和频率</a:t>
                </a:r>
                <a14:m>
                  <m:oMath xmlns:m="http://schemas.openxmlformats.org/officeDocument/2006/math">
                    <m:r>
                      <a:rPr lang="en-US" altLang="zh-CN" dirty="0">
                        <a:latin typeface="Cambria Math"/>
                      </a:rPr>
                      <m:t>1</m:t>
                    </m:r>
                    <m:r>
                      <a:rPr lang="en-US" altLang="zh-CN" b="0" i="1" dirty="0" smtClean="0">
                        <a:latin typeface="Cambria Math"/>
                      </a:rPr>
                      <m:t>/</m:t>
                    </m:r>
                    <m:r>
                      <a:rPr lang="en-US" altLang="zh-CN" b="0" i="1" dirty="0" smtClean="0">
                        <a:latin typeface="Cambria Math"/>
                      </a:rPr>
                      <m:t>𝑇</m:t>
                    </m:r>
                  </m:oMath>
                </a14:m>
                <a:r>
                  <a:rPr lang="zh-CN" altLang="en-US" dirty="0" smtClean="0"/>
                  <a:t>混为一谈感到不适应，实际工作中，人们对频率和角速度的确不做严格区分，通常把角速度（或角频率）也叫做频率。</a:t>
                </a:r>
                <a:endParaRPr lang="en-US" altLang="zh-CN" dirty="0" smtClean="0"/>
              </a:p>
              <a:p>
                <a:endParaRPr lang="en-US" dirty="0"/>
              </a:p>
              <a:p>
                <a:r>
                  <a:rPr lang="zh-CN" altLang="en-US" dirty="0" smtClean="0"/>
                  <a:t>但是如果有同学由于</a:t>
                </a:r>
                <a14:m>
                  <m:oMath xmlns:m="http://schemas.openxmlformats.org/officeDocument/2006/math">
                    <m:r>
                      <a:rPr lang="en-US" altLang="zh-CN" i="1">
                        <a:latin typeface="Cambria Math"/>
                      </a:rPr>
                      <m:t>2</m:t>
                    </m:r>
                    <m:r>
                      <a:rPr lang="zh-CN" altLang="en-US" i="1">
                        <a:latin typeface="Cambria Math"/>
                      </a:rPr>
                      <m:t>𝜋</m:t>
                    </m:r>
                  </m:oMath>
                </a14:m>
                <a:r>
                  <a:rPr lang="zh-CN" altLang="en-US" dirty="0" smtClean="0"/>
                  <a:t>的关系导致第三问得到的结果和第二问不同，且没有察觉其中的原因，则需要扣</a:t>
                </a:r>
                <a:r>
                  <a:rPr lang="en-US" altLang="zh-CN" dirty="0" smtClean="0"/>
                  <a:t>2</a:t>
                </a:r>
                <a:r>
                  <a:rPr lang="zh-CN" altLang="en-US" dirty="0" smtClean="0"/>
                  <a:t>分。</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19400" y="533400"/>
                <a:ext cx="6172200" cy="5659498"/>
              </a:xfrm>
              <a:prstGeom prst="rect">
                <a:avLst/>
              </a:prstGeom>
              <a:blipFill rotWithShape="1">
                <a:blip r:embed="rId2"/>
                <a:stretch>
                  <a:fillRect l="-889" t="-862" r="-791" b="-754"/>
                </a:stretch>
              </a:blipFill>
            </p:spPr>
            <p:txBody>
              <a:bodyPr/>
              <a:lstStyle/>
              <a:p>
                <a:r>
                  <a:rPr lang="en-US">
                    <a:noFill/>
                  </a:rPr>
                  <a:t> </a:t>
                </a:r>
              </a:p>
            </p:txBody>
          </p:sp>
        </mc:Fallback>
      </mc:AlternateContent>
    </p:spTree>
    <p:extLst>
      <p:ext uri="{BB962C8B-B14F-4D97-AF65-F5344CB8AC3E}">
        <p14:creationId xmlns:p14="http://schemas.microsoft.com/office/powerpoint/2010/main" val="1959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442686" y="336255"/>
                <a:ext cx="8534400" cy="6064545"/>
              </a:xfrm>
              <a:prstGeom prst="rect">
                <a:avLst/>
              </a:prstGeom>
              <a:noFill/>
            </p:spPr>
            <p:txBody>
              <a:bodyPr wrap="square" rtlCol="0">
                <a:spAutoFit/>
              </a:bodyPr>
              <a:lstStyle/>
              <a:p>
                <a:r>
                  <a:rPr lang="zh-CN" altLang="en-US" dirty="0" smtClean="0"/>
                  <a:t>第四问解答</a:t>
                </a:r>
                <a:r>
                  <a:rPr lang="zh-CN" altLang="en-US" dirty="0" smtClean="0">
                    <a:solidFill>
                      <a:srgbClr val="FF0000"/>
                    </a:solidFill>
                  </a:rPr>
                  <a:t>（本问</a:t>
                </a:r>
                <a:r>
                  <a:rPr lang="en-US" altLang="zh-CN" dirty="0" smtClean="0">
                    <a:solidFill>
                      <a:srgbClr val="FF0000"/>
                    </a:solidFill>
                  </a:rPr>
                  <a:t>10</a:t>
                </a:r>
                <a:r>
                  <a:rPr lang="zh-CN" altLang="en-US" dirty="0" smtClean="0">
                    <a:solidFill>
                      <a:srgbClr val="FF0000"/>
                    </a:solidFill>
                  </a:rPr>
                  <a:t>分）</a:t>
                </a:r>
                <a:r>
                  <a:rPr lang="zh-CN" altLang="en-US" dirty="0" smtClean="0"/>
                  <a:t>：按照品质因子的定义，该电路的品质因子为</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𝑄</m:t>
                      </m:r>
                      <m:r>
                        <a:rPr lang="en-US" b="0" i="1" smtClean="0">
                          <a:latin typeface="Cambria Math"/>
                        </a:rPr>
                        <m:t>=</m:t>
                      </m:r>
                      <m:f>
                        <m:fPr>
                          <m:ctrlPr>
                            <a:rPr lang="en-US" b="0" i="1" smtClean="0">
                              <a:latin typeface="Cambria Math"/>
                              <a:ea typeface="Cambria Math"/>
                            </a:rPr>
                          </m:ctrlPr>
                        </m:fPr>
                        <m:num>
                          <m:r>
                            <a:rPr lang="en-US" b="0" i="1" smtClean="0">
                              <a:latin typeface="Cambria Math"/>
                              <a:ea typeface="Cambria Math"/>
                            </a:rPr>
                            <m:t>𝜔</m:t>
                          </m:r>
                          <m:r>
                            <a:rPr lang="en-US" b="0" i="1" baseline="-25000" smtClean="0">
                              <a:latin typeface="Cambria Math"/>
                              <a:ea typeface="Cambria Math"/>
                            </a:rPr>
                            <m:t>0</m:t>
                          </m:r>
                        </m:num>
                        <m:den>
                          <m:r>
                            <a:rPr lang="en-US" b="0" i="1" smtClean="0">
                              <a:latin typeface="Cambria Math"/>
                              <a:ea typeface="Cambria Math"/>
                            </a:rPr>
                            <m:t>𝛾</m:t>
                          </m:r>
                        </m:den>
                      </m:f>
                      <m:r>
                        <a:rPr lang="en-US" i="1">
                          <a:latin typeface="Cambria Math"/>
                          <a:ea typeface="Cambria Math"/>
                        </a:rPr>
                        <m:t>≈</m:t>
                      </m:r>
                      <m:r>
                        <a:rPr lang="en-US" b="0" i="1" smtClean="0">
                          <a:latin typeface="Cambria Math"/>
                          <a:ea typeface="Cambria Math"/>
                        </a:rPr>
                        <m:t>21</m:t>
                      </m:r>
                    </m:oMath>
                  </m:oMathPara>
                </a14:m>
                <a:endParaRPr lang="en-US" dirty="0" smtClean="0"/>
              </a:p>
              <a:p>
                <a:endParaRPr lang="en-US" dirty="0"/>
              </a:p>
              <a:p>
                <a:r>
                  <a:rPr lang="zh-CN" altLang="en-US" dirty="0" smtClean="0"/>
                  <a:t>第五问解答</a:t>
                </a:r>
                <a:r>
                  <a:rPr lang="zh-CN" altLang="en-US" dirty="0" smtClean="0">
                    <a:solidFill>
                      <a:srgbClr val="FF0000"/>
                    </a:solidFill>
                  </a:rPr>
                  <a:t>（本问</a:t>
                </a:r>
                <a:r>
                  <a:rPr lang="en-US" altLang="zh-CN" dirty="0" smtClean="0">
                    <a:solidFill>
                      <a:srgbClr val="FF0000"/>
                    </a:solidFill>
                  </a:rPr>
                  <a:t>20</a:t>
                </a:r>
                <a:r>
                  <a:rPr lang="zh-CN" altLang="en-US" dirty="0" smtClean="0">
                    <a:solidFill>
                      <a:srgbClr val="FF0000"/>
                    </a:solidFill>
                  </a:rPr>
                  <a:t>分）</a:t>
                </a:r>
                <a:r>
                  <a:rPr lang="zh-CN" altLang="en-US" dirty="0" smtClean="0"/>
                  <a:t>：要验证</a:t>
                </a:r>
                <a14:m>
                  <m:oMath xmlns:m="http://schemas.openxmlformats.org/officeDocument/2006/math">
                    <m:f>
                      <m:fPr>
                        <m:ctrlPr>
                          <a:rPr lang="en-US" altLang="zh-CN" i="1">
                            <a:latin typeface="Cambria Math"/>
                          </a:rPr>
                        </m:ctrlPr>
                      </m:fPr>
                      <m:num>
                        <m:r>
                          <a:rPr lang="en-US" altLang="zh-CN" i="1">
                            <a:latin typeface="Cambria Math"/>
                          </a:rPr>
                          <m:t>𝐶𝑉</m:t>
                        </m:r>
                        <m:r>
                          <a:rPr lang="en-US" altLang="zh-CN" i="1" baseline="-25000">
                            <a:latin typeface="Cambria Math"/>
                          </a:rPr>
                          <m:t>1</m:t>
                        </m:r>
                        <m:r>
                          <a:rPr lang="en-US" altLang="zh-CN" i="1" baseline="30000">
                            <a:latin typeface="Cambria Math"/>
                          </a:rPr>
                          <m:t>2</m:t>
                        </m:r>
                        <m:r>
                          <a:rPr lang="en-US" altLang="zh-CN" i="1">
                            <a:latin typeface="Cambria Math"/>
                          </a:rPr>
                          <m:t>−</m:t>
                        </m:r>
                        <m:r>
                          <a:rPr lang="en-US" altLang="zh-CN" i="1">
                            <a:latin typeface="Cambria Math"/>
                          </a:rPr>
                          <m:t>𝐶𝑉</m:t>
                        </m:r>
                        <m:r>
                          <a:rPr lang="en-US" altLang="zh-CN" i="1" baseline="-25000">
                            <a:latin typeface="Cambria Math"/>
                          </a:rPr>
                          <m:t>2</m:t>
                        </m:r>
                        <m:r>
                          <a:rPr lang="en-US" altLang="zh-CN" i="1" baseline="30000">
                            <a:latin typeface="Cambria Math"/>
                          </a:rPr>
                          <m:t>2</m:t>
                        </m:r>
                      </m:num>
                      <m:den>
                        <m:r>
                          <a:rPr lang="en-US" altLang="zh-CN">
                            <a:latin typeface="Cambria Math"/>
                          </a:rPr>
                          <m:t>2</m:t>
                        </m:r>
                        <m:r>
                          <m:rPr>
                            <m:sty m:val="p"/>
                          </m:rPr>
                          <a:rPr lang="en-US" altLang="zh-CN">
                            <a:latin typeface="Cambria Math"/>
                          </a:rPr>
                          <m:t>T</m:t>
                        </m:r>
                      </m:den>
                    </m:f>
                    <m:r>
                      <a:rPr lang="en-US" altLang="zh-CN" i="1">
                        <a:latin typeface="Cambria Math"/>
                        <a:ea typeface="Cambria Math"/>
                      </a:rPr>
                      <m:t>≈−</m:t>
                    </m:r>
                  </m:oMath>
                </a14:m>
                <a:r>
                  <a:rPr lang="el-GR" altLang="zh-CN" dirty="0">
                    <a:ea typeface="Cambria Math"/>
                  </a:rPr>
                  <a:t> </a:t>
                </a:r>
                <a14:m>
                  <m:oMath xmlns:m="http://schemas.openxmlformats.org/officeDocument/2006/math">
                    <m:r>
                      <a:rPr lang="el-GR" altLang="zh-CN" i="1">
                        <a:latin typeface="Cambria Math"/>
                        <a:ea typeface="Cambria Math"/>
                      </a:rPr>
                      <m:t>𝜔</m:t>
                    </m:r>
                    <m:r>
                      <a:rPr lang="zh-CN" altLang="en-US" i="1" baseline="-25000">
                        <a:latin typeface="Cambria Math"/>
                      </a:rPr>
                      <m:t>𝛾</m:t>
                    </m:r>
                    <m:f>
                      <m:fPr>
                        <m:ctrlPr>
                          <a:rPr lang="en-US" altLang="zh-CN" i="1" baseline="-25000">
                            <a:latin typeface="Cambria Math"/>
                          </a:rPr>
                        </m:ctrlPr>
                      </m:fPr>
                      <m:num>
                        <m:r>
                          <a:rPr lang="en-US" altLang="zh-CN" i="1">
                            <a:latin typeface="Cambria Math"/>
                          </a:rPr>
                          <m:t>𝐶𝑉</m:t>
                        </m:r>
                        <m:r>
                          <a:rPr lang="en-US" altLang="zh-CN" i="1" baseline="-25000">
                            <a:latin typeface="Cambria Math"/>
                          </a:rPr>
                          <m:t>1</m:t>
                        </m:r>
                        <m:r>
                          <a:rPr lang="en-US" altLang="zh-CN" i="1" baseline="30000">
                            <a:latin typeface="Cambria Math"/>
                          </a:rPr>
                          <m:t>2</m:t>
                        </m:r>
                      </m:num>
                      <m:den>
                        <m:r>
                          <a:rPr lang="en-US" altLang="zh-CN">
                            <a:latin typeface="Cambria Math"/>
                          </a:rPr>
                          <m:t>2</m:t>
                        </m:r>
                        <m:r>
                          <m:rPr>
                            <m:sty m:val="p"/>
                          </m:rPr>
                          <a:rPr lang="en-US" altLang="zh-CN">
                            <a:latin typeface="Cambria Math"/>
                          </a:rPr>
                          <m:t>Q</m:t>
                        </m:r>
                      </m:den>
                    </m:f>
                  </m:oMath>
                </a14:m>
                <a:r>
                  <a:rPr lang="zh-CN" altLang="en-US" dirty="0" smtClean="0"/>
                  <a:t>是否成立，只需把相应的数值带入。例如取第一和第二个振荡极大值</a:t>
                </a:r>
                <a14:m>
                  <m:oMath xmlns:m="http://schemas.openxmlformats.org/officeDocument/2006/math">
                    <m:r>
                      <a:rPr lang="en-US" altLang="zh-CN" b="0" i="1" smtClean="0">
                        <a:latin typeface="Cambria Math"/>
                      </a:rPr>
                      <m:t>𝑉</m:t>
                    </m:r>
                    <m:r>
                      <a:rPr lang="en-US" altLang="zh-CN" b="0" i="1" smtClean="0">
                        <a:latin typeface="Cambria Math"/>
                      </a:rPr>
                      <m:t>1=2</m:t>
                    </m:r>
                    <m:r>
                      <a:rPr lang="zh-CN" altLang="en-US" b="0" i="1" smtClean="0">
                        <a:latin typeface="Cambria Math"/>
                      </a:rPr>
                      <m:t>伏，</m:t>
                    </m:r>
                    <m:r>
                      <a:rPr lang="en-US" altLang="zh-CN" b="0" i="1" smtClean="0">
                        <a:latin typeface="Cambria Math"/>
                      </a:rPr>
                      <m:t>𝑉</m:t>
                    </m:r>
                    <m:r>
                      <a:rPr lang="en-US" altLang="zh-CN" b="0" i="1" smtClean="0">
                        <a:latin typeface="Cambria Math"/>
                      </a:rPr>
                      <m:t>2=1.68</m:t>
                    </m:r>
                    <m:r>
                      <a:rPr lang="zh-CN" altLang="en-US" b="0" i="1" smtClean="0">
                        <a:latin typeface="Cambria Math"/>
                      </a:rPr>
                      <m:t>伏，</m:t>
                    </m:r>
                    <m:r>
                      <a:rPr lang="en-US" altLang="zh-CN" b="0" i="1" smtClean="0">
                        <a:latin typeface="Cambria Math"/>
                      </a:rPr>
                      <m:t>𝑇</m:t>
                    </m:r>
                    <m:r>
                      <a:rPr lang="en-US" altLang="zh-CN" b="0" i="1" smtClean="0">
                        <a:latin typeface="Cambria Math"/>
                      </a:rPr>
                      <m:t>=5×1</m:t>
                    </m:r>
                    <m:sSup>
                      <m:sSupPr>
                        <m:ctrlPr>
                          <a:rPr lang="en-US" altLang="zh-CN" b="0" i="1" smtClean="0">
                            <a:latin typeface="Cambria Math"/>
                            <a:ea typeface="Cambria Math"/>
                          </a:rPr>
                        </m:ctrlPr>
                      </m:sSupPr>
                      <m:e>
                        <m:r>
                          <a:rPr lang="en-US" altLang="zh-CN" b="0" i="1" smtClean="0">
                            <a:latin typeface="Cambria Math"/>
                            <a:ea typeface="Cambria Math"/>
                          </a:rPr>
                          <m:t>0</m:t>
                        </m:r>
                      </m:e>
                      <m:sup>
                        <m:r>
                          <a:rPr lang="en-US" altLang="zh-CN" b="0" i="1" smtClean="0">
                            <a:latin typeface="Cambria Math"/>
                            <a:ea typeface="Cambria Math"/>
                          </a:rPr>
                          <m:t>−5</m:t>
                        </m:r>
                      </m:sup>
                    </m:sSup>
                    <m:r>
                      <a:rPr lang="zh-CN" altLang="en-US" b="0" i="1" smtClean="0">
                        <a:latin typeface="Cambria Math"/>
                        <a:ea typeface="Cambria Math"/>
                      </a:rPr>
                      <m:t>秒，</m:t>
                    </m:r>
                    <m:r>
                      <a:rPr lang="el-GR" altLang="zh-CN" i="1">
                        <a:latin typeface="Cambria Math"/>
                        <a:ea typeface="Cambria Math"/>
                      </a:rPr>
                      <m:t>𝜔</m:t>
                    </m:r>
                    <m:r>
                      <a:rPr lang="zh-CN" altLang="en-US" i="1" baseline="-25000">
                        <a:latin typeface="Cambria Math"/>
                      </a:rPr>
                      <m:t>𝛾</m:t>
                    </m:r>
                    <m:r>
                      <a:rPr lang="en-US" altLang="zh-CN" b="0" i="1" smtClean="0">
                        <a:latin typeface="Cambria Math"/>
                      </a:rPr>
                      <m:t>=1</m:t>
                    </m:r>
                    <m:r>
                      <a:rPr lang="en-US" altLang="zh-CN" i="1">
                        <a:latin typeface="Cambria Math"/>
                      </a:rPr>
                      <m:t>.2</m:t>
                    </m:r>
                    <m:r>
                      <a:rPr lang="en-US" altLang="zh-CN" b="0" i="1" smtClean="0">
                        <a:latin typeface="Cambria Math"/>
                      </a:rPr>
                      <m:t>7</m:t>
                    </m:r>
                    <m:r>
                      <a:rPr lang="en-US" altLang="zh-CN" b="0" i="1" smtClean="0">
                        <a:latin typeface="Cambria Math"/>
                        <a:ea typeface="Cambria Math"/>
                      </a:rPr>
                      <m:t>×10</m:t>
                    </m:r>
                    <m:r>
                      <a:rPr lang="en-US" altLang="zh-CN" b="0" i="1" baseline="30000" smtClean="0">
                        <a:latin typeface="Cambria Math"/>
                        <a:ea typeface="Cambria Math"/>
                      </a:rPr>
                      <m:t>5</m:t>
                    </m:r>
                    <m:f>
                      <m:fPr>
                        <m:ctrlPr>
                          <a:rPr lang="en-US" altLang="zh-CN" b="0" i="1" smtClean="0">
                            <a:latin typeface="Cambria Math"/>
                            <a:ea typeface="Cambria Math"/>
                          </a:rPr>
                        </m:ctrlPr>
                      </m:fPr>
                      <m:num>
                        <m:r>
                          <a:rPr lang="en-US" altLang="zh-CN" b="0" i="1" smtClean="0">
                            <a:latin typeface="Cambria Math"/>
                            <a:ea typeface="Cambria Math"/>
                          </a:rPr>
                          <m:t>1</m:t>
                        </m:r>
                      </m:num>
                      <m:den>
                        <m:r>
                          <a:rPr lang="zh-CN" altLang="en-US" b="0" i="1" smtClean="0">
                            <a:latin typeface="Cambria Math"/>
                            <a:ea typeface="Cambria Math"/>
                          </a:rPr>
                          <m:t>秒</m:t>
                        </m:r>
                      </m:den>
                    </m:f>
                    <m:r>
                      <a:rPr lang="zh-CN" altLang="en-US" b="0" i="1" smtClean="0">
                        <a:latin typeface="Cambria Math"/>
                        <a:ea typeface="Cambria Math"/>
                      </a:rPr>
                      <m:t>，</m:t>
                    </m:r>
                    <m:r>
                      <a:rPr lang="en-US" altLang="zh-CN" b="0" i="1" smtClean="0">
                        <a:latin typeface="Cambria Math"/>
                        <a:ea typeface="Cambria Math"/>
                      </a:rPr>
                      <m:t>𝐶</m:t>
                    </m:r>
                    <m:r>
                      <a:rPr lang="en-US" altLang="zh-CN" b="0" i="1" smtClean="0">
                        <a:latin typeface="Cambria Math"/>
                        <a:ea typeface="Cambria Math"/>
                      </a:rPr>
                      <m:t>=100 纳法</m:t>
                    </m:r>
                  </m:oMath>
                </a14:m>
                <a:r>
                  <a:rPr lang="zh-CN" altLang="en-US" dirty="0" smtClean="0"/>
                  <a:t>，</a:t>
                </a:r>
                <a:endParaRPr lang="en-US" altLang="zh-CN" dirty="0" smtClean="0"/>
              </a:p>
              <a:p>
                <a:r>
                  <a:rPr lang="zh-CN" altLang="en-US" dirty="0" smtClean="0"/>
                  <a:t>可求得左边等于：</a:t>
                </a:r>
                <a:endParaRPr lang="en-US" altLang="zh-CN" dirty="0" smtClean="0"/>
              </a:p>
              <a:p>
                <a14:m>
                  <m:oMath xmlns:m="http://schemas.openxmlformats.org/officeDocument/2006/math">
                    <m:f>
                      <m:fPr>
                        <m:ctrlPr>
                          <a:rPr lang="en-US" altLang="zh-CN" b="0" i="1" dirty="0" smtClean="0">
                            <a:latin typeface="Cambria Math"/>
                            <a:ea typeface="Cambria Math"/>
                          </a:rPr>
                        </m:ctrlPr>
                      </m:fPr>
                      <m:num>
                        <m:r>
                          <a:rPr lang="en-US" altLang="zh-CN" b="0" i="1" dirty="0" smtClean="0">
                            <a:latin typeface="Cambria Math"/>
                            <a:ea typeface="Cambria Math"/>
                          </a:rPr>
                          <m:t>100×1</m:t>
                        </m:r>
                        <m:sSup>
                          <m:sSupPr>
                            <m:ctrlPr>
                              <a:rPr lang="en-US" altLang="zh-CN" b="0" i="1" dirty="0" smtClean="0">
                                <a:latin typeface="Cambria Math"/>
                                <a:ea typeface="Cambria Math"/>
                              </a:rPr>
                            </m:ctrlPr>
                          </m:sSupPr>
                          <m:e>
                            <m:r>
                              <a:rPr lang="en-US" altLang="zh-CN" b="0" i="1" dirty="0" smtClean="0">
                                <a:latin typeface="Cambria Math"/>
                                <a:ea typeface="Cambria Math"/>
                              </a:rPr>
                              <m:t>0</m:t>
                            </m:r>
                          </m:e>
                          <m:sup>
                            <m:r>
                              <a:rPr lang="en-US" altLang="zh-CN" b="0" i="1" dirty="0" smtClean="0">
                                <a:latin typeface="Cambria Math"/>
                                <a:ea typeface="Cambria Math"/>
                              </a:rPr>
                              <m:t>−9</m:t>
                            </m:r>
                          </m:sup>
                        </m:sSup>
                        <m:d>
                          <m:dPr>
                            <m:ctrlPr>
                              <a:rPr lang="en-US" altLang="zh-CN" b="0" i="1" dirty="0" smtClean="0">
                                <a:latin typeface="Cambria Math"/>
                                <a:ea typeface="Cambria Math"/>
                              </a:rPr>
                            </m:ctrlPr>
                          </m:dPr>
                          <m:e>
                            <m:r>
                              <a:rPr lang="en-US" altLang="zh-CN" b="0" i="1" dirty="0" smtClean="0">
                                <a:latin typeface="Cambria Math"/>
                                <a:ea typeface="Cambria Math"/>
                              </a:rPr>
                              <m:t>1.68</m:t>
                            </m:r>
                            <m:r>
                              <a:rPr lang="en-US" altLang="zh-CN" b="0" i="1" baseline="30000" dirty="0" smtClean="0">
                                <a:latin typeface="Cambria Math"/>
                                <a:ea typeface="Cambria Math"/>
                              </a:rPr>
                              <m:t>2</m:t>
                            </m:r>
                            <m:r>
                              <a:rPr lang="en-US" altLang="zh-CN" b="0" i="1" dirty="0" smtClean="0">
                                <a:latin typeface="Cambria Math"/>
                                <a:ea typeface="Cambria Math"/>
                              </a:rPr>
                              <m:t>−2</m:t>
                            </m:r>
                            <m:r>
                              <a:rPr lang="en-US" altLang="zh-CN" b="0" i="1" baseline="30000" dirty="0" smtClean="0">
                                <a:latin typeface="Cambria Math"/>
                                <a:ea typeface="Cambria Math"/>
                              </a:rPr>
                              <m:t>2</m:t>
                            </m:r>
                          </m:e>
                        </m:d>
                      </m:num>
                      <m:den>
                        <m:r>
                          <a:rPr lang="en-US" altLang="zh-CN" b="0" i="1" dirty="0" smtClean="0">
                            <a:latin typeface="Cambria Math"/>
                            <a:ea typeface="Cambria Math"/>
                          </a:rPr>
                          <m:t>2×5×1</m:t>
                        </m:r>
                        <m:sSup>
                          <m:sSupPr>
                            <m:ctrlPr>
                              <a:rPr lang="en-US" altLang="zh-CN" b="0" i="1" dirty="0" smtClean="0">
                                <a:latin typeface="Cambria Math"/>
                                <a:ea typeface="Cambria Math"/>
                              </a:rPr>
                            </m:ctrlPr>
                          </m:sSupPr>
                          <m:e>
                            <m:r>
                              <a:rPr lang="en-US" altLang="zh-CN" b="0" i="1" dirty="0" smtClean="0">
                                <a:latin typeface="Cambria Math"/>
                                <a:ea typeface="Cambria Math"/>
                              </a:rPr>
                              <m:t>0</m:t>
                            </m:r>
                          </m:e>
                          <m:sup>
                            <m:r>
                              <a:rPr lang="en-US" altLang="zh-CN" b="0" i="1" dirty="0" smtClean="0">
                                <a:latin typeface="Cambria Math"/>
                                <a:ea typeface="Cambria Math"/>
                              </a:rPr>
                              <m:t>−5</m:t>
                            </m:r>
                          </m:sup>
                        </m:sSup>
                      </m:den>
                    </m:f>
                    <m:r>
                      <a:rPr lang="en-US" altLang="zh-CN" b="0" i="1" dirty="0" smtClean="0">
                        <a:latin typeface="Cambria Math"/>
                        <a:ea typeface="Cambria Math"/>
                      </a:rPr>
                      <m:t>=</m:t>
                    </m:r>
                  </m:oMath>
                </a14:m>
                <a:r>
                  <a:rPr lang="en-US" dirty="0" smtClean="0"/>
                  <a:t>-1.1776x10</a:t>
                </a:r>
                <a:r>
                  <a:rPr lang="en-US" baseline="30000" dirty="0" smtClean="0"/>
                  <a:t>-3</a:t>
                </a:r>
              </a:p>
              <a:p>
                <a:endParaRPr lang="en-US" altLang="zh-CN" dirty="0" smtClean="0"/>
              </a:p>
              <a:p>
                <a:r>
                  <a:rPr lang="zh-CN" altLang="en-US" dirty="0" smtClean="0"/>
                  <a:t>右边等于：</a:t>
                </a:r>
                <a:endParaRPr lang="en-US" altLang="zh-CN" dirty="0" smtClean="0"/>
              </a:p>
              <a:p>
                <a:r>
                  <a:rPr lang="en-US" dirty="0" smtClean="0"/>
                  <a:t>-1.27x10</a:t>
                </a:r>
                <a:r>
                  <a:rPr lang="en-US" baseline="30000" dirty="0" smtClean="0"/>
                  <a:t>5</a:t>
                </a:r>
                <a:r>
                  <a:rPr lang="en-US" dirty="0" smtClean="0"/>
                  <a:t>x100x10</a:t>
                </a:r>
                <a:r>
                  <a:rPr lang="en-US" baseline="30000" dirty="0" smtClean="0"/>
                  <a:t>-9</a:t>
                </a:r>
                <a:r>
                  <a:rPr lang="en-US" dirty="0" smtClean="0"/>
                  <a:t>x2</a:t>
                </a:r>
                <a:r>
                  <a:rPr lang="en-US" baseline="30000" dirty="0" smtClean="0"/>
                  <a:t>2</a:t>
                </a:r>
                <a:r>
                  <a:rPr lang="en-US" dirty="0" smtClean="0"/>
                  <a:t>/2x21=-1.21x10</a:t>
                </a:r>
                <a:r>
                  <a:rPr lang="en-US" baseline="30000" dirty="0" smtClean="0"/>
                  <a:t>-3</a:t>
                </a:r>
                <a:r>
                  <a:rPr lang="en-US" dirty="0" smtClean="0"/>
                  <a:t>  </a:t>
                </a:r>
                <a:r>
                  <a:rPr lang="zh-CN" altLang="en-US" dirty="0" smtClean="0"/>
                  <a:t>左右两边吻合得很好。</a:t>
                </a:r>
                <a:endParaRPr lang="en-US" altLang="zh-CN" dirty="0" smtClean="0"/>
              </a:p>
              <a:p>
                <a:endParaRPr lang="en-US" dirty="0"/>
              </a:p>
              <a:p>
                <a:r>
                  <a:rPr lang="zh-CN" altLang="en-US" dirty="0" smtClean="0"/>
                  <a:t>有同学会注意到，如果选取后面的数据，误差有可能会相当大，而且，实际上在计算右边的数值时，究竟是选取较大的电压值还是选取较小的电压值也会造成很大的不同。</a:t>
                </a:r>
                <a:endParaRPr lang="en-US" altLang="zh-CN" dirty="0" smtClean="0"/>
              </a:p>
              <a:p>
                <a:endParaRPr lang="en-US" dirty="0"/>
              </a:p>
              <a:p>
                <a:r>
                  <a:rPr lang="zh-CN" altLang="en-US" dirty="0" smtClean="0"/>
                  <a:t>实际上，这些都是正常的。因为讲义中</a:t>
                </a:r>
                <a:r>
                  <a:rPr lang="en-US" altLang="zh-CN" dirty="0" smtClean="0"/>
                  <a:t>24.8</a:t>
                </a:r>
                <a:r>
                  <a:rPr lang="zh-CN" altLang="en-US" dirty="0" smtClean="0"/>
                  <a:t>式是一个微分方程，现在化成差分方程，本来就引入了很大的误差。只要左右两边的计算值具有一样的数量级就算是很好的吻合了。</a:t>
                </a:r>
                <a:endParaRPr lang="en-US" altLang="zh-CN"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42686" y="336255"/>
                <a:ext cx="8534400" cy="6064545"/>
              </a:xfrm>
              <a:prstGeom prst="rect">
                <a:avLst/>
              </a:prstGeom>
              <a:blipFill rotWithShape="1">
                <a:blip r:embed="rId2"/>
                <a:stretch>
                  <a:fillRect l="-643" t="-804" r="-1214" b="-302"/>
                </a:stretch>
              </a:blipFill>
            </p:spPr>
            <p:txBody>
              <a:bodyPr/>
              <a:lstStyle/>
              <a:p>
                <a:r>
                  <a:rPr lang="en-US">
                    <a:noFill/>
                  </a:rPr>
                  <a:t> </a:t>
                </a:r>
              </a:p>
            </p:txBody>
          </p:sp>
        </mc:Fallback>
      </mc:AlternateContent>
    </p:spTree>
    <p:extLst>
      <p:ext uri="{BB962C8B-B14F-4D97-AF65-F5344CB8AC3E}">
        <p14:creationId xmlns:p14="http://schemas.microsoft.com/office/powerpoint/2010/main" val="992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2400" y="0"/>
                <a:ext cx="8839200" cy="2424253"/>
              </a:xfrm>
              <a:prstGeom prst="rect">
                <a:avLst/>
              </a:prstGeom>
              <a:noFill/>
            </p:spPr>
            <p:txBody>
              <a:bodyPr wrap="square" rtlCol="0">
                <a:spAutoFit/>
              </a:bodyPr>
              <a:lstStyle/>
              <a:p>
                <a:r>
                  <a:rPr lang="zh-CN" altLang="en-US" dirty="0" smtClean="0"/>
                  <a:t>问题二：用电容电感的“阻抗”分析</a:t>
                </a:r>
                <a:r>
                  <a:rPr lang="en-US" altLang="zh-CN" dirty="0" smtClean="0"/>
                  <a:t>LRC</a:t>
                </a:r>
                <a:r>
                  <a:rPr lang="zh-CN" altLang="en-US" dirty="0" smtClean="0"/>
                  <a:t>电路</a:t>
                </a:r>
                <a:endParaRPr lang="en-US" altLang="zh-CN" dirty="0" smtClean="0"/>
              </a:p>
              <a:p>
                <a:endParaRPr lang="en-US" dirty="0"/>
              </a:p>
              <a:p>
                <a:r>
                  <a:rPr lang="zh-CN" altLang="en-US" dirty="0"/>
                  <a:t>对</a:t>
                </a:r>
                <a:r>
                  <a:rPr lang="zh-CN" altLang="en-US" dirty="0" smtClean="0"/>
                  <a:t>于如右下图所示的电路，我们之前通过求解微分方程的形式求出了电容存储的电荷量随时间的变化关系，从而可以得到电容两端电压随时间的变化关系。</a:t>
                </a:r>
                <a:endParaRPr lang="en-US" altLang="zh-CN" dirty="0" smtClean="0"/>
              </a:p>
              <a:p>
                <a:endParaRPr lang="en-US" dirty="0"/>
              </a:p>
              <a:p>
                <a:r>
                  <a:rPr lang="zh-CN" altLang="en-US" dirty="0" smtClean="0"/>
                  <a:t>现在，请利用以下结论，即电容的阻抗</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𝐶</m:t>
                        </m:r>
                      </m:sub>
                    </m:sSub>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𝑖</m:t>
                        </m:r>
                        <m:r>
                          <a:rPr lang="zh-CN" altLang="en-US" b="0" i="1" smtClean="0">
                            <a:latin typeface="Cambria Math"/>
                          </a:rPr>
                          <m:t>𝜔</m:t>
                        </m:r>
                        <m:r>
                          <a:rPr lang="en-US" altLang="zh-CN" b="0" i="1" smtClean="0">
                            <a:latin typeface="Cambria Math"/>
                          </a:rPr>
                          <m:t>𝐶</m:t>
                        </m:r>
                      </m:den>
                    </m:f>
                  </m:oMath>
                </a14:m>
                <a:r>
                  <a:rPr lang="zh-CN" altLang="en-US" dirty="0" smtClean="0"/>
                  <a:t>，电感的阻抗</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𝐿</m:t>
                        </m:r>
                      </m:sub>
                    </m:sSub>
                    <m:r>
                      <a:rPr lang="en-US" altLang="zh-CN" b="0" i="1" smtClean="0">
                        <a:latin typeface="Cambria Math"/>
                      </a:rPr>
                      <m:t>=</m:t>
                    </m:r>
                    <m:r>
                      <a:rPr lang="en-US" altLang="zh-CN" b="0" i="1" smtClean="0">
                        <a:latin typeface="Cambria Math"/>
                      </a:rPr>
                      <m:t>𝑖</m:t>
                    </m:r>
                    <m:r>
                      <a:rPr lang="zh-CN" altLang="en-US" b="0" i="1" smtClean="0">
                        <a:latin typeface="Cambria Math"/>
                      </a:rPr>
                      <m:t>𝜔</m:t>
                    </m:r>
                    <m:r>
                      <a:rPr lang="en-US" altLang="zh-CN" b="0" i="1" smtClean="0">
                        <a:latin typeface="Cambria Math"/>
                      </a:rPr>
                      <m:t>𝐿</m:t>
                    </m:r>
                  </m:oMath>
                </a14:m>
                <a:r>
                  <a:rPr lang="zh-CN" altLang="en-US" dirty="0" smtClean="0"/>
                  <a:t>，利用初中学过的串联电阻分压的公式求出电容两端的电压随时间的变化规律。请与之前通过求解微分方程得到的解进行比较，看是否相同。如不同，请说明原因。</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 y="0"/>
                <a:ext cx="8839200" cy="2424253"/>
              </a:xfrm>
              <a:prstGeom prst="rect">
                <a:avLst/>
              </a:prstGeom>
              <a:blipFill rotWithShape="1">
                <a:blip r:embed="rId2"/>
                <a:stretch>
                  <a:fillRect l="-552" t="-2010" r="-414" b="-2261"/>
                </a:stretch>
              </a:blipFill>
            </p:spPr>
            <p:txBody>
              <a:bodyPr/>
              <a:lstStyle/>
              <a:p>
                <a:r>
                  <a:rPr lang="en-US">
                    <a:noFill/>
                  </a:rPr>
                  <a:t> </a:t>
                </a:r>
              </a:p>
            </p:txBody>
          </p:sp>
        </mc:Fallback>
      </mc:AlternateContent>
      <p:cxnSp>
        <p:nvCxnSpPr>
          <p:cNvPr id="5" name="Straight Connector 4"/>
          <p:cNvCxnSpPr/>
          <p:nvPr/>
        </p:nvCxnSpPr>
        <p:spPr>
          <a:xfrm>
            <a:off x="2657716" y="3632146"/>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86316" y="3632146"/>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2904459" y="3846232"/>
            <a:ext cx="2191657" cy="290285"/>
          </a:xfrm>
          <a:custGeom>
            <a:avLst/>
            <a:gdLst>
              <a:gd name="connsiteX0" fmla="*/ 0 w 2191657"/>
              <a:gd name="connsiteY0" fmla="*/ 174171 h 290285"/>
              <a:gd name="connsiteX1" fmla="*/ 522514 w 2191657"/>
              <a:gd name="connsiteY1" fmla="*/ 174171 h 290285"/>
              <a:gd name="connsiteX2" fmla="*/ 609600 w 2191657"/>
              <a:gd name="connsiteY2" fmla="*/ 0 h 290285"/>
              <a:gd name="connsiteX3" fmla="*/ 696686 w 2191657"/>
              <a:gd name="connsiteY3" fmla="*/ 290285 h 290285"/>
              <a:gd name="connsiteX4" fmla="*/ 841828 w 2191657"/>
              <a:gd name="connsiteY4" fmla="*/ 0 h 290285"/>
              <a:gd name="connsiteX5" fmla="*/ 914400 w 2191657"/>
              <a:gd name="connsiteY5" fmla="*/ 290285 h 290285"/>
              <a:gd name="connsiteX6" fmla="*/ 1088571 w 2191657"/>
              <a:gd name="connsiteY6" fmla="*/ 0 h 290285"/>
              <a:gd name="connsiteX7" fmla="*/ 1146628 w 2191657"/>
              <a:gd name="connsiteY7" fmla="*/ 246743 h 290285"/>
              <a:gd name="connsiteX8" fmla="*/ 1291771 w 2191657"/>
              <a:gd name="connsiteY8" fmla="*/ 0 h 290285"/>
              <a:gd name="connsiteX9" fmla="*/ 1349828 w 2191657"/>
              <a:gd name="connsiteY9" fmla="*/ 261257 h 290285"/>
              <a:gd name="connsiteX10" fmla="*/ 1494971 w 2191657"/>
              <a:gd name="connsiteY10" fmla="*/ 14514 h 290285"/>
              <a:gd name="connsiteX11" fmla="*/ 1596571 w 2191657"/>
              <a:gd name="connsiteY11" fmla="*/ 290285 h 290285"/>
              <a:gd name="connsiteX12" fmla="*/ 1712686 w 2191657"/>
              <a:gd name="connsiteY12" fmla="*/ 14514 h 290285"/>
              <a:gd name="connsiteX13" fmla="*/ 1741714 w 2191657"/>
              <a:gd name="connsiteY13" fmla="*/ 159657 h 290285"/>
              <a:gd name="connsiteX14" fmla="*/ 2191657 w 2191657"/>
              <a:gd name="connsiteY14" fmla="*/ 159657 h 2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1657" h="290285">
                <a:moveTo>
                  <a:pt x="0" y="174171"/>
                </a:moveTo>
                <a:lnTo>
                  <a:pt x="522514" y="174171"/>
                </a:lnTo>
                <a:lnTo>
                  <a:pt x="609600" y="0"/>
                </a:lnTo>
                <a:lnTo>
                  <a:pt x="696686" y="290285"/>
                </a:lnTo>
                <a:lnTo>
                  <a:pt x="841828" y="0"/>
                </a:lnTo>
                <a:lnTo>
                  <a:pt x="914400" y="290285"/>
                </a:lnTo>
                <a:lnTo>
                  <a:pt x="1088571" y="0"/>
                </a:lnTo>
                <a:lnTo>
                  <a:pt x="1146628" y="246743"/>
                </a:lnTo>
                <a:lnTo>
                  <a:pt x="1291771" y="0"/>
                </a:lnTo>
                <a:lnTo>
                  <a:pt x="1349828" y="261257"/>
                </a:lnTo>
                <a:lnTo>
                  <a:pt x="1494971" y="14514"/>
                </a:lnTo>
                <a:lnTo>
                  <a:pt x="1596571" y="290285"/>
                </a:lnTo>
                <a:lnTo>
                  <a:pt x="1712686" y="14514"/>
                </a:lnTo>
                <a:lnTo>
                  <a:pt x="1741714" y="159657"/>
                </a:lnTo>
                <a:lnTo>
                  <a:pt x="2191657" y="159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96116" y="3846232"/>
            <a:ext cx="762000" cy="290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09373" y="4020403"/>
            <a:ext cx="1074057" cy="1132114"/>
          </a:xfrm>
          <a:custGeom>
            <a:avLst/>
            <a:gdLst>
              <a:gd name="connsiteX0" fmla="*/ 333829 w 1074057"/>
              <a:gd name="connsiteY0" fmla="*/ 0 h 1132114"/>
              <a:gd name="connsiteX1" fmla="*/ 0 w 1074057"/>
              <a:gd name="connsiteY1" fmla="*/ 14514 h 1132114"/>
              <a:gd name="connsiteX2" fmla="*/ 0 w 1074057"/>
              <a:gd name="connsiteY2" fmla="*/ 1132114 h 1132114"/>
              <a:gd name="connsiteX3" fmla="*/ 1074057 w 1074057"/>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1074057" h="1132114">
                <a:moveTo>
                  <a:pt x="333829" y="0"/>
                </a:moveTo>
                <a:lnTo>
                  <a:pt x="0" y="14514"/>
                </a:lnTo>
                <a:lnTo>
                  <a:pt x="0" y="1132114"/>
                </a:lnTo>
                <a:lnTo>
                  <a:pt x="1074057"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051087" y="3991375"/>
            <a:ext cx="2235200" cy="1132114"/>
          </a:xfrm>
          <a:custGeom>
            <a:avLst/>
            <a:gdLst>
              <a:gd name="connsiteX0" fmla="*/ 1799772 w 2235200"/>
              <a:gd name="connsiteY0" fmla="*/ 0 h 1132114"/>
              <a:gd name="connsiteX1" fmla="*/ 2235200 w 2235200"/>
              <a:gd name="connsiteY1" fmla="*/ 0 h 1132114"/>
              <a:gd name="connsiteX2" fmla="*/ 2235200 w 2235200"/>
              <a:gd name="connsiteY2" fmla="*/ 1132114 h 1132114"/>
              <a:gd name="connsiteX3" fmla="*/ 0 w 2235200"/>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2235200" h="1132114">
                <a:moveTo>
                  <a:pt x="1799772" y="0"/>
                </a:moveTo>
                <a:lnTo>
                  <a:pt x="2235200" y="0"/>
                </a:lnTo>
                <a:lnTo>
                  <a:pt x="2235200" y="1132114"/>
                </a:lnTo>
                <a:lnTo>
                  <a:pt x="0"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83430" y="4851346"/>
            <a:ext cx="667657"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83430" y="5533517"/>
            <a:ext cx="1130301" cy="646331"/>
          </a:xfrm>
          <a:prstGeom prst="rect">
            <a:avLst/>
          </a:prstGeom>
          <a:noFill/>
        </p:spPr>
        <p:txBody>
          <a:bodyPr wrap="square" rtlCol="0">
            <a:spAutoFit/>
          </a:bodyPr>
          <a:lstStyle/>
          <a:p>
            <a:r>
              <a:rPr lang="zh-CN" altLang="en-US" dirty="0" smtClean="0"/>
              <a:t>电源电压</a:t>
            </a:r>
            <a:r>
              <a:rPr lang="en-US" altLang="zh-CN" dirty="0" smtClean="0"/>
              <a:t>CH1</a:t>
            </a:r>
            <a:endParaRPr lang="en-US" dirty="0"/>
          </a:p>
        </p:txBody>
      </p:sp>
      <p:sp>
        <p:nvSpPr>
          <p:cNvPr id="13" name="Rectangle 12"/>
          <p:cNvSpPr/>
          <p:nvPr/>
        </p:nvSpPr>
        <p:spPr>
          <a:xfrm>
            <a:off x="3559202" y="5009580"/>
            <a:ext cx="316112" cy="369332"/>
          </a:xfrm>
          <a:prstGeom prst="rect">
            <a:avLst/>
          </a:prstGeom>
        </p:spPr>
        <p:txBody>
          <a:bodyPr wrap="none">
            <a:spAutoFit/>
          </a:bodyPr>
          <a:lstStyle/>
          <a:p>
            <a:r>
              <a:rPr lang="en-US" altLang="zh-CN" dirty="0"/>
              <a:t>V</a:t>
            </a:r>
            <a:endParaRPr lang="en-US" dirty="0"/>
          </a:p>
        </p:txBody>
      </p:sp>
      <p:sp>
        <p:nvSpPr>
          <p:cNvPr id="14" name="Freeform 13"/>
          <p:cNvSpPr/>
          <p:nvPr/>
        </p:nvSpPr>
        <p:spPr>
          <a:xfrm>
            <a:off x="2323887" y="3352746"/>
            <a:ext cx="304800" cy="682171"/>
          </a:xfrm>
          <a:custGeom>
            <a:avLst/>
            <a:gdLst>
              <a:gd name="connsiteX0" fmla="*/ 0 w 304800"/>
              <a:gd name="connsiteY0" fmla="*/ 682171 h 682171"/>
              <a:gd name="connsiteX1" fmla="*/ 29029 w 304800"/>
              <a:gd name="connsiteY1" fmla="*/ 101600 h 682171"/>
              <a:gd name="connsiteX2" fmla="*/ 304800 w 304800"/>
              <a:gd name="connsiteY2" fmla="*/ 0 h 682171"/>
            </a:gdLst>
            <a:ahLst/>
            <a:cxnLst>
              <a:cxn ang="0">
                <a:pos x="connsiteX0" y="connsiteY0"/>
              </a:cxn>
              <a:cxn ang="0">
                <a:pos x="connsiteX1" y="connsiteY1"/>
              </a:cxn>
              <a:cxn ang="0">
                <a:pos x="connsiteX2" y="connsiteY2"/>
              </a:cxn>
            </a:cxnLst>
            <a:rect l="l" t="t" r="r" b="b"/>
            <a:pathLst>
              <a:path w="304800" h="682171">
                <a:moveTo>
                  <a:pt x="0" y="682171"/>
                </a:moveTo>
                <a:lnTo>
                  <a:pt x="29029" y="101600"/>
                </a:lnTo>
                <a:lnTo>
                  <a:pt x="304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86316" y="3365446"/>
            <a:ext cx="337457" cy="640443"/>
          </a:xfrm>
          <a:custGeom>
            <a:avLst/>
            <a:gdLst>
              <a:gd name="connsiteX0" fmla="*/ 159657 w 174171"/>
              <a:gd name="connsiteY0" fmla="*/ 624114 h 624114"/>
              <a:gd name="connsiteX1" fmla="*/ 174171 w 174171"/>
              <a:gd name="connsiteY1" fmla="*/ 232228 h 624114"/>
              <a:gd name="connsiteX2" fmla="*/ 0 w 174171"/>
              <a:gd name="connsiteY2" fmla="*/ 0 h 624114"/>
            </a:gdLst>
            <a:ahLst/>
            <a:cxnLst>
              <a:cxn ang="0">
                <a:pos x="connsiteX0" y="connsiteY0"/>
              </a:cxn>
              <a:cxn ang="0">
                <a:pos x="connsiteX1" y="connsiteY1"/>
              </a:cxn>
              <a:cxn ang="0">
                <a:pos x="connsiteX2" y="connsiteY2"/>
              </a:cxn>
            </a:cxnLst>
            <a:rect l="l" t="t" r="r" b="b"/>
            <a:pathLst>
              <a:path w="174171" h="624114">
                <a:moveTo>
                  <a:pt x="159657" y="624114"/>
                </a:moveTo>
                <a:lnTo>
                  <a:pt x="174171" y="232228"/>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81516" y="3174946"/>
            <a:ext cx="39188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19403" y="3168080"/>
            <a:ext cx="316112" cy="369332"/>
          </a:xfrm>
          <a:prstGeom prst="rect">
            <a:avLst/>
          </a:prstGeom>
        </p:spPr>
        <p:txBody>
          <a:bodyPr wrap="none">
            <a:spAutoFit/>
          </a:bodyPr>
          <a:lstStyle/>
          <a:p>
            <a:r>
              <a:rPr lang="en-US" altLang="zh-CN" dirty="0"/>
              <a:t>V</a:t>
            </a:r>
            <a:endParaRPr lang="en-US" dirty="0"/>
          </a:p>
        </p:txBody>
      </p:sp>
      <p:sp>
        <p:nvSpPr>
          <p:cNvPr id="18" name="TextBox 17"/>
          <p:cNvSpPr txBox="1"/>
          <p:nvPr/>
        </p:nvSpPr>
        <p:spPr>
          <a:xfrm>
            <a:off x="3187487" y="3058385"/>
            <a:ext cx="2608943" cy="646331"/>
          </a:xfrm>
          <a:prstGeom prst="rect">
            <a:avLst/>
          </a:prstGeom>
          <a:noFill/>
        </p:spPr>
        <p:txBody>
          <a:bodyPr wrap="square" rtlCol="0">
            <a:spAutoFit/>
          </a:bodyPr>
          <a:lstStyle/>
          <a:p>
            <a:r>
              <a:rPr lang="zh-CN" altLang="en-US" dirty="0" smtClean="0"/>
              <a:t>测量到电容两端的电压</a:t>
            </a:r>
            <a:r>
              <a:rPr lang="en-US" altLang="zh-CN" dirty="0" smtClean="0"/>
              <a:t>CH2</a:t>
            </a:r>
            <a:endParaRPr lang="en-US" dirty="0"/>
          </a:p>
        </p:txBody>
      </p:sp>
      <p:sp>
        <p:nvSpPr>
          <p:cNvPr id="19" name="TextBox 18"/>
          <p:cNvSpPr txBox="1"/>
          <p:nvPr/>
        </p:nvSpPr>
        <p:spPr>
          <a:xfrm>
            <a:off x="3875314" y="4136517"/>
            <a:ext cx="897859" cy="369332"/>
          </a:xfrm>
          <a:prstGeom prst="rect">
            <a:avLst/>
          </a:prstGeom>
          <a:noFill/>
        </p:spPr>
        <p:txBody>
          <a:bodyPr wrap="square" rtlCol="0">
            <a:spAutoFit/>
          </a:bodyPr>
          <a:lstStyle/>
          <a:p>
            <a:r>
              <a:rPr lang="zh-CN" altLang="en-US" dirty="0" smtClean="0"/>
              <a:t>电感</a:t>
            </a:r>
            <a:r>
              <a:rPr lang="en-US" altLang="zh-CN" dirty="0" smtClean="0"/>
              <a:t>L</a:t>
            </a:r>
            <a:endParaRPr lang="en-US" dirty="0"/>
          </a:p>
        </p:txBody>
      </p:sp>
      <p:sp>
        <p:nvSpPr>
          <p:cNvPr id="20" name="TextBox 19"/>
          <p:cNvSpPr txBox="1"/>
          <p:nvPr/>
        </p:nvSpPr>
        <p:spPr>
          <a:xfrm>
            <a:off x="2524472" y="4470400"/>
            <a:ext cx="897859" cy="369332"/>
          </a:xfrm>
          <a:prstGeom prst="rect">
            <a:avLst/>
          </a:prstGeom>
          <a:noFill/>
        </p:spPr>
        <p:txBody>
          <a:bodyPr wrap="square" rtlCol="0">
            <a:spAutoFit/>
          </a:bodyPr>
          <a:lstStyle/>
          <a:p>
            <a:r>
              <a:rPr lang="zh-CN" altLang="en-US" dirty="0"/>
              <a:t>电</a:t>
            </a:r>
            <a:r>
              <a:rPr lang="zh-CN" altLang="en-US" dirty="0" smtClean="0"/>
              <a:t>容</a:t>
            </a:r>
            <a:r>
              <a:rPr lang="en-US" altLang="zh-CN" dirty="0" smtClean="0"/>
              <a:t>C</a:t>
            </a:r>
            <a:endParaRPr lang="en-US" dirty="0"/>
          </a:p>
        </p:txBody>
      </p:sp>
      <p:sp>
        <p:nvSpPr>
          <p:cNvPr id="21" name="TextBox 20"/>
          <p:cNvSpPr txBox="1"/>
          <p:nvPr/>
        </p:nvSpPr>
        <p:spPr>
          <a:xfrm>
            <a:off x="5096116" y="4217128"/>
            <a:ext cx="897859" cy="369332"/>
          </a:xfrm>
          <a:prstGeom prst="rect">
            <a:avLst/>
          </a:prstGeom>
          <a:noFill/>
        </p:spPr>
        <p:txBody>
          <a:bodyPr wrap="square" rtlCol="0">
            <a:spAutoFit/>
          </a:bodyPr>
          <a:lstStyle/>
          <a:p>
            <a:r>
              <a:rPr lang="zh-CN" altLang="en-US" dirty="0"/>
              <a:t>电</a:t>
            </a:r>
            <a:r>
              <a:rPr lang="zh-CN" altLang="en-US" dirty="0" smtClean="0"/>
              <a:t>阻</a:t>
            </a:r>
            <a:r>
              <a:rPr lang="en-US" altLang="zh-CN" dirty="0" smtClean="0"/>
              <a:t>R</a:t>
            </a:r>
            <a:endParaRPr lang="en-US" dirty="0"/>
          </a:p>
        </p:txBody>
      </p:sp>
    </p:spTree>
    <p:extLst>
      <p:ext uri="{BB962C8B-B14F-4D97-AF65-F5344CB8AC3E}">
        <p14:creationId xmlns:p14="http://schemas.microsoft.com/office/powerpoint/2010/main" val="159600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4092659"/>
              </a:xfrm>
              <a:prstGeom prst="rect">
                <a:avLst/>
              </a:prstGeom>
              <a:noFill/>
            </p:spPr>
            <p:txBody>
              <a:bodyPr wrap="square" rtlCol="0">
                <a:spAutoFit/>
              </a:bodyPr>
              <a:lstStyle/>
              <a:p>
                <a:r>
                  <a:rPr lang="zh-CN" altLang="en-US" dirty="0" smtClean="0"/>
                  <a:t>问题二解答</a:t>
                </a:r>
                <a:r>
                  <a:rPr lang="zh-CN" altLang="en-US" dirty="0">
                    <a:sym typeface="Wingdings" panose="05000000000000000000" pitchFamily="2" charset="2"/>
                  </a:rPr>
                  <a:t>：</a:t>
                </a:r>
                <a:r>
                  <a:rPr lang="zh-CN" altLang="en-US" dirty="0" smtClean="0">
                    <a:solidFill>
                      <a:srgbClr val="FF0000"/>
                    </a:solidFill>
                    <a:sym typeface="Wingdings" panose="05000000000000000000" pitchFamily="2" charset="2"/>
                  </a:rPr>
                  <a:t>（</a:t>
                </a:r>
                <a:r>
                  <a:rPr lang="en-US" altLang="zh-CN" dirty="0" smtClean="0">
                    <a:solidFill>
                      <a:srgbClr val="FF0000"/>
                    </a:solidFill>
                    <a:sym typeface="Wingdings" panose="05000000000000000000" pitchFamily="2" charset="2"/>
                  </a:rPr>
                  <a:t>20</a:t>
                </a:r>
                <a:r>
                  <a:rPr lang="zh-CN" altLang="en-US" dirty="0" smtClean="0">
                    <a:solidFill>
                      <a:srgbClr val="FF0000"/>
                    </a:solidFill>
                    <a:sym typeface="Wingdings" panose="05000000000000000000" pitchFamily="2" charset="2"/>
                  </a:rPr>
                  <a:t>分）</a:t>
                </a:r>
                <a:endParaRPr lang="en-US" altLang="zh-CN" dirty="0" smtClean="0">
                  <a:solidFill>
                    <a:srgbClr val="FF0000"/>
                  </a:solidFill>
                </a:endParaRPr>
              </a:p>
              <a:p>
                <a:endParaRPr lang="en-US" dirty="0"/>
              </a:p>
              <a:p>
                <a:r>
                  <a:rPr lang="zh-CN" altLang="en-US" dirty="0" smtClean="0"/>
                  <a:t>电源电压为：</a:t>
                </a:r>
                <a:r>
                  <a:rPr lang="en-US" altLang="zh-CN" dirty="0"/>
                  <a:t> </a:t>
                </a:r>
                <a14:m>
                  <m:oMath xmlns:m="http://schemas.openxmlformats.org/officeDocument/2006/math">
                    <m:r>
                      <a:rPr lang="en-US" altLang="zh-CN" i="1">
                        <a:latin typeface="Cambria Math"/>
                      </a:rPr>
                      <m:t>𝑉</m:t>
                    </m:r>
                    <m:r>
                      <a:rPr lang="en-US" altLang="zh-CN" i="1" baseline="-25000">
                        <a:latin typeface="Cambria Math"/>
                      </a:rPr>
                      <m:t>0</m:t>
                    </m:r>
                    <m:r>
                      <m:rPr>
                        <m:sty m:val="p"/>
                      </m:rPr>
                      <a:rPr lang="en-US" altLang="zh-CN">
                        <a:latin typeface="Cambria Math"/>
                      </a:rPr>
                      <m:t>e</m:t>
                    </m:r>
                    <m:r>
                      <a:rPr lang="en-US" altLang="zh-CN" i="1" baseline="30000">
                        <a:latin typeface="Cambria Math"/>
                      </a:rPr>
                      <m:t>𝑖</m:t>
                    </m:r>
                    <m:r>
                      <a:rPr lang="zh-CN" altLang="en-US" i="1" baseline="30000">
                        <a:latin typeface="Cambria Math"/>
                      </a:rPr>
                      <m:t>𝜔</m:t>
                    </m:r>
                    <m:r>
                      <a:rPr lang="en-US" altLang="zh-CN" i="1" baseline="30000">
                        <a:latin typeface="Cambria Math"/>
                      </a:rPr>
                      <m:t>𝑡</m:t>
                    </m:r>
                  </m:oMath>
                </a14:m>
                <a:endParaRPr lang="en-US" dirty="0" smtClean="0"/>
              </a:p>
              <a:p>
                <a:r>
                  <a:rPr lang="zh-CN" altLang="en-US" dirty="0"/>
                  <a:t>根</a:t>
                </a:r>
                <a:r>
                  <a:rPr lang="zh-CN" altLang="en-US" dirty="0" smtClean="0"/>
                  <a:t>据电阻分压，可得电容两端的电压为：</a:t>
                </a:r>
                <a14:m>
                  <m:oMath xmlns:m="http://schemas.openxmlformats.org/officeDocument/2006/math">
                    <m:r>
                      <a:rPr lang="en-US" altLang="zh-CN" i="1" smtClean="0">
                        <a:latin typeface="Cambria Math"/>
                      </a:rPr>
                      <m:t>𝑉</m:t>
                    </m:r>
                    <m:r>
                      <a:rPr lang="en-US" altLang="zh-CN" b="0" i="1" baseline="-25000" smtClean="0">
                        <a:latin typeface="Cambria Math"/>
                      </a:rPr>
                      <m:t>𝐶</m:t>
                    </m:r>
                    <m:r>
                      <a:rPr lang="en-US" altLang="zh-CN" b="0" i="1" smtClean="0">
                        <a:latin typeface="Cambria Math"/>
                      </a:rPr>
                      <m:t>=</m:t>
                    </m:r>
                    <m:r>
                      <a:rPr lang="en-US" altLang="zh-CN" i="1">
                        <a:latin typeface="Cambria Math"/>
                      </a:rPr>
                      <m:t>𝑉</m:t>
                    </m:r>
                    <m:r>
                      <a:rPr lang="en-US" altLang="zh-CN" i="1" baseline="-25000">
                        <a:latin typeface="Cambria Math"/>
                      </a:rPr>
                      <m:t>0</m:t>
                    </m:r>
                    <m:r>
                      <m:rPr>
                        <m:sty m:val="p"/>
                      </m:rPr>
                      <a:rPr lang="en-US" altLang="zh-CN">
                        <a:latin typeface="Cambria Math"/>
                      </a:rPr>
                      <m:t>e</m:t>
                    </m:r>
                    <m:r>
                      <a:rPr lang="en-US" altLang="zh-CN" i="1" baseline="30000">
                        <a:latin typeface="Cambria Math"/>
                      </a:rPr>
                      <m:t>𝑖</m:t>
                    </m:r>
                    <m:r>
                      <a:rPr lang="zh-CN" altLang="en-US" i="1" baseline="30000">
                        <a:latin typeface="Cambria Math"/>
                      </a:rPr>
                      <m:t>𝜔</m:t>
                    </m:r>
                    <m:r>
                      <a:rPr lang="en-US" altLang="zh-CN" i="1" baseline="30000">
                        <a:latin typeface="Cambria Math"/>
                      </a:rPr>
                      <m:t>𝑡</m:t>
                    </m:r>
                    <m:f>
                      <m:fPr>
                        <m:ctrlPr>
                          <a:rPr lang="en-US" altLang="zh-CN" i="1" smtClean="0">
                            <a:latin typeface="Cambria Math"/>
                          </a:rPr>
                        </m:ctrlPr>
                      </m:fPr>
                      <m:num>
                        <m:f>
                          <m:fPr>
                            <m:ctrlPr>
                              <a:rPr lang="en-US" altLang="zh-CN" i="1">
                                <a:latin typeface="Cambria Math"/>
                              </a:rPr>
                            </m:ctrlPr>
                          </m:fPr>
                          <m:num>
                            <m:r>
                              <a:rPr lang="en-US" altLang="zh-CN" i="1">
                                <a:latin typeface="Cambria Math"/>
                              </a:rPr>
                              <m:t>1</m:t>
                            </m:r>
                          </m:num>
                          <m:den>
                            <m:r>
                              <a:rPr lang="en-US" altLang="zh-CN" i="1">
                                <a:latin typeface="Cambria Math"/>
                              </a:rPr>
                              <m:t>𝑖</m:t>
                            </m:r>
                            <m:r>
                              <a:rPr lang="zh-CN" altLang="en-US" i="1">
                                <a:latin typeface="Cambria Math"/>
                              </a:rPr>
                              <m:t>𝜔</m:t>
                            </m:r>
                            <m:r>
                              <a:rPr lang="en-US" altLang="zh-CN" i="1">
                                <a:latin typeface="Cambria Math"/>
                              </a:rPr>
                              <m:t>𝐶</m:t>
                            </m:r>
                          </m:den>
                        </m:f>
                      </m:num>
                      <m:den>
                        <m:r>
                          <a:rPr lang="en-US" altLang="zh-CN" b="0" i="1" smtClean="0">
                            <a:latin typeface="Cambria Math"/>
                          </a:rPr>
                          <m:t>𝑅</m:t>
                        </m:r>
                        <m:r>
                          <a:rPr lang="en-US" altLang="zh-CN" b="0" i="1" smtClean="0">
                            <a:latin typeface="Cambria Math"/>
                          </a:rPr>
                          <m:t>+</m:t>
                        </m:r>
                        <m:r>
                          <a:rPr lang="en-US" altLang="zh-CN" i="1">
                            <a:latin typeface="Cambria Math"/>
                          </a:rPr>
                          <m:t>𝑖</m:t>
                        </m:r>
                        <m:r>
                          <a:rPr lang="zh-CN" altLang="en-US" i="1">
                            <a:latin typeface="Cambria Math"/>
                          </a:rPr>
                          <m:t>𝜔</m:t>
                        </m:r>
                        <m:r>
                          <a:rPr lang="en-US" altLang="zh-CN" i="1">
                            <a:latin typeface="Cambria Math"/>
                          </a:rPr>
                          <m:t>𝐿</m:t>
                        </m:r>
                        <m:r>
                          <a:rPr lang="en-US" altLang="zh-CN" b="0" i="1" smtClean="0">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𝑖</m:t>
                            </m:r>
                            <m:r>
                              <a:rPr lang="zh-CN" altLang="en-US" i="1">
                                <a:latin typeface="Cambria Math"/>
                              </a:rPr>
                              <m:t>𝜔</m:t>
                            </m:r>
                            <m:r>
                              <a:rPr lang="en-US" altLang="zh-CN" i="1">
                                <a:latin typeface="Cambria Math"/>
                              </a:rPr>
                              <m:t>𝐶</m:t>
                            </m:r>
                          </m:den>
                        </m:f>
                      </m:den>
                    </m:f>
                  </m:oMath>
                </a14:m>
                <a:endParaRPr lang="en-US" dirty="0" smtClean="0"/>
              </a:p>
              <a:p>
                <a:endParaRPr lang="en-US" dirty="0"/>
              </a:p>
              <a:p>
                <a:r>
                  <a:rPr lang="zh-CN" altLang="en-US" dirty="0"/>
                  <a:t>整</a:t>
                </a:r>
                <a:r>
                  <a:rPr lang="zh-CN" altLang="en-US" dirty="0" smtClean="0"/>
                  <a:t>理可得：</a:t>
                </a:r>
                <a:r>
                  <a:rPr lang="en-US" altLang="zh-CN" dirty="0"/>
                  <a:t> </a:t>
                </a:r>
                <a14:m>
                  <m:oMath xmlns:m="http://schemas.openxmlformats.org/officeDocument/2006/math">
                    <m:r>
                      <a:rPr lang="en-US" altLang="zh-CN" i="1">
                        <a:latin typeface="Cambria Math"/>
                      </a:rPr>
                      <m:t>𝑉</m:t>
                    </m:r>
                    <m:r>
                      <a:rPr lang="en-US" altLang="zh-CN" i="1" baseline="-25000">
                        <a:latin typeface="Cambria Math"/>
                      </a:rPr>
                      <m:t>𝐶</m:t>
                    </m:r>
                    <m:r>
                      <a:rPr lang="en-US" altLang="zh-CN" i="1">
                        <a:latin typeface="Cambria Math"/>
                      </a:rPr>
                      <m:t>=</m:t>
                    </m:r>
                    <m:r>
                      <a:rPr lang="en-US" altLang="zh-CN" i="1">
                        <a:latin typeface="Cambria Math"/>
                      </a:rPr>
                      <m:t>𝑉</m:t>
                    </m:r>
                    <m:r>
                      <a:rPr lang="en-US" altLang="zh-CN" i="1" baseline="-25000">
                        <a:latin typeface="Cambria Math"/>
                      </a:rPr>
                      <m:t>0</m:t>
                    </m:r>
                    <m:r>
                      <m:rPr>
                        <m:sty m:val="p"/>
                      </m:rPr>
                      <a:rPr lang="en-US" altLang="zh-CN">
                        <a:latin typeface="Cambria Math"/>
                      </a:rPr>
                      <m:t>e</m:t>
                    </m:r>
                    <m:r>
                      <a:rPr lang="en-US" altLang="zh-CN" i="1" baseline="30000">
                        <a:latin typeface="Cambria Math"/>
                      </a:rPr>
                      <m:t>𝑖</m:t>
                    </m:r>
                    <m:r>
                      <a:rPr lang="zh-CN" altLang="en-US" i="1" baseline="30000">
                        <a:latin typeface="Cambria Math"/>
                      </a:rPr>
                      <m:t>𝜔</m:t>
                    </m:r>
                    <m:r>
                      <a:rPr lang="en-US" altLang="zh-CN" i="1" baseline="30000">
                        <a:latin typeface="Cambria Math"/>
                      </a:rPr>
                      <m:t>𝑡</m:t>
                    </m:r>
                    <m:f>
                      <m:fPr>
                        <m:ctrlPr>
                          <a:rPr lang="en-US" altLang="zh-CN" i="1">
                            <a:latin typeface="Cambria Math"/>
                          </a:rPr>
                        </m:ctrlPr>
                      </m:fPr>
                      <m:num>
                        <m:r>
                          <a:rPr lang="en-US" altLang="zh-CN" b="0" i="1" smtClean="0">
                            <a:latin typeface="Cambria Math"/>
                          </a:rPr>
                          <m:t>1</m:t>
                        </m:r>
                      </m:num>
                      <m:den>
                        <m:r>
                          <a:rPr lang="en-US" altLang="zh-CN" b="0" i="1" smtClean="0">
                            <a:latin typeface="Cambria Math"/>
                          </a:rPr>
                          <m:t>1−</m:t>
                        </m:r>
                        <m:r>
                          <a:rPr lang="zh-CN" altLang="en-US" i="1">
                            <a:latin typeface="Cambria Math"/>
                          </a:rPr>
                          <m:t>𝜔</m:t>
                        </m:r>
                        <m:r>
                          <a:rPr lang="en-US" altLang="zh-CN" b="0" i="1" baseline="30000" smtClean="0">
                            <a:latin typeface="Cambria Math"/>
                          </a:rPr>
                          <m:t>2</m:t>
                        </m:r>
                        <m:r>
                          <a:rPr lang="en-US" altLang="zh-CN" b="0" i="1" smtClean="0">
                            <a:latin typeface="Cambria Math"/>
                          </a:rPr>
                          <m:t>𝐶</m:t>
                        </m:r>
                        <m:r>
                          <a:rPr lang="en-US" altLang="zh-CN" i="1">
                            <a:latin typeface="Cambria Math"/>
                          </a:rPr>
                          <m:t>𝐿</m:t>
                        </m:r>
                        <m:r>
                          <a:rPr lang="en-US" altLang="zh-CN" i="1">
                            <a:latin typeface="Cambria Math"/>
                          </a:rPr>
                          <m:t>+</m:t>
                        </m:r>
                        <m:r>
                          <a:rPr lang="en-US" altLang="zh-CN" b="0" i="1" smtClean="0">
                            <a:latin typeface="Cambria Math"/>
                          </a:rPr>
                          <m:t>𝑖</m:t>
                        </m:r>
                        <m:r>
                          <a:rPr lang="zh-CN" altLang="en-US" i="1">
                            <a:latin typeface="Cambria Math"/>
                          </a:rPr>
                          <m:t>𝜔</m:t>
                        </m:r>
                        <m:r>
                          <a:rPr lang="en-US" altLang="zh-CN" b="0" i="1" smtClean="0">
                            <a:latin typeface="Cambria Math"/>
                          </a:rPr>
                          <m:t>𝐶𝑅</m:t>
                        </m:r>
                      </m:den>
                    </m:f>
                  </m:oMath>
                </a14:m>
                <a:endParaRPr lang="en-US" dirty="0" smtClean="0"/>
              </a:p>
              <a:p>
                <a:endParaRPr lang="en-US" dirty="0"/>
              </a:p>
              <a:p>
                <a:r>
                  <a:rPr lang="zh-CN" altLang="en-US" dirty="0" smtClean="0"/>
                  <a:t>之前课堂上得到的结果是：</a:t>
                </a:r>
                <a:r>
                  <a:rPr lang="en-US" altLang="zh-CN" dirty="0"/>
                  <a:t> </a:t>
                </a:r>
                <a14:m>
                  <m:oMath xmlns:m="http://schemas.openxmlformats.org/officeDocument/2006/math">
                    <m:r>
                      <a:rPr lang="en-US" altLang="zh-CN" i="1">
                        <a:latin typeface="Cambria Math"/>
                      </a:rPr>
                      <m:t>𝑞</m:t>
                    </m:r>
                    <m:r>
                      <a:rPr lang="en-US" altLang="zh-CN" i="1">
                        <a:latin typeface="Cambria Math"/>
                      </a:rPr>
                      <m:t>=</m:t>
                    </m:r>
                    <m:f>
                      <m:fPr>
                        <m:ctrlPr>
                          <a:rPr lang="en-US" altLang="zh-CN" i="1">
                            <a:latin typeface="Cambria Math"/>
                          </a:rPr>
                        </m:ctrlPr>
                      </m:fPr>
                      <m:num>
                        <m:r>
                          <a:rPr lang="en-US" altLang="zh-CN" i="1">
                            <a:latin typeface="Cambria Math"/>
                          </a:rPr>
                          <m:t>𝑉</m:t>
                        </m:r>
                        <m:r>
                          <a:rPr lang="en-US" altLang="zh-CN" i="1" baseline="-25000">
                            <a:latin typeface="Cambria Math"/>
                          </a:rPr>
                          <m:t>0</m:t>
                        </m:r>
                        <m:r>
                          <m:rPr>
                            <m:sty m:val="p"/>
                          </m:rPr>
                          <a:rPr lang="en-US" altLang="zh-CN">
                            <a:latin typeface="Cambria Math"/>
                          </a:rPr>
                          <m:t>e</m:t>
                        </m:r>
                        <m:r>
                          <a:rPr lang="en-US" altLang="zh-CN" i="1" baseline="30000">
                            <a:latin typeface="Cambria Math"/>
                          </a:rPr>
                          <m:t>𝑖</m:t>
                        </m:r>
                        <m:r>
                          <a:rPr lang="zh-CN" altLang="en-US" i="1" baseline="30000">
                            <a:latin typeface="Cambria Math"/>
                          </a:rPr>
                          <m:t>𝜔</m:t>
                        </m:r>
                        <m:r>
                          <a:rPr lang="en-US" altLang="zh-CN" i="1" baseline="30000">
                            <a:latin typeface="Cambria Math"/>
                          </a:rPr>
                          <m:t>𝑡</m:t>
                        </m:r>
                      </m:num>
                      <m:den>
                        <m:f>
                          <m:fPr>
                            <m:ctrlPr>
                              <a:rPr lang="en-US" altLang="zh-CN" i="1">
                                <a:latin typeface="Cambria Math"/>
                              </a:rPr>
                            </m:ctrlPr>
                          </m:fPr>
                          <m:num>
                            <m:r>
                              <a:rPr lang="en-US" altLang="zh-CN" i="1">
                                <a:latin typeface="Cambria Math"/>
                              </a:rPr>
                              <m:t>1</m:t>
                            </m:r>
                          </m:num>
                          <m:den>
                            <m:r>
                              <a:rPr lang="en-US" altLang="zh-CN" i="1">
                                <a:latin typeface="Cambria Math"/>
                              </a:rPr>
                              <m:t>𝐶</m:t>
                            </m:r>
                          </m:den>
                        </m:f>
                        <m:r>
                          <a:rPr lang="en-US" altLang="zh-CN" i="1">
                            <a:latin typeface="Cambria Math"/>
                          </a:rPr>
                          <m:t>−</m:t>
                        </m:r>
                        <m:r>
                          <a:rPr lang="en-US" altLang="zh-CN" i="1">
                            <a:latin typeface="Cambria Math"/>
                          </a:rPr>
                          <m:t>𝐿</m:t>
                        </m:r>
                        <m:r>
                          <a:rPr lang="zh-CN" altLang="en-US" i="1">
                            <a:latin typeface="Cambria Math"/>
                          </a:rPr>
                          <m:t>𝜔</m:t>
                        </m:r>
                        <m:r>
                          <a:rPr lang="en-US" altLang="zh-CN" i="1" baseline="30000">
                            <a:latin typeface="Cambria Math"/>
                          </a:rPr>
                          <m:t>2</m:t>
                        </m:r>
                        <m:r>
                          <a:rPr lang="en-US" altLang="zh-CN" i="1">
                            <a:latin typeface="Cambria Math"/>
                          </a:rPr>
                          <m:t>+</m:t>
                        </m:r>
                        <m:r>
                          <m:rPr>
                            <m:nor/>
                          </m:rPr>
                          <a:rPr lang="en-US" altLang="zh-CN" dirty="0"/>
                          <m:t> </m:t>
                        </m:r>
                        <m:r>
                          <a:rPr lang="en-US" altLang="zh-CN" i="1" dirty="0">
                            <a:latin typeface="Cambria Math"/>
                          </a:rPr>
                          <m:t>𝑖</m:t>
                        </m:r>
                        <m:r>
                          <a:rPr lang="en-US" altLang="zh-CN" i="1">
                            <a:latin typeface="Cambria Math"/>
                          </a:rPr>
                          <m:t>𝑅</m:t>
                        </m:r>
                        <m:r>
                          <a:rPr lang="zh-CN" altLang="en-US" i="1">
                            <a:latin typeface="Cambria Math"/>
                          </a:rPr>
                          <m:t>𝜔</m:t>
                        </m:r>
                      </m:den>
                    </m:f>
                  </m:oMath>
                </a14:m>
                <a:endParaRPr lang="en-US" dirty="0" smtClean="0"/>
              </a:p>
              <a:p>
                <a:endParaRPr lang="en-US" dirty="0"/>
              </a:p>
              <a:p>
                <a:r>
                  <a:rPr lang="zh-CN" altLang="en-US" dirty="0"/>
                  <a:t>由于</a:t>
                </a:r>
                <a:r>
                  <a:rPr lang="zh-CN" altLang="en-US" dirty="0" smtClean="0"/>
                  <a:t>电容两端</a:t>
                </a:r>
                <a14:m>
                  <m:oMath xmlns:m="http://schemas.openxmlformats.org/officeDocument/2006/math">
                    <m:r>
                      <a:rPr lang="zh-CN" altLang="en-US" i="1" dirty="0">
                        <a:latin typeface="Cambria Math"/>
                      </a:rPr>
                      <m:t>电压</m:t>
                    </m:r>
                    <m:r>
                      <a:rPr lang="zh-CN" altLang="en-US" i="1" dirty="0" smtClean="0">
                        <a:latin typeface="Cambria Math"/>
                      </a:rPr>
                      <m:t>满足</m:t>
                    </m:r>
                    <m:r>
                      <a:rPr lang="en-US" altLang="zh-CN" i="1">
                        <a:latin typeface="Cambria Math"/>
                      </a:rPr>
                      <m:t>𝑉</m:t>
                    </m:r>
                    <m:r>
                      <a:rPr lang="en-US" altLang="zh-CN" i="1" baseline="-25000">
                        <a:latin typeface="Cambria Math"/>
                      </a:rPr>
                      <m:t>𝐶</m:t>
                    </m:r>
                    <m:r>
                      <a:rPr lang="en-US" altLang="zh-CN" b="0" i="1" smtClean="0">
                        <a:latin typeface="Cambria Math"/>
                      </a:rPr>
                      <m:t>=</m:t>
                    </m:r>
                    <m:r>
                      <a:rPr lang="en-US" altLang="zh-CN" b="0" i="1" smtClean="0">
                        <a:latin typeface="Cambria Math"/>
                      </a:rPr>
                      <m:t>𝑞</m:t>
                    </m:r>
                    <m:r>
                      <a:rPr lang="en-US" altLang="zh-CN" b="0" i="1" smtClean="0">
                        <a:latin typeface="Cambria Math"/>
                      </a:rPr>
                      <m:t>/</m:t>
                    </m:r>
                    <m:r>
                      <a:rPr lang="en-US" altLang="zh-CN" b="0" i="1" smtClean="0">
                        <a:latin typeface="Cambria Math"/>
                      </a:rPr>
                      <m:t>𝐶</m:t>
                    </m:r>
                  </m:oMath>
                </a14:m>
                <a:r>
                  <a:rPr lang="zh-CN" altLang="en-US" dirty="0" smtClean="0"/>
                  <a:t>，可见 这两种方法得到的解是一样的。</a:t>
                </a:r>
                <a:endParaRPr lang="en-US" altLang="zh-CN" dirty="0" smtClean="0"/>
              </a:p>
              <a:p>
                <a:endParaRPr lang="en-US" dirty="0"/>
              </a:p>
              <a:p>
                <a:r>
                  <a:rPr lang="zh-CN" altLang="en-US" dirty="0" smtClean="0"/>
                  <a:t>实际测量中，我们得到的是该解的实部。</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4092659"/>
              </a:xfrm>
              <a:prstGeom prst="rect">
                <a:avLst/>
              </a:prstGeom>
              <a:blipFill rotWithShape="1">
                <a:blip r:embed="rId2"/>
                <a:stretch>
                  <a:fillRect l="-533" t="-1192" b="-1043"/>
                </a:stretch>
              </a:blipFill>
            </p:spPr>
            <p:txBody>
              <a:bodyPr/>
              <a:lstStyle/>
              <a:p>
                <a:r>
                  <a:rPr lang="en-US">
                    <a:noFill/>
                  </a:rPr>
                  <a:t> </a:t>
                </a:r>
              </a:p>
            </p:txBody>
          </p:sp>
        </mc:Fallback>
      </mc:AlternateContent>
    </p:spTree>
    <p:extLst>
      <p:ext uri="{BB962C8B-B14F-4D97-AF65-F5344CB8AC3E}">
        <p14:creationId xmlns:p14="http://schemas.microsoft.com/office/powerpoint/2010/main" val="3881059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2481</Words>
  <Application>Microsoft Office PowerPoint</Application>
  <PresentationFormat>On-screen Show (4:3)</PresentationFormat>
  <Paragraphs>116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22</cp:revision>
  <dcterms:created xsi:type="dcterms:W3CDTF">2006-08-16T00:00:00Z</dcterms:created>
  <dcterms:modified xsi:type="dcterms:W3CDTF">2017-12-06T08:48:16Z</dcterms:modified>
</cp:coreProperties>
</file>