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0"/>
            <a:ext cx="8382000" cy="3970318"/>
          </a:xfrm>
          <a:prstGeom prst="rect">
            <a:avLst/>
          </a:prstGeom>
          <a:noFill/>
        </p:spPr>
        <p:txBody>
          <a:bodyPr wrap="square" rtlCol="0">
            <a:spAutoFit/>
          </a:bodyPr>
          <a:lstStyle/>
          <a:p>
            <a:r>
              <a:rPr lang="zh-CN" altLang="en-US" dirty="0" smtClean="0"/>
              <a:t>问题一：</a:t>
            </a:r>
            <a:r>
              <a:rPr lang="en-US" altLang="zh-CN" dirty="0" smtClean="0"/>
              <a:t>LC</a:t>
            </a:r>
            <a:r>
              <a:rPr lang="zh-CN" altLang="en-US" dirty="0" smtClean="0"/>
              <a:t>电路的振荡特性</a:t>
            </a:r>
            <a:endParaRPr lang="en-US" altLang="zh-CN" dirty="0" smtClean="0"/>
          </a:p>
          <a:p>
            <a:endParaRPr lang="en-US" altLang="zh-CN" dirty="0"/>
          </a:p>
          <a:p>
            <a:r>
              <a:rPr lang="zh-CN" altLang="en-US" dirty="0" smtClean="0"/>
              <a:t>课堂上曾讨论过</a:t>
            </a:r>
            <a:r>
              <a:rPr lang="en-US" altLang="zh-CN" dirty="0" smtClean="0"/>
              <a:t>LCR</a:t>
            </a:r>
            <a:r>
              <a:rPr lang="zh-CN" altLang="en-US" dirty="0" smtClean="0"/>
              <a:t>串联电路的振荡特性，现在我们来分析一组实验数据。电</a:t>
            </a:r>
            <a:r>
              <a:rPr lang="zh-CN" altLang="en-US" dirty="0" smtClean="0"/>
              <a:t>路</a:t>
            </a:r>
            <a:r>
              <a:rPr lang="zh-CN" altLang="en-US" dirty="0"/>
              <a:t>如右下图所</a:t>
            </a:r>
            <a:r>
              <a:rPr lang="zh-CN" altLang="en-US" dirty="0" smtClean="0"/>
              <a:t>示。</a:t>
            </a:r>
            <a:r>
              <a:rPr lang="zh-CN" altLang="en-US" dirty="0"/>
              <a:t>电</a:t>
            </a:r>
            <a:r>
              <a:rPr lang="zh-CN" altLang="en-US" dirty="0" smtClean="0"/>
              <a:t>容</a:t>
            </a:r>
            <a:r>
              <a:rPr lang="en-US" altLang="zh-CN" dirty="0" smtClean="0"/>
              <a:t>C</a:t>
            </a:r>
            <a:r>
              <a:rPr lang="zh-CN" altLang="en-US" dirty="0" smtClean="0"/>
              <a:t>，电感</a:t>
            </a:r>
            <a:r>
              <a:rPr lang="en-US" altLang="zh-CN" dirty="0" smtClean="0"/>
              <a:t>L</a:t>
            </a:r>
            <a:r>
              <a:rPr lang="zh-CN" altLang="en-US" dirty="0" smtClean="0"/>
              <a:t>和电阻</a:t>
            </a:r>
            <a:r>
              <a:rPr lang="en-US" altLang="zh-CN" dirty="0" smtClean="0"/>
              <a:t>R</a:t>
            </a:r>
            <a:r>
              <a:rPr lang="zh-CN" altLang="en-US" dirty="0" smtClean="0"/>
              <a:t>串联起来，外加驱动电压通过示波器的第一通道读取（</a:t>
            </a:r>
            <a:r>
              <a:rPr lang="en-US" altLang="zh-CN" dirty="0" smtClean="0"/>
              <a:t>CH1</a:t>
            </a:r>
            <a:r>
              <a:rPr lang="zh-CN" altLang="en-US" dirty="0" smtClean="0"/>
              <a:t>）；电容两端的电压通过示波器的第二通道读取（</a:t>
            </a:r>
            <a:r>
              <a:rPr lang="en-US" altLang="zh-CN" dirty="0" smtClean="0"/>
              <a:t>CH2</a:t>
            </a:r>
            <a:r>
              <a:rPr lang="zh-CN" altLang="en-US" dirty="0" smtClean="0"/>
              <a:t>）</a:t>
            </a:r>
            <a:endParaRPr lang="en-US" altLang="zh-CN" dirty="0" smtClean="0"/>
          </a:p>
          <a:p>
            <a:endParaRPr lang="en-US" dirty="0"/>
          </a:p>
          <a:p>
            <a:r>
              <a:rPr lang="zh-CN" altLang="en-US" dirty="0"/>
              <a:t>实验数</a:t>
            </a:r>
            <a:r>
              <a:rPr lang="zh-CN" altLang="en-US" dirty="0" smtClean="0"/>
              <a:t>据在本次作业相关的</a:t>
            </a:r>
            <a:r>
              <a:rPr lang="en-US" altLang="zh-CN" dirty="0" smtClean="0"/>
              <a:t>Excel</a:t>
            </a:r>
            <a:r>
              <a:rPr lang="zh-CN" altLang="en-US" dirty="0" smtClean="0"/>
              <a:t>文件中</a:t>
            </a:r>
            <a:r>
              <a:rPr lang="zh-CN" altLang="en-US" dirty="0" smtClean="0"/>
              <a:t>，</a:t>
            </a:r>
            <a:r>
              <a:rPr lang="zh-CN" altLang="en-US" dirty="0" smtClean="0"/>
              <a:t>请打开</a:t>
            </a:r>
            <a:r>
              <a:rPr lang="en-US" altLang="zh-CN" dirty="0" smtClean="0"/>
              <a:t>Excel</a:t>
            </a:r>
            <a:r>
              <a:rPr lang="zh-CN" altLang="en-US" dirty="0"/>
              <a:t>文</a:t>
            </a:r>
            <a:r>
              <a:rPr lang="zh-CN" altLang="en-US" dirty="0" smtClean="0"/>
              <a:t>件（文件名：</a:t>
            </a:r>
            <a:r>
              <a:rPr lang="en-US" altLang="zh-CN" dirty="0" smtClean="0"/>
              <a:t>LC </a:t>
            </a:r>
            <a:r>
              <a:rPr lang="zh-CN" altLang="en-US" dirty="0"/>
              <a:t>电路 振荡衰减 数</a:t>
            </a:r>
            <a:r>
              <a:rPr lang="zh-CN" altLang="en-US" dirty="0" smtClean="0"/>
              <a:t>据，注意相应的示波器截屏图名为：</a:t>
            </a:r>
            <a:r>
              <a:rPr lang="en-US" altLang="zh-CN" dirty="0"/>
              <a:t>LC </a:t>
            </a:r>
            <a:r>
              <a:rPr lang="zh-CN" altLang="en-US" dirty="0"/>
              <a:t>电路 振荡衰减 截屏）。</a:t>
            </a:r>
            <a:r>
              <a:rPr lang="zh-CN" altLang="en-US" dirty="0" smtClean="0"/>
              <a:t>第</a:t>
            </a:r>
            <a:r>
              <a:rPr lang="en-US" altLang="zh-CN" dirty="0" smtClean="0"/>
              <a:t>A</a:t>
            </a:r>
            <a:r>
              <a:rPr lang="zh-CN" altLang="en-US" dirty="0" smtClean="0"/>
              <a:t>列数据名为</a:t>
            </a:r>
            <a:r>
              <a:rPr lang="en-US" altLang="zh-CN" dirty="0" smtClean="0"/>
              <a:t>X</a:t>
            </a:r>
            <a:r>
              <a:rPr lang="zh-CN" altLang="en-US" dirty="0" smtClean="0"/>
              <a:t>，这表示的是每个数据点采集的时间。</a:t>
            </a:r>
            <a:r>
              <a:rPr lang="en-US" altLang="zh-CN" dirty="0" smtClean="0"/>
              <a:t>0</a:t>
            </a:r>
            <a:r>
              <a:rPr lang="zh-CN" altLang="en-US" dirty="0" smtClean="0"/>
              <a:t>为时间零点，</a:t>
            </a:r>
            <a:r>
              <a:rPr lang="en-US" altLang="zh-CN" dirty="0" smtClean="0"/>
              <a:t>1</a:t>
            </a:r>
            <a:r>
              <a:rPr lang="zh-CN" altLang="en-US" dirty="0" smtClean="0"/>
              <a:t>为时间</a:t>
            </a:r>
            <a:r>
              <a:rPr lang="en-US" altLang="zh-CN" dirty="0" smtClean="0"/>
              <a:t>1</a:t>
            </a:r>
            <a:r>
              <a:rPr lang="zh-CN" altLang="en-US" dirty="0"/>
              <a:t>微</a:t>
            </a:r>
            <a:r>
              <a:rPr lang="zh-CN" altLang="en-US" dirty="0" smtClean="0"/>
              <a:t>秒（注意，第</a:t>
            </a:r>
            <a:r>
              <a:rPr lang="en-US" altLang="zh-CN" dirty="0" smtClean="0"/>
              <a:t>E</a:t>
            </a:r>
            <a:r>
              <a:rPr lang="zh-CN" altLang="en-US" dirty="0" smtClean="0"/>
              <a:t>列数据</a:t>
            </a:r>
            <a:r>
              <a:rPr lang="en-US" altLang="zh-CN" dirty="0" smtClean="0"/>
              <a:t>Increment</a:t>
            </a:r>
            <a:r>
              <a:rPr lang="zh-CN" altLang="en-US" dirty="0" smtClean="0"/>
              <a:t>下面写的“</a:t>
            </a:r>
            <a:r>
              <a:rPr lang="en-US" altLang="zh-CN" dirty="0" smtClean="0"/>
              <a:t>1.00E-06</a:t>
            </a:r>
            <a:r>
              <a:rPr lang="zh-CN" altLang="en-US" dirty="0" smtClean="0"/>
              <a:t>”表示的就是每两个相邻数据点采集的时间差为</a:t>
            </a:r>
            <a:r>
              <a:rPr lang="en-US" altLang="zh-CN" dirty="0" smtClean="0"/>
              <a:t>1.00E-06</a:t>
            </a:r>
            <a:r>
              <a:rPr lang="zh-CN" altLang="en-US" dirty="0" smtClean="0"/>
              <a:t>秒，也即</a:t>
            </a:r>
            <a:r>
              <a:rPr lang="en-US" altLang="zh-CN" dirty="0" smtClean="0"/>
              <a:t>1</a:t>
            </a:r>
            <a:r>
              <a:rPr lang="zh-CN" altLang="en-US" dirty="0" smtClean="0"/>
              <a:t>微秒）。</a:t>
            </a:r>
            <a:endParaRPr lang="en-US" altLang="zh-CN" dirty="0" smtClean="0"/>
          </a:p>
          <a:p>
            <a:endParaRPr lang="en-US" altLang="zh-CN" dirty="0" smtClean="0"/>
          </a:p>
          <a:p>
            <a:r>
              <a:rPr lang="zh-CN" altLang="en-US" dirty="0" smtClean="0"/>
              <a:t>第二列数据名为</a:t>
            </a:r>
            <a:r>
              <a:rPr lang="en-US" altLang="zh-CN" dirty="0" smtClean="0"/>
              <a:t>CH1</a:t>
            </a:r>
            <a:r>
              <a:rPr lang="zh-CN" altLang="en-US" dirty="0" smtClean="0"/>
              <a:t>，单位是</a:t>
            </a:r>
            <a:r>
              <a:rPr lang="en-US" altLang="zh-CN" dirty="0" smtClean="0"/>
              <a:t>Volt</a:t>
            </a:r>
            <a:r>
              <a:rPr lang="zh-CN" altLang="en-US" dirty="0" smtClean="0"/>
              <a:t>，它表示的是外加驱动电压。可以看到它是一个方波电压。</a:t>
            </a:r>
            <a:endParaRPr lang="en-US" dirty="0"/>
          </a:p>
        </p:txBody>
      </p:sp>
      <p:cxnSp>
        <p:nvCxnSpPr>
          <p:cNvPr id="19" name="Straight Connector 18"/>
          <p:cNvCxnSpPr/>
          <p:nvPr/>
        </p:nvCxnSpPr>
        <p:spPr>
          <a:xfrm>
            <a:off x="5515429" y="4310298"/>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44029" y="4310298"/>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762172" y="4524384"/>
            <a:ext cx="2191657" cy="290285"/>
          </a:xfrm>
          <a:custGeom>
            <a:avLst/>
            <a:gdLst>
              <a:gd name="connsiteX0" fmla="*/ 0 w 2191657"/>
              <a:gd name="connsiteY0" fmla="*/ 174171 h 290285"/>
              <a:gd name="connsiteX1" fmla="*/ 522514 w 2191657"/>
              <a:gd name="connsiteY1" fmla="*/ 174171 h 290285"/>
              <a:gd name="connsiteX2" fmla="*/ 609600 w 2191657"/>
              <a:gd name="connsiteY2" fmla="*/ 0 h 290285"/>
              <a:gd name="connsiteX3" fmla="*/ 696686 w 2191657"/>
              <a:gd name="connsiteY3" fmla="*/ 290285 h 290285"/>
              <a:gd name="connsiteX4" fmla="*/ 841828 w 2191657"/>
              <a:gd name="connsiteY4" fmla="*/ 0 h 290285"/>
              <a:gd name="connsiteX5" fmla="*/ 914400 w 2191657"/>
              <a:gd name="connsiteY5" fmla="*/ 290285 h 290285"/>
              <a:gd name="connsiteX6" fmla="*/ 1088571 w 2191657"/>
              <a:gd name="connsiteY6" fmla="*/ 0 h 290285"/>
              <a:gd name="connsiteX7" fmla="*/ 1146628 w 2191657"/>
              <a:gd name="connsiteY7" fmla="*/ 246743 h 290285"/>
              <a:gd name="connsiteX8" fmla="*/ 1291771 w 2191657"/>
              <a:gd name="connsiteY8" fmla="*/ 0 h 290285"/>
              <a:gd name="connsiteX9" fmla="*/ 1349828 w 2191657"/>
              <a:gd name="connsiteY9" fmla="*/ 261257 h 290285"/>
              <a:gd name="connsiteX10" fmla="*/ 1494971 w 2191657"/>
              <a:gd name="connsiteY10" fmla="*/ 14514 h 290285"/>
              <a:gd name="connsiteX11" fmla="*/ 1596571 w 2191657"/>
              <a:gd name="connsiteY11" fmla="*/ 290285 h 290285"/>
              <a:gd name="connsiteX12" fmla="*/ 1712686 w 2191657"/>
              <a:gd name="connsiteY12" fmla="*/ 14514 h 290285"/>
              <a:gd name="connsiteX13" fmla="*/ 1741714 w 2191657"/>
              <a:gd name="connsiteY13" fmla="*/ 159657 h 290285"/>
              <a:gd name="connsiteX14" fmla="*/ 2191657 w 2191657"/>
              <a:gd name="connsiteY14" fmla="*/ 159657 h 2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1657" h="290285">
                <a:moveTo>
                  <a:pt x="0" y="174171"/>
                </a:moveTo>
                <a:lnTo>
                  <a:pt x="522514" y="174171"/>
                </a:lnTo>
                <a:lnTo>
                  <a:pt x="609600" y="0"/>
                </a:lnTo>
                <a:lnTo>
                  <a:pt x="696686" y="290285"/>
                </a:lnTo>
                <a:lnTo>
                  <a:pt x="841828" y="0"/>
                </a:lnTo>
                <a:lnTo>
                  <a:pt x="914400" y="290285"/>
                </a:lnTo>
                <a:lnTo>
                  <a:pt x="1088571" y="0"/>
                </a:lnTo>
                <a:lnTo>
                  <a:pt x="1146628" y="246743"/>
                </a:lnTo>
                <a:lnTo>
                  <a:pt x="1291771" y="0"/>
                </a:lnTo>
                <a:lnTo>
                  <a:pt x="1349828" y="261257"/>
                </a:lnTo>
                <a:lnTo>
                  <a:pt x="1494971" y="14514"/>
                </a:lnTo>
                <a:lnTo>
                  <a:pt x="1596571" y="290285"/>
                </a:lnTo>
                <a:lnTo>
                  <a:pt x="1712686" y="14514"/>
                </a:lnTo>
                <a:lnTo>
                  <a:pt x="1741714" y="159657"/>
                </a:lnTo>
                <a:lnTo>
                  <a:pt x="2191657" y="159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53829" y="4524384"/>
            <a:ext cx="762000" cy="290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167086" y="4698555"/>
            <a:ext cx="1074057" cy="1132114"/>
          </a:xfrm>
          <a:custGeom>
            <a:avLst/>
            <a:gdLst>
              <a:gd name="connsiteX0" fmla="*/ 333829 w 1074057"/>
              <a:gd name="connsiteY0" fmla="*/ 0 h 1132114"/>
              <a:gd name="connsiteX1" fmla="*/ 0 w 1074057"/>
              <a:gd name="connsiteY1" fmla="*/ 14514 h 1132114"/>
              <a:gd name="connsiteX2" fmla="*/ 0 w 1074057"/>
              <a:gd name="connsiteY2" fmla="*/ 1132114 h 1132114"/>
              <a:gd name="connsiteX3" fmla="*/ 1074057 w 1074057"/>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1074057" h="1132114">
                <a:moveTo>
                  <a:pt x="333829" y="0"/>
                </a:moveTo>
                <a:lnTo>
                  <a:pt x="0" y="14514"/>
                </a:lnTo>
                <a:lnTo>
                  <a:pt x="0" y="1132114"/>
                </a:lnTo>
                <a:lnTo>
                  <a:pt x="1074057"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6908800" y="4669527"/>
            <a:ext cx="2235200" cy="1132114"/>
          </a:xfrm>
          <a:custGeom>
            <a:avLst/>
            <a:gdLst>
              <a:gd name="connsiteX0" fmla="*/ 1799772 w 2235200"/>
              <a:gd name="connsiteY0" fmla="*/ 0 h 1132114"/>
              <a:gd name="connsiteX1" fmla="*/ 2235200 w 2235200"/>
              <a:gd name="connsiteY1" fmla="*/ 0 h 1132114"/>
              <a:gd name="connsiteX2" fmla="*/ 2235200 w 2235200"/>
              <a:gd name="connsiteY2" fmla="*/ 1132114 h 1132114"/>
              <a:gd name="connsiteX3" fmla="*/ 0 w 2235200"/>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2235200" h="1132114">
                <a:moveTo>
                  <a:pt x="1799772" y="0"/>
                </a:moveTo>
                <a:lnTo>
                  <a:pt x="2235200" y="0"/>
                </a:lnTo>
                <a:lnTo>
                  <a:pt x="2235200" y="1132114"/>
                </a:lnTo>
                <a:lnTo>
                  <a:pt x="0"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241143" y="5529498"/>
            <a:ext cx="667657"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241143" y="6211669"/>
            <a:ext cx="1130301" cy="646331"/>
          </a:xfrm>
          <a:prstGeom prst="rect">
            <a:avLst/>
          </a:prstGeom>
          <a:noFill/>
        </p:spPr>
        <p:txBody>
          <a:bodyPr wrap="square" rtlCol="0">
            <a:spAutoFit/>
          </a:bodyPr>
          <a:lstStyle/>
          <a:p>
            <a:r>
              <a:rPr lang="zh-CN" altLang="en-US" dirty="0" smtClean="0"/>
              <a:t>电源电压</a:t>
            </a:r>
            <a:r>
              <a:rPr lang="en-US" altLang="zh-CN" dirty="0" smtClean="0"/>
              <a:t>CH1</a:t>
            </a:r>
            <a:endParaRPr lang="en-US" dirty="0"/>
          </a:p>
        </p:txBody>
      </p:sp>
      <p:sp>
        <p:nvSpPr>
          <p:cNvPr id="27" name="Rectangle 26"/>
          <p:cNvSpPr/>
          <p:nvPr/>
        </p:nvSpPr>
        <p:spPr>
          <a:xfrm>
            <a:off x="6416915" y="5687732"/>
            <a:ext cx="316112" cy="369332"/>
          </a:xfrm>
          <a:prstGeom prst="rect">
            <a:avLst/>
          </a:prstGeom>
        </p:spPr>
        <p:txBody>
          <a:bodyPr wrap="none">
            <a:spAutoFit/>
          </a:bodyPr>
          <a:lstStyle/>
          <a:p>
            <a:r>
              <a:rPr lang="en-US" altLang="zh-CN" dirty="0"/>
              <a:t>V</a:t>
            </a:r>
            <a:endParaRPr lang="en-US" dirty="0"/>
          </a:p>
        </p:txBody>
      </p:sp>
      <p:sp>
        <p:nvSpPr>
          <p:cNvPr id="28" name="Freeform 27"/>
          <p:cNvSpPr/>
          <p:nvPr/>
        </p:nvSpPr>
        <p:spPr>
          <a:xfrm>
            <a:off x="5181600" y="4030898"/>
            <a:ext cx="304800" cy="682171"/>
          </a:xfrm>
          <a:custGeom>
            <a:avLst/>
            <a:gdLst>
              <a:gd name="connsiteX0" fmla="*/ 0 w 304800"/>
              <a:gd name="connsiteY0" fmla="*/ 682171 h 682171"/>
              <a:gd name="connsiteX1" fmla="*/ 29029 w 304800"/>
              <a:gd name="connsiteY1" fmla="*/ 101600 h 682171"/>
              <a:gd name="connsiteX2" fmla="*/ 304800 w 304800"/>
              <a:gd name="connsiteY2" fmla="*/ 0 h 682171"/>
            </a:gdLst>
            <a:ahLst/>
            <a:cxnLst>
              <a:cxn ang="0">
                <a:pos x="connsiteX0" y="connsiteY0"/>
              </a:cxn>
              <a:cxn ang="0">
                <a:pos x="connsiteX1" y="connsiteY1"/>
              </a:cxn>
              <a:cxn ang="0">
                <a:pos x="connsiteX2" y="connsiteY2"/>
              </a:cxn>
            </a:cxnLst>
            <a:rect l="l" t="t" r="r" b="b"/>
            <a:pathLst>
              <a:path w="304800" h="682171">
                <a:moveTo>
                  <a:pt x="0" y="682171"/>
                </a:moveTo>
                <a:lnTo>
                  <a:pt x="29029" y="101600"/>
                </a:lnTo>
                <a:lnTo>
                  <a:pt x="304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5744029" y="4043598"/>
            <a:ext cx="337457" cy="640443"/>
          </a:xfrm>
          <a:custGeom>
            <a:avLst/>
            <a:gdLst>
              <a:gd name="connsiteX0" fmla="*/ 159657 w 174171"/>
              <a:gd name="connsiteY0" fmla="*/ 624114 h 624114"/>
              <a:gd name="connsiteX1" fmla="*/ 174171 w 174171"/>
              <a:gd name="connsiteY1" fmla="*/ 232228 h 624114"/>
              <a:gd name="connsiteX2" fmla="*/ 0 w 174171"/>
              <a:gd name="connsiteY2" fmla="*/ 0 h 624114"/>
            </a:gdLst>
            <a:ahLst/>
            <a:cxnLst>
              <a:cxn ang="0">
                <a:pos x="connsiteX0" y="connsiteY0"/>
              </a:cxn>
              <a:cxn ang="0">
                <a:pos x="connsiteX1" y="connsiteY1"/>
              </a:cxn>
              <a:cxn ang="0">
                <a:pos x="connsiteX2" y="connsiteY2"/>
              </a:cxn>
            </a:cxnLst>
            <a:rect l="l" t="t" r="r" b="b"/>
            <a:pathLst>
              <a:path w="174171" h="624114">
                <a:moveTo>
                  <a:pt x="159657" y="624114"/>
                </a:moveTo>
                <a:lnTo>
                  <a:pt x="174171" y="232228"/>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39229" y="3853098"/>
            <a:ext cx="39188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77116" y="3846232"/>
            <a:ext cx="316112" cy="369332"/>
          </a:xfrm>
          <a:prstGeom prst="rect">
            <a:avLst/>
          </a:prstGeom>
        </p:spPr>
        <p:txBody>
          <a:bodyPr wrap="none">
            <a:spAutoFit/>
          </a:bodyPr>
          <a:lstStyle/>
          <a:p>
            <a:r>
              <a:rPr lang="en-US" altLang="zh-CN" dirty="0"/>
              <a:t>V</a:t>
            </a:r>
            <a:endParaRPr lang="en-US" dirty="0"/>
          </a:p>
        </p:txBody>
      </p:sp>
      <p:sp>
        <p:nvSpPr>
          <p:cNvPr id="32" name="TextBox 31"/>
          <p:cNvSpPr txBox="1"/>
          <p:nvPr/>
        </p:nvSpPr>
        <p:spPr>
          <a:xfrm>
            <a:off x="6045200" y="3736537"/>
            <a:ext cx="2608943" cy="646331"/>
          </a:xfrm>
          <a:prstGeom prst="rect">
            <a:avLst/>
          </a:prstGeom>
          <a:noFill/>
        </p:spPr>
        <p:txBody>
          <a:bodyPr wrap="square" rtlCol="0">
            <a:spAutoFit/>
          </a:bodyPr>
          <a:lstStyle/>
          <a:p>
            <a:r>
              <a:rPr lang="zh-CN" altLang="en-US" dirty="0" smtClean="0"/>
              <a:t>测量到电容两端的电压</a:t>
            </a:r>
            <a:r>
              <a:rPr lang="en-US" altLang="zh-CN" dirty="0" smtClean="0"/>
              <a:t>CH2</a:t>
            </a:r>
            <a:endParaRPr lang="en-US" dirty="0"/>
          </a:p>
        </p:txBody>
      </p:sp>
      <p:sp>
        <p:nvSpPr>
          <p:cNvPr id="18" name="TextBox 17"/>
          <p:cNvSpPr txBox="1"/>
          <p:nvPr/>
        </p:nvSpPr>
        <p:spPr>
          <a:xfrm>
            <a:off x="6733027" y="4814669"/>
            <a:ext cx="897859" cy="369332"/>
          </a:xfrm>
          <a:prstGeom prst="rect">
            <a:avLst/>
          </a:prstGeom>
          <a:noFill/>
        </p:spPr>
        <p:txBody>
          <a:bodyPr wrap="square" rtlCol="0">
            <a:spAutoFit/>
          </a:bodyPr>
          <a:lstStyle/>
          <a:p>
            <a:r>
              <a:rPr lang="zh-CN" altLang="en-US" dirty="0" smtClean="0"/>
              <a:t>电感</a:t>
            </a:r>
            <a:r>
              <a:rPr lang="en-US" altLang="zh-CN" dirty="0" smtClean="0"/>
              <a:t>L</a:t>
            </a:r>
            <a:endParaRPr lang="en-US" dirty="0"/>
          </a:p>
        </p:txBody>
      </p:sp>
      <p:sp>
        <p:nvSpPr>
          <p:cNvPr id="34" name="TextBox 33"/>
          <p:cNvSpPr txBox="1"/>
          <p:nvPr/>
        </p:nvSpPr>
        <p:spPr>
          <a:xfrm>
            <a:off x="5382185" y="5148552"/>
            <a:ext cx="897859" cy="369332"/>
          </a:xfrm>
          <a:prstGeom prst="rect">
            <a:avLst/>
          </a:prstGeom>
          <a:noFill/>
        </p:spPr>
        <p:txBody>
          <a:bodyPr wrap="square" rtlCol="0">
            <a:spAutoFit/>
          </a:bodyPr>
          <a:lstStyle/>
          <a:p>
            <a:r>
              <a:rPr lang="zh-CN" altLang="en-US" dirty="0"/>
              <a:t>电</a:t>
            </a:r>
            <a:r>
              <a:rPr lang="zh-CN" altLang="en-US" dirty="0" smtClean="0"/>
              <a:t>容</a:t>
            </a:r>
            <a:r>
              <a:rPr lang="en-US" altLang="zh-CN" dirty="0" smtClean="0"/>
              <a:t>C</a:t>
            </a:r>
            <a:endParaRPr lang="en-US" dirty="0"/>
          </a:p>
        </p:txBody>
      </p:sp>
      <p:sp>
        <p:nvSpPr>
          <p:cNvPr id="35" name="TextBox 34"/>
          <p:cNvSpPr txBox="1"/>
          <p:nvPr/>
        </p:nvSpPr>
        <p:spPr>
          <a:xfrm>
            <a:off x="7953829" y="4895280"/>
            <a:ext cx="897859" cy="369332"/>
          </a:xfrm>
          <a:prstGeom prst="rect">
            <a:avLst/>
          </a:prstGeom>
          <a:noFill/>
        </p:spPr>
        <p:txBody>
          <a:bodyPr wrap="square" rtlCol="0">
            <a:spAutoFit/>
          </a:bodyPr>
          <a:lstStyle/>
          <a:p>
            <a:r>
              <a:rPr lang="zh-CN" altLang="en-US" dirty="0"/>
              <a:t>电</a:t>
            </a:r>
            <a:r>
              <a:rPr lang="zh-CN" altLang="en-US" dirty="0" smtClean="0"/>
              <a:t>阻</a:t>
            </a:r>
            <a:r>
              <a:rPr lang="en-US" altLang="zh-CN" dirty="0" smtClean="0"/>
              <a:t>R</a:t>
            </a:r>
            <a:endParaRPr lang="en-US" dirty="0"/>
          </a:p>
        </p:txBody>
      </p:sp>
      <p:sp>
        <p:nvSpPr>
          <p:cNvPr id="33" name="TextBox 32"/>
          <p:cNvSpPr txBox="1"/>
          <p:nvPr/>
        </p:nvSpPr>
        <p:spPr>
          <a:xfrm>
            <a:off x="395514" y="3974155"/>
            <a:ext cx="4786086" cy="1754326"/>
          </a:xfrm>
          <a:prstGeom prst="rect">
            <a:avLst/>
          </a:prstGeom>
          <a:noFill/>
        </p:spPr>
        <p:txBody>
          <a:bodyPr wrap="square" rtlCol="0">
            <a:spAutoFit/>
          </a:bodyPr>
          <a:lstStyle/>
          <a:p>
            <a:r>
              <a:rPr lang="zh-CN" altLang="en-US" dirty="0" smtClean="0"/>
              <a:t>第三列数据名为</a:t>
            </a:r>
            <a:r>
              <a:rPr lang="en-US" altLang="zh-CN" dirty="0" smtClean="0"/>
              <a:t>CH2</a:t>
            </a:r>
            <a:r>
              <a:rPr lang="zh-CN" altLang="en-US" dirty="0" smtClean="0"/>
              <a:t>，单位是</a:t>
            </a:r>
            <a:r>
              <a:rPr lang="en-US" altLang="zh-CN" dirty="0" smtClean="0"/>
              <a:t>Volt</a:t>
            </a:r>
            <a:r>
              <a:rPr lang="zh-CN" altLang="en-US" dirty="0" smtClean="0"/>
              <a:t>，它表示的是测量到的电容两端的电压。可以看到，当外加电压从负变到正时，对电容两端的电压引发了一个衰减的振荡。这一行为正是讲义上所描述的阻尼谐振子在没有外加驱动时振幅衰减的过程。</a:t>
            </a:r>
            <a:endParaRPr lang="en-US" dirty="0"/>
          </a:p>
        </p:txBody>
      </p:sp>
    </p:spTree>
    <p:extLst>
      <p:ext uri="{BB962C8B-B14F-4D97-AF65-F5344CB8AC3E}">
        <p14:creationId xmlns:p14="http://schemas.microsoft.com/office/powerpoint/2010/main" val="252999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5792899" cy="258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TextBox 4"/>
              <p:cNvSpPr txBox="1"/>
              <p:nvPr/>
            </p:nvSpPr>
            <p:spPr>
              <a:xfrm>
                <a:off x="228600" y="228600"/>
                <a:ext cx="8763000" cy="2645468"/>
              </a:xfrm>
              <a:prstGeom prst="rect">
                <a:avLst/>
              </a:prstGeom>
              <a:noFill/>
            </p:spPr>
            <p:txBody>
              <a:bodyPr wrap="square" rtlCol="0">
                <a:spAutoFit/>
              </a:bodyPr>
              <a:lstStyle/>
              <a:p>
                <a:r>
                  <a:rPr lang="zh-CN" altLang="en-US" dirty="0"/>
                  <a:t>第一</a:t>
                </a:r>
                <a:r>
                  <a:rPr lang="zh-CN" altLang="en-US" dirty="0" smtClean="0"/>
                  <a:t>问：我们看到电容两端的电压振幅呈现指数衰减的形式（如下面左图所示）。请从数据</a:t>
                </a:r>
                <a:r>
                  <a:rPr lang="zh-CN" altLang="en-US" dirty="0" smtClean="0"/>
                  <a:t>上找</a:t>
                </a:r>
                <a:r>
                  <a:rPr lang="zh-CN" altLang="en-US" dirty="0" smtClean="0"/>
                  <a:t>出相邻的十个（或更多个）振荡极大值，以时间为横坐标，画出如下面右图所示的图像。并用</a:t>
                </a:r>
                <a:r>
                  <a:rPr lang="en-US" altLang="zh-CN" dirty="0" smtClean="0"/>
                  <a:t>Excel</a:t>
                </a:r>
                <a:r>
                  <a:rPr lang="zh-CN" altLang="en-US" dirty="0" smtClean="0"/>
                  <a:t>的数据拟合功能（右击数据点，选择</a:t>
                </a:r>
                <a:r>
                  <a:rPr lang="en-US" altLang="zh-CN" dirty="0" smtClean="0"/>
                  <a:t>Add trend line</a:t>
                </a:r>
                <a:r>
                  <a:rPr lang="zh-CN" altLang="en-US" dirty="0" smtClean="0"/>
                  <a:t>），对数据进行指数拟合。从中，请求出该振荡电路的衰减因子</a:t>
                </a:r>
                <a14:m>
                  <m:oMath xmlns:m="http://schemas.openxmlformats.org/officeDocument/2006/math">
                    <m:r>
                      <a:rPr lang="zh-CN" altLang="en-US" i="1" smtClean="0">
                        <a:latin typeface="Cambria Math"/>
                      </a:rPr>
                      <m:t>𝛾</m:t>
                    </m:r>
                  </m:oMath>
                </a14:m>
                <a:r>
                  <a:rPr lang="zh-CN" altLang="en-US" dirty="0" smtClean="0"/>
                  <a:t>（即课堂上讲过的阻尼振荡的解 </a:t>
                </a:r>
                <a14:m>
                  <m:oMath xmlns:m="http://schemas.openxmlformats.org/officeDocument/2006/math">
                    <m:r>
                      <a:rPr lang="en-US" i="1">
                        <a:latin typeface="Cambria Math"/>
                      </a:rPr>
                      <m:t>𝑥</m:t>
                    </m:r>
                    <m:r>
                      <a:rPr lang="en-US" i="1">
                        <a:latin typeface="Cambria Math"/>
                      </a:rPr>
                      <m:t>=</m:t>
                    </m:r>
                    <m:r>
                      <a:rPr lang="en-US" i="1">
                        <a:latin typeface="Cambria Math"/>
                      </a:rPr>
                      <m:t>𝑥</m:t>
                    </m:r>
                    <m:r>
                      <a:rPr lang="en-US" i="1" baseline="-25000">
                        <a:latin typeface="Cambria Math"/>
                      </a:rPr>
                      <m:t>0</m:t>
                    </m:r>
                    <m:sSup>
                      <m:sSupPr>
                        <m:ctrlPr>
                          <a:rPr lang="en-US" i="1">
                            <a:latin typeface="Cambria Math"/>
                          </a:rPr>
                        </m:ctrlPr>
                      </m:sSupPr>
                      <m:e>
                        <m:r>
                          <a:rPr lang="en-US" i="1">
                            <a:latin typeface="Cambria Math"/>
                          </a:rPr>
                          <m:t>𝑒</m:t>
                        </m:r>
                      </m:e>
                      <m:sup>
                        <m:r>
                          <a:rPr lang="en-US" altLang="zh-CN" i="1">
                            <a:latin typeface="Cambria Math"/>
                          </a:rPr>
                          <m:t>−</m:t>
                        </m:r>
                        <m:r>
                          <a:rPr lang="en-US" i="1">
                            <a:latin typeface="Cambria Math"/>
                          </a:rPr>
                          <m:t>𝑡</m:t>
                        </m:r>
                        <m:r>
                          <a:rPr lang="en-US" i="1">
                            <a:latin typeface="Cambria Math"/>
                            <a:ea typeface="Cambria Math"/>
                          </a:rPr>
                          <m:t>𝛾</m:t>
                        </m:r>
                        <m:r>
                          <a:rPr lang="en-US" i="1">
                            <a:latin typeface="Cambria Math"/>
                            <a:ea typeface="Cambria Math"/>
                          </a:rPr>
                          <m:t>/2</m:t>
                        </m:r>
                      </m:sup>
                    </m:sSup>
                    <m:sSup>
                      <m:sSupPr>
                        <m:ctrlPr>
                          <a:rPr lang="en-US" i="1">
                            <a:latin typeface="Cambria Math"/>
                          </a:rPr>
                        </m:ctrlPr>
                      </m:sSupPr>
                      <m:e>
                        <m:r>
                          <a:rPr lang="en-US" i="1">
                            <a:latin typeface="Cambria Math"/>
                          </a:rPr>
                          <m:t>𝑒</m:t>
                        </m:r>
                      </m:e>
                      <m:sup>
                        <m:r>
                          <a:rPr lang="en-US" i="1">
                            <a:latin typeface="Cambria Math"/>
                            <a:ea typeface="Cambria Math"/>
                          </a:rPr>
                          <m:t>±</m:t>
                        </m:r>
                        <m:r>
                          <a:rPr lang="en-US" i="1">
                            <a:latin typeface="Cambria Math"/>
                            <a:ea typeface="Cambria Math"/>
                          </a:rPr>
                          <m:t>𝑖𝑡</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sup>
                    </m:sSup>
                    <m:r>
                      <a:rPr lang="en-US" i="1">
                        <a:latin typeface="Cambria Math"/>
                        <a:ea typeface="Cambria Math"/>
                      </a:rPr>
                      <m:t> </m:t>
                    </m:r>
                  </m:oMath>
                </a14:m>
                <a:r>
                  <a:rPr lang="zh-CN" altLang="en-US" dirty="0" smtClean="0"/>
                  <a:t>中的</a:t>
                </a:r>
                <a14:m>
                  <m:oMath xmlns:m="http://schemas.openxmlformats.org/officeDocument/2006/math">
                    <m:r>
                      <a:rPr lang="zh-CN" altLang="en-US" i="1">
                        <a:latin typeface="Cambria Math"/>
                      </a:rPr>
                      <m:t>𝛾</m:t>
                    </m:r>
                  </m:oMath>
                </a14:m>
                <a:r>
                  <a:rPr lang="zh-CN" altLang="en-US" dirty="0" smtClean="0"/>
                  <a:t>，也即讲义上</a:t>
                </a:r>
                <a:r>
                  <a:rPr lang="en-US" altLang="zh-CN" dirty="0" smtClean="0"/>
                  <a:t>24.20</a:t>
                </a:r>
                <a:r>
                  <a:rPr lang="zh-CN" altLang="en-US" dirty="0" smtClean="0"/>
                  <a:t>式中的</a:t>
                </a:r>
                <a14:m>
                  <m:oMath xmlns:m="http://schemas.openxmlformats.org/officeDocument/2006/math">
                    <m:r>
                      <a:rPr lang="zh-CN" altLang="en-US" i="1">
                        <a:latin typeface="Cambria Math"/>
                      </a:rPr>
                      <m:t>𝛾</m:t>
                    </m:r>
                  </m:oMath>
                </a14:m>
                <a:r>
                  <a:rPr lang="zh-CN" altLang="en-US" dirty="0" smtClean="0"/>
                  <a:t>）。在</a:t>
                </a:r>
                <a:r>
                  <a:rPr lang="en-US" altLang="zh-CN" dirty="0" smtClean="0"/>
                  <a:t>Excel</a:t>
                </a:r>
                <a:r>
                  <a:rPr lang="zh-CN" altLang="en-US" dirty="0" smtClean="0"/>
                  <a:t>中，拟合之后可以选择让程序把拟合的方程显示在图中，即可以求出衰减因子</a:t>
                </a:r>
                <a14:m>
                  <m:oMath xmlns:m="http://schemas.openxmlformats.org/officeDocument/2006/math">
                    <m:r>
                      <a:rPr lang="zh-CN" altLang="en-US" i="1">
                        <a:latin typeface="Cambria Math"/>
                      </a:rPr>
                      <m:t>𝛾</m:t>
                    </m:r>
                  </m:oMath>
                </a14:m>
                <a:r>
                  <a:rPr lang="zh-CN" altLang="en-US" dirty="0" smtClean="0"/>
                  <a:t>。</a:t>
                </a:r>
                <a:endParaRPr lang="en-US" altLang="zh-CN" dirty="0" smtClean="0"/>
              </a:p>
              <a:p>
                <a:endParaRPr lang="en-US" dirty="0"/>
              </a:p>
              <a:p>
                <a:r>
                  <a:rPr lang="zh-CN" altLang="en-US" dirty="0" smtClean="0"/>
                  <a:t>注意，需要对所有找到的振荡极大值都减掉</a:t>
                </a:r>
                <a:r>
                  <a:rPr lang="en-US" altLang="zh-CN" dirty="0" smtClean="0"/>
                  <a:t>1</a:t>
                </a:r>
                <a:r>
                  <a:rPr lang="zh-CN" altLang="en-US" dirty="0" smtClean="0"/>
                  <a:t>伏，然后再做指数衰减拟合，因为振荡衰减最终稳定在</a:t>
                </a:r>
                <a:r>
                  <a:rPr lang="en-US" altLang="zh-CN" dirty="0" smtClean="0"/>
                  <a:t>1</a:t>
                </a:r>
                <a:r>
                  <a:rPr lang="zh-CN" altLang="en-US" dirty="0" smtClean="0"/>
                  <a:t>伏，而非像书中</a:t>
                </a:r>
                <a:r>
                  <a:rPr lang="en-US" altLang="zh-CN" dirty="0" smtClean="0"/>
                  <a:t>24.20</a:t>
                </a:r>
                <a:r>
                  <a:rPr lang="zh-CN" altLang="en-US" dirty="0" smtClean="0"/>
                  <a:t>式那样，最终稳定在</a:t>
                </a:r>
                <a:r>
                  <a:rPr lang="en-US" altLang="zh-CN" dirty="0" smtClean="0"/>
                  <a:t>0</a:t>
                </a:r>
                <a:r>
                  <a:rPr lang="zh-CN" altLang="en-US" dirty="0" smtClean="0"/>
                  <a:t>伏。</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28600" y="228600"/>
                <a:ext cx="8763000" cy="2645468"/>
              </a:xfrm>
              <a:prstGeom prst="rect">
                <a:avLst/>
              </a:prstGeom>
              <a:blipFill rotWithShape="1">
                <a:blip r:embed="rId3"/>
                <a:stretch>
                  <a:fillRect l="-626" t="-1155" r="-557" b="-3002"/>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73" y="3352800"/>
            <a:ext cx="2291327" cy="257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61609" y="3713843"/>
            <a:ext cx="738664" cy="1752600"/>
          </a:xfrm>
          <a:prstGeom prst="rect">
            <a:avLst/>
          </a:prstGeom>
          <a:noFill/>
        </p:spPr>
        <p:txBody>
          <a:bodyPr vert="eaVert" wrap="square" rtlCol="0">
            <a:spAutoFit/>
          </a:bodyPr>
          <a:lstStyle/>
          <a:p>
            <a:r>
              <a:rPr lang="zh-CN" altLang="en-US" dirty="0" smtClean="0"/>
              <a:t>振荡极大值对应的电压</a:t>
            </a:r>
            <a:endParaRPr lang="en-US" dirty="0"/>
          </a:p>
        </p:txBody>
      </p:sp>
      <p:sp>
        <p:nvSpPr>
          <p:cNvPr id="3" name="TextBox 2"/>
          <p:cNvSpPr txBox="1"/>
          <p:nvPr/>
        </p:nvSpPr>
        <p:spPr>
          <a:xfrm>
            <a:off x="6700273" y="5923643"/>
            <a:ext cx="2291327" cy="369332"/>
          </a:xfrm>
          <a:prstGeom prst="rect">
            <a:avLst/>
          </a:prstGeom>
          <a:noFill/>
        </p:spPr>
        <p:txBody>
          <a:bodyPr wrap="square" rtlCol="0">
            <a:spAutoFit/>
          </a:bodyPr>
          <a:lstStyle/>
          <a:p>
            <a:pPr algn="ctr"/>
            <a:r>
              <a:rPr lang="zh-CN" altLang="en-US" dirty="0" smtClean="0"/>
              <a:t>时间</a:t>
            </a:r>
            <a:endParaRPr lang="en-US" dirty="0"/>
          </a:p>
        </p:txBody>
      </p:sp>
    </p:spTree>
    <p:extLst>
      <p:ext uri="{BB962C8B-B14F-4D97-AF65-F5344CB8AC3E}">
        <p14:creationId xmlns:p14="http://schemas.microsoft.com/office/powerpoint/2010/main" val="310852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28600" y="381000"/>
                <a:ext cx="8763000" cy="4639796"/>
              </a:xfrm>
              <a:prstGeom prst="rect">
                <a:avLst/>
              </a:prstGeom>
              <a:noFill/>
            </p:spPr>
            <p:txBody>
              <a:bodyPr wrap="square" rtlCol="0">
                <a:spAutoFit/>
              </a:bodyPr>
              <a:lstStyle/>
              <a:p>
                <a:r>
                  <a:rPr lang="zh-CN" altLang="en-US" dirty="0" smtClean="0"/>
                  <a:t>第二问：请根据数据，求出电容两端电压相邻两个振荡最大值之间的时间差。请找出十个这样的时间差，看看它们是否相等。从中求出该电路振荡的频率，即</a:t>
                </a:r>
                <a:r>
                  <a:rPr lang="zh-CN" altLang="en-US" dirty="0"/>
                  <a:t>课堂上讲过的阻尼振荡的解 </a:t>
                </a:r>
                <a14:m>
                  <m:oMath xmlns:m="http://schemas.openxmlformats.org/officeDocument/2006/math">
                    <m:r>
                      <a:rPr lang="en-US" i="1">
                        <a:latin typeface="Cambria Math"/>
                      </a:rPr>
                      <m:t>𝑥</m:t>
                    </m:r>
                    <m:r>
                      <a:rPr lang="en-US" i="1">
                        <a:latin typeface="Cambria Math"/>
                      </a:rPr>
                      <m:t>=</m:t>
                    </m:r>
                    <m:r>
                      <a:rPr lang="en-US" i="1">
                        <a:latin typeface="Cambria Math"/>
                      </a:rPr>
                      <m:t>𝑥</m:t>
                    </m:r>
                    <m:r>
                      <a:rPr lang="en-US" i="1" baseline="-25000">
                        <a:latin typeface="Cambria Math"/>
                      </a:rPr>
                      <m:t>0</m:t>
                    </m:r>
                    <m:sSup>
                      <m:sSupPr>
                        <m:ctrlPr>
                          <a:rPr lang="en-US" i="1">
                            <a:latin typeface="Cambria Math"/>
                          </a:rPr>
                        </m:ctrlPr>
                      </m:sSupPr>
                      <m:e>
                        <m:r>
                          <a:rPr lang="en-US" i="1">
                            <a:latin typeface="Cambria Math"/>
                          </a:rPr>
                          <m:t>𝑒</m:t>
                        </m:r>
                      </m:e>
                      <m:sup>
                        <m:r>
                          <a:rPr lang="en-US" altLang="zh-CN" i="1">
                            <a:latin typeface="Cambria Math"/>
                          </a:rPr>
                          <m:t>−</m:t>
                        </m:r>
                        <m:r>
                          <a:rPr lang="en-US" i="1">
                            <a:latin typeface="Cambria Math"/>
                          </a:rPr>
                          <m:t>𝑡</m:t>
                        </m:r>
                        <m:r>
                          <a:rPr lang="en-US" i="1">
                            <a:latin typeface="Cambria Math"/>
                            <a:ea typeface="Cambria Math"/>
                          </a:rPr>
                          <m:t>𝛾</m:t>
                        </m:r>
                        <m:r>
                          <a:rPr lang="en-US" i="1">
                            <a:latin typeface="Cambria Math"/>
                            <a:ea typeface="Cambria Math"/>
                          </a:rPr>
                          <m:t>/2</m:t>
                        </m:r>
                      </m:sup>
                    </m:sSup>
                    <m:sSup>
                      <m:sSupPr>
                        <m:ctrlPr>
                          <a:rPr lang="en-US" i="1">
                            <a:latin typeface="Cambria Math"/>
                          </a:rPr>
                        </m:ctrlPr>
                      </m:sSupPr>
                      <m:e>
                        <m:r>
                          <a:rPr lang="en-US" i="1">
                            <a:latin typeface="Cambria Math"/>
                          </a:rPr>
                          <m:t>𝑒</m:t>
                        </m:r>
                      </m:e>
                      <m:sup>
                        <m:r>
                          <a:rPr lang="en-US" i="1">
                            <a:latin typeface="Cambria Math"/>
                            <a:ea typeface="Cambria Math"/>
                          </a:rPr>
                          <m:t>±</m:t>
                        </m:r>
                        <m:r>
                          <a:rPr lang="en-US" i="1">
                            <a:latin typeface="Cambria Math"/>
                            <a:ea typeface="Cambria Math"/>
                          </a:rPr>
                          <m:t>𝑖𝑡</m:t>
                        </m:r>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sup>
                    </m:sSup>
                    <m:r>
                      <a:rPr lang="en-US" i="1">
                        <a:latin typeface="Cambria Math"/>
                        <a:ea typeface="Cambria Math"/>
                      </a:rPr>
                      <m:t> </m:t>
                    </m:r>
                  </m:oMath>
                </a14:m>
                <a:r>
                  <a:rPr lang="zh-CN" altLang="en-US" dirty="0"/>
                  <a:t>中</a:t>
                </a:r>
                <a:r>
                  <a:rPr lang="zh-CN" altLang="en-US" dirty="0" smtClean="0"/>
                  <a:t>的</a:t>
                </a:r>
                <a14:m>
                  <m:oMath xmlns:m="http://schemas.openxmlformats.org/officeDocument/2006/math">
                    <m:rad>
                      <m:radPr>
                        <m:degHide m:val="on"/>
                        <m:ctrlPr>
                          <a:rPr lang="en-US" i="1">
                            <a:latin typeface="Cambria Math"/>
                            <a:ea typeface="Cambria Math"/>
                          </a:rPr>
                        </m:ctrlPr>
                      </m:radPr>
                      <m:deg/>
                      <m:e>
                        <m:r>
                          <a:rPr lang="en-US" i="1">
                            <a:latin typeface="Cambria Math"/>
                            <a:ea typeface="Cambria Math"/>
                          </a:rPr>
                          <m:t>𝜔</m:t>
                        </m:r>
                        <m:r>
                          <a:rPr lang="en-US" i="1" baseline="-25000">
                            <a:latin typeface="Cambria Math"/>
                            <a:ea typeface="Cambria Math"/>
                          </a:rPr>
                          <m:t>0</m:t>
                        </m:r>
                        <m:r>
                          <a:rPr lang="en-US" i="1" baseline="30000">
                            <a:latin typeface="Cambria Math"/>
                            <a:ea typeface="Cambria Math"/>
                          </a:rPr>
                          <m:t>2</m:t>
                        </m:r>
                        <m:r>
                          <a:rPr lang="en-US" i="1">
                            <a:latin typeface="Cambria Math"/>
                            <a:ea typeface="Cambria Math"/>
                          </a:rPr>
                          <m:t>−</m:t>
                        </m:r>
                        <m:r>
                          <a:rPr lang="en-US" i="1">
                            <a:latin typeface="Cambria Math"/>
                            <a:ea typeface="Cambria Math"/>
                          </a:rPr>
                          <m:t>𝛾</m:t>
                        </m:r>
                        <m:r>
                          <a:rPr lang="en-US" i="1" baseline="30000">
                            <a:latin typeface="Cambria Math"/>
                            <a:ea typeface="Cambria Math"/>
                          </a:rPr>
                          <m:t>2</m:t>
                        </m:r>
                        <m:r>
                          <a:rPr lang="en-US" i="1">
                            <a:latin typeface="Cambria Math"/>
                            <a:ea typeface="Cambria Math"/>
                          </a:rPr>
                          <m:t>/4</m:t>
                        </m:r>
                      </m:e>
                    </m:rad>
                  </m:oMath>
                </a14:m>
                <a:r>
                  <a:rPr lang="zh-CN" altLang="en-US" dirty="0" smtClean="0"/>
                  <a:t>，</a:t>
                </a:r>
                <a:r>
                  <a:rPr lang="zh-CN" altLang="en-US" dirty="0"/>
                  <a:t>也即讲义上</a:t>
                </a:r>
                <a:r>
                  <a:rPr lang="en-US" altLang="zh-CN" dirty="0"/>
                  <a:t>24.20</a:t>
                </a:r>
                <a:r>
                  <a:rPr lang="zh-CN" altLang="en-US" dirty="0"/>
                  <a:t>式中的</a:t>
                </a:r>
                <a14:m>
                  <m:oMath xmlns:m="http://schemas.openxmlformats.org/officeDocument/2006/math">
                    <m:r>
                      <m:rPr>
                        <m:sty m:val="p"/>
                      </m:rPr>
                      <a:rPr lang="el-GR" altLang="zh-CN" i="1" smtClean="0">
                        <a:latin typeface="Cambria Math"/>
                        <a:ea typeface="Cambria Math"/>
                      </a:rPr>
                      <m:t>ω</m:t>
                    </m:r>
                    <m:r>
                      <a:rPr lang="zh-CN" altLang="en-US" i="1" baseline="-25000">
                        <a:latin typeface="Cambria Math"/>
                      </a:rPr>
                      <m:t>𝛾</m:t>
                    </m:r>
                    <m:r>
                      <a:rPr lang="en-US" altLang="zh-CN" b="0" i="0" baseline="-25000" smtClean="0">
                        <a:latin typeface="Cambria Math"/>
                      </a:rPr>
                      <m:t> </m:t>
                    </m:r>
                  </m:oMath>
                </a14:m>
                <a:r>
                  <a:rPr lang="en-US" baseline="-25000" dirty="0" smtClean="0"/>
                  <a:t> </a:t>
                </a:r>
                <a:r>
                  <a:rPr lang="zh-CN" altLang="en-US" dirty="0" smtClean="0"/>
                  <a:t>。注意，由于</a:t>
                </a:r>
                <a14:m>
                  <m:oMath xmlns:m="http://schemas.openxmlformats.org/officeDocument/2006/math">
                    <m:r>
                      <m:rPr>
                        <m:sty m:val="p"/>
                      </m:rPr>
                      <a:rPr lang="el-GR" altLang="zh-CN" i="1">
                        <a:latin typeface="Cambria Math"/>
                        <a:ea typeface="Cambria Math"/>
                      </a:rPr>
                      <m:t>ω</m:t>
                    </m:r>
                    <m:r>
                      <a:rPr lang="zh-CN" altLang="en-US" i="1" baseline="-25000">
                        <a:latin typeface="Cambria Math"/>
                      </a:rPr>
                      <m:t>𝛾</m:t>
                    </m:r>
                    <m:r>
                      <a:rPr lang="en-US" altLang="zh-CN" baseline="-25000">
                        <a:latin typeface="Cambria Math"/>
                      </a:rPr>
                      <m:t> </m:t>
                    </m:r>
                  </m:oMath>
                </a14:m>
                <a:r>
                  <a:rPr lang="en-US" dirty="0" smtClean="0"/>
                  <a:t>&gt;&gt;</a:t>
                </a:r>
                <a:r>
                  <a:rPr lang="en-US" dirty="0">
                    <a:ea typeface="Cambria Math"/>
                  </a:rPr>
                  <a:t> </a:t>
                </a:r>
                <a14:m>
                  <m:oMath xmlns:m="http://schemas.openxmlformats.org/officeDocument/2006/math">
                    <m:r>
                      <a:rPr lang="en-US" i="1">
                        <a:latin typeface="Cambria Math"/>
                        <a:ea typeface="Cambria Math"/>
                      </a:rPr>
                      <m:t>𝛾</m:t>
                    </m:r>
                  </m:oMath>
                </a14:m>
                <a:r>
                  <a:rPr lang="zh-CN" altLang="en-US" dirty="0" smtClean="0"/>
                  <a:t>，可以取电路的本征振荡频率</a:t>
                </a:r>
                <a14:m>
                  <m:oMath xmlns:m="http://schemas.openxmlformats.org/officeDocument/2006/math">
                    <m:r>
                      <a:rPr lang="en-US" i="1">
                        <a:latin typeface="Cambria Math"/>
                        <a:ea typeface="Cambria Math"/>
                      </a:rPr>
                      <m:t>𝜔</m:t>
                    </m:r>
                    <m:r>
                      <a:rPr lang="en-US" i="1" baseline="-25000">
                        <a:latin typeface="Cambria Math"/>
                        <a:ea typeface="Cambria Math"/>
                      </a:rPr>
                      <m:t>0</m:t>
                    </m:r>
                    <m:r>
                      <a:rPr lang="en-US" i="1" smtClean="0">
                        <a:latin typeface="Cambria Math"/>
                        <a:ea typeface="Cambria Math"/>
                      </a:rPr>
                      <m:t>≈</m:t>
                    </m:r>
                    <m:r>
                      <m:rPr>
                        <m:sty m:val="p"/>
                      </m:rPr>
                      <a:rPr lang="el-GR" altLang="zh-CN" i="1">
                        <a:latin typeface="Cambria Math"/>
                        <a:ea typeface="Cambria Math"/>
                      </a:rPr>
                      <m:t>ω</m:t>
                    </m:r>
                    <m:r>
                      <a:rPr lang="zh-CN" altLang="en-US" i="1" baseline="-25000">
                        <a:latin typeface="Cambria Math"/>
                      </a:rPr>
                      <m:t>𝛾</m:t>
                    </m:r>
                  </m:oMath>
                </a14:m>
                <a:endParaRPr lang="en-US" dirty="0" smtClean="0"/>
              </a:p>
              <a:p>
                <a:endParaRPr lang="en-US" dirty="0" smtClean="0"/>
              </a:p>
              <a:p>
                <a:r>
                  <a:rPr lang="zh-CN" altLang="en-US" dirty="0" smtClean="0"/>
                  <a:t>第三问</a:t>
                </a:r>
                <a:r>
                  <a:rPr lang="zh-CN" altLang="en-US" dirty="0"/>
                  <a:t>：该电路中电容为</a:t>
                </a:r>
                <a:r>
                  <a:rPr lang="en-US" altLang="zh-CN" dirty="0"/>
                  <a:t>100 </a:t>
                </a:r>
                <a:r>
                  <a:rPr lang="en-US" altLang="zh-CN" dirty="0" err="1"/>
                  <a:t>nF</a:t>
                </a:r>
                <a:r>
                  <a:rPr lang="zh-CN" altLang="en-US" dirty="0"/>
                  <a:t>，电感为</a:t>
                </a:r>
                <a:r>
                  <a:rPr lang="en-US" altLang="zh-CN" dirty="0"/>
                  <a:t>0.64 </a:t>
                </a:r>
                <a:r>
                  <a:rPr lang="en-US" altLang="zh-CN" dirty="0" err="1"/>
                  <a:t>mH</a:t>
                </a:r>
                <a:r>
                  <a:rPr lang="zh-CN" altLang="en-US" dirty="0"/>
                  <a:t>，请求解出电路的本征振荡频率的理论值。它是否与实际测量到的</a:t>
                </a:r>
                <a14:m>
                  <m:oMath xmlns:m="http://schemas.openxmlformats.org/officeDocument/2006/math">
                    <m:r>
                      <m:rPr>
                        <m:sty m:val="p"/>
                      </m:rPr>
                      <a:rPr lang="el-GR" altLang="zh-CN" i="1">
                        <a:latin typeface="Cambria Math"/>
                        <a:ea typeface="Cambria Math"/>
                      </a:rPr>
                      <m:t>ω</m:t>
                    </m:r>
                    <m:r>
                      <a:rPr lang="en-US" altLang="zh-CN" i="1" baseline="-25000">
                        <a:latin typeface="Cambria Math"/>
                        <a:ea typeface="Cambria Math"/>
                      </a:rPr>
                      <m:t>0</m:t>
                    </m:r>
                  </m:oMath>
                </a14:m>
                <a:r>
                  <a:rPr lang="zh-CN" altLang="en-US" dirty="0"/>
                  <a:t>相近</a:t>
                </a:r>
                <a:r>
                  <a:rPr lang="zh-CN" altLang="en-US" dirty="0" smtClean="0"/>
                  <a:t>？</a:t>
                </a:r>
                <a:endParaRPr lang="en-US" dirty="0"/>
              </a:p>
              <a:p>
                <a:endParaRPr lang="en-US" dirty="0" smtClean="0"/>
              </a:p>
              <a:p>
                <a:endParaRPr lang="en-US" baseline="-25000" dirty="0"/>
              </a:p>
              <a:p>
                <a:r>
                  <a:rPr lang="zh-CN" altLang="en-US" dirty="0" smtClean="0"/>
                  <a:t>第四问：请求解出该电路的品质因子</a:t>
                </a:r>
                <a:r>
                  <a:rPr lang="en-US" altLang="zh-CN" dirty="0" smtClean="0"/>
                  <a:t>Q</a:t>
                </a:r>
              </a:p>
              <a:p>
                <a:endParaRPr lang="en-US" dirty="0"/>
              </a:p>
              <a:p>
                <a:r>
                  <a:rPr lang="zh-CN" altLang="en-US" dirty="0" smtClean="0"/>
                  <a:t>第五问：请验证讲义中</a:t>
                </a:r>
                <a:r>
                  <a:rPr lang="en-US" altLang="zh-CN" dirty="0" smtClean="0"/>
                  <a:t>24.8</a:t>
                </a:r>
                <a:r>
                  <a:rPr lang="zh-CN" altLang="en-US" dirty="0" smtClean="0"/>
                  <a:t>式，即阻尼振子一个周期所损耗的能量是否等于振子存储的能量除以品质因子</a:t>
                </a:r>
                <a:r>
                  <a:rPr lang="en-US" altLang="zh-CN" dirty="0" smtClean="0"/>
                  <a:t>Q</a:t>
                </a:r>
                <a:r>
                  <a:rPr lang="zh-CN" altLang="en-US" dirty="0" smtClean="0"/>
                  <a:t>。注意，电容存储的能量为</a:t>
                </a:r>
                <a14:m>
                  <m:oMath xmlns:m="http://schemas.openxmlformats.org/officeDocument/2006/math">
                    <m:r>
                      <a:rPr lang="en-US" altLang="zh-CN" b="0" i="1" smtClean="0">
                        <a:latin typeface="Cambria Math"/>
                      </a:rPr>
                      <m:t>𝐶𝑉</m:t>
                    </m:r>
                    <m:r>
                      <a:rPr lang="en-US" altLang="zh-CN" b="0" i="1" baseline="30000" smtClean="0">
                        <a:latin typeface="Cambria Math"/>
                      </a:rPr>
                      <m:t>2</m:t>
                    </m:r>
                    <m:r>
                      <a:rPr lang="en-US" altLang="zh-CN" b="0" i="1" smtClean="0">
                        <a:latin typeface="Cambria Math"/>
                      </a:rPr>
                      <m:t>/2</m:t>
                    </m:r>
                  </m:oMath>
                </a14:m>
                <a:r>
                  <a:rPr lang="zh-CN" altLang="en-US" dirty="0" smtClean="0"/>
                  <a:t>，其中</a:t>
                </a:r>
                <a:r>
                  <a:rPr lang="en-US" altLang="zh-CN" dirty="0" smtClean="0"/>
                  <a:t>C</a:t>
                </a:r>
                <a:r>
                  <a:rPr lang="zh-CN" altLang="en-US" dirty="0" smtClean="0"/>
                  <a:t>是电容量，</a:t>
                </a:r>
                <a:r>
                  <a:rPr lang="en-US" altLang="zh-CN" dirty="0" smtClean="0"/>
                  <a:t>V</a:t>
                </a:r>
                <a:r>
                  <a:rPr lang="zh-CN" altLang="en-US" dirty="0" smtClean="0"/>
                  <a:t>是电容两端的电压。</a:t>
                </a:r>
                <a:endParaRPr lang="en-US" altLang="zh-CN" dirty="0" smtClean="0"/>
              </a:p>
              <a:p>
                <a:endParaRPr lang="en-US" altLang="zh-CN" dirty="0" smtClean="0"/>
              </a:p>
              <a:p>
                <a:r>
                  <a:rPr lang="zh-CN" altLang="en-US" dirty="0"/>
                  <a:t>也</a:t>
                </a:r>
                <a:r>
                  <a:rPr lang="zh-CN" altLang="en-US" dirty="0" smtClean="0"/>
                  <a:t>即</a:t>
                </a:r>
                <a:r>
                  <a:rPr lang="zh-CN" altLang="en-US" dirty="0"/>
                  <a:t>研</a:t>
                </a:r>
                <a:r>
                  <a:rPr lang="zh-CN" altLang="en-US" dirty="0" smtClean="0"/>
                  <a:t>究这个等式：</a:t>
                </a:r>
                <a:r>
                  <a:rPr lang="en-US" altLang="zh-CN" dirty="0" smtClean="0"/>
                  <a:t> </a:t>
                </a:r>
                <a14:m>
                  <m:oMath xmlns:m="http://schemas.openxmlformats.org/officeDocument/2006/math">
                    <m:f>
                      <m:fPr>
                        <m:ctrlPr>
                          <a:rPr lang="en-US" altLang="zh-CN" b="0" i="1" smtClean="0">
                            <a:latin typeface="Cambria Math"/>
                          </a:rPr>
                        </m:ctrlPr>
                      </m:fPr>
                      <m:num>
                        <m:r>
                          <a:rPr lang="en-US" altLang="zh-CN" i="1">
                            <a:latin typeface="Cambria Math"/>
                          </a:rPr>
                          <m:t>𝐶𝑉</m:t>
                        </m:r>
                        <m:r>
                          <a:rPr lang="en-US" altLang="zh-CN" b="0" i="1" baseline="-25000" smtClean="0">
                            <a:latin typeface="Cambria Math"/>
                          </a:rPr>
                          <m:t>1</m:t>
                        </m:r>
                        <m:r>
                          <a:rPr lang="en-US" altLang="zh-CN" i="1" baseline="30000">
                            <a:latin typeface="Cambria Math"/>
                          </a:rPr>
                          <m:t>2</m:t>
                        </m:r>
                        <m:r>
                          <a:rPr lang="en-US" altLang="zh-CN" b="0" i="1" smtClean="0">
                            <a:latin typeface="Cambria Math"/>
                          </a:rPr>
                          <m:t>−</m:t>
                        </m:r>
                        <m:r>
                          <a:rPr lang="en-US" altLang="zh-CN" i="1">
                            <a:latin typeface="Cambria Math"/>
                          </a:rPr>
                          <m:t>𝐶𝑉</m:t>
                        </m:r>
                        <m:r>
                          <a:rPr lang="en-US" altLang="zh-CN" b="0" i="1" baseline="-25000" smtClean="0">
                            <a:latin typeface="Cambria Math"/>
                          </a:rPr>
                          <m:t>2</m:t>
                        </m:r>
                        <m:r>
                          <a:rPr lang="en-US" altLang="zh-CN" i="1" baseline="30000">
                            <a:latin typeface="Cambria Math"/>
                          </a:rPr>
                          <m:t>2</m:t>
                        </m:r>
                      </m:num>
                      <m:den>
                        <m:r>
                          <a:rPr lang="en-US" altLang="zh-CN" b="0" i="0" smtClean="0">
                            <a:latin typeface="Cambria Math"/>
                          </a:rPr>
                          <m:t>2</m:t>
                        </m:r>
                        <m:r>
                          <m:rPr>
                            <m:sty m:val="p"/>
                          </m:rPr>
                          <a:rPr lang="en-US" altLang="zh-CN" b="0" i="0" smtClean="0">
                            <a:latin typeface="Cambria Math"/>
                          </a:rPr>
                          <m:t>T</m:t>
                        </m:r>
                      </m:den>
                    </m:f>
                    <m:r>
                      <a:rPr lang="en-US" altLang="zh-CN" b="0" i="1" smtClean="0">
                        <a:latin typeface="Cambria Math"/>
                        <a:ea typeface="Cambria Math"/>
                      </a:rPr>
                      <m:t>≈−</m:t>
                    </m:r>
                  </m:oMath>
                </a14:m>
                <a:r>
                  <a:rPr lang="el-GR" altLang="zh-CN" dirty="0">
                    <a:ea typeface="Cambria Math"/>
                  </a:rPr>
                  <a:t> </a:t>
                </a:r>
                <a14:m>
                  <m:oMath xmlns:m="http://schemas.openxmlformats.org/officeDocument/2006/math">
                    <m:r>
                      <a:rPr lang="el-GR" altLang="zh-CN" i="1" smtClean="0">
                        <a:latin typeface="Cambria Math"/>
                        <a:ea typeface="Cambria Math"/>
                      </a:rPr>
                      <m:t>𝜔</m:t>
                    </m:r>
                    <m:r>
                      <a:rPr lang="zh-CN" altLang="en-US" i="1" baseline="-25000">
                        <a:latin typeface="Cambria Math"/>
                      </a:rPr>
                      <m:t>𝛾</m:t>
                    </m:r>
                    <m:f>
                      <m:fPr>
                        <m:ctrlPr>
                          <a:rPr lang="en-US" altLang="zh-CN" b="0" i="1" baseline="-25000" smtClean="0">
                            <a:latin typeface="Cambria Math"/>
                          </a:rPr>
                        </m:ctrlPr>
                      </m:fPr>
                      <m:num>
                        <m:r>
                          <a:rPr lang="en-US" altLang="zh-CN" i="1">
                            <a:latin typeface="Cambria Math"/>
                          </a:rPr>
                          <m:t>𝐶𝑉</m:t>
                        </m:r>
                        <m:r>
                          <a:rPr lang="en-US" altLang="zh-CN" i="1" baseline="-25000">
                            <a:latin typeface="Cambria Math"/>
                          </a:rPr>
                          <m:t>1</m:t>
                        </m:r>
                        <m:r>
                          <a:rPr lang="en-US" altLang="zh-CN" i="1" baseline="30000">
                            <a:latin typeface="Cambria Math"/>
                          </a:rPr>
                          <m:t>2</m:t>
                        </m:r>
                      </m:num>
                      <m:den>
                        <m:r>
                          <a:rPr lang="en-US" altLang="zh-CN" b="0" i="0" smtClean="0">
                            <a:latin typeface="Cambria Math"/>
                          </a:rPr>
                          <m:t>2</m:t>
                        </m:r>
                        <m:r>
                          <m:rPr>
                            <m:sty m:val="p"/>
                          </m:rPr>
                          <a:rPr lang="en-US" altLang="zh-CN" b="0" i="0" smtClean="0">
                            <a:latin typeface="Cambria Math"/>
                          </a:rPr>
                          <m:t>Q</m:t>
                        </m:r>
                      </m:den>
                    </m:f>
                  </m:oMath>
                </a14:m>
                <a:r>
                  <a:rPr lang="zh-CN" altLang="en-US" dirty="0" smtClean="0"/>
                  <a:t>是否成立。</a:t>
                </a:r>
                <a:endParaRPr lang="en-US" altLang="zh-CN"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228600" y="381000"/>
                <a:ext cx="8763000" cy="4639796"/>
              </a:xfrm>
              <a:prstGeom prst="rect">
                <a:avLst/>
              </a:prstGeom>
              <a:blipFill rotWithShape="1">
                <a:blip r:embed="rId2"/>
                <a:stretch>
                  <a:fillRect l="-626" t="-657" r="-487" b="-657"/>
                </a:stretch>
              </a:blipFill>
            </p:spPr>
            <p:txBody>
              <a:bodyPr/>
              <a:lstStyle/>
              <a:p>
                <a:r>
                  <a:rPr lang="en-US">
                    <a:noFill/>
                  </a:rPr>
                  <a:t> </a:t>
                </a:r>
              </a:p>
            </p:txBody>
          </p:sp>
        </mc:Fallback>
      </mc:AlternateContent>
    </p:spTree>
    <p:extLst>
      <p:ext uri="{BB962C8B-B14F-4D97-AF65-F5344CB8AC3E}">
        <p14:creationId xmlns:p14="http://schemas.microsoft.com/office/powerpoint/2010/main" val="29686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86800" cy="2031325"/>
          </a:xfrm>
          <a:prstGeom prst="rect">
            <a:avLst/>
          </a:prstGeom>
          <a:noFill/>
        </p:spPr>
        <p:txBody>
          <a:bodyPr wrap="square" rtlCol="0">
            <a:spAutoFit/>
          </a:bodyPr>
          <a:lstStyle/>
          <a:p>
            <a:r>
              <a:rPr lang="zh-CN" altLang="en-US" dirty="0" smtClean="0"/>
              <a:t>前面研究了阻尼振荡衰减的过程。在本次作业文件夹中，另外有一个</a:t>
            </a:r>
            <a:r>
              <a:rPr lang="en-US" altLang="zh-CN" dirty="0" smtClean="0"/>
              <a:t>Excel</a:t>
            </a:r>
            <a:r>
              <a:rPr lang="zh-CN" altLang="en-US" dirty="0" smtClean="0"/>
              <a:t>文件（名为：</a:t>
            </a:r>
            <a:r>
              <a:rPr lang="en-US" altLang="zh-CN" dirty="0"/>
              <a:t>LC </a:t>
            </a:r>
            <a:r>
              <a:rPr lang="zh-CN" altLang="en-US" dirty="0"/>
              <a:t>电路 受迫振荡 数</a:t>
            </a:r>
            <a:r>
              <a:rPr lang="zh-CN" altLang="en-US" dirty="0" smtClean="0"/>
              <a:t>据，相应的截屏图为：</a:t>
            </a:r>
            <a:r>
              <a:rPr lang="en-US" altLang="zh-CN" dirty="0"/>
              <a:t>LC </a:t>
            </a:r>
            <a:r>
              <a:rPr lang="zh-CN" altLang="en-US" dirty="0"/>
              <a:t>电路 受</a:t>
            </a:r>
            <a:r>
              <a:rPr lang="zh-CN" altLang="en-US" dirty="0" smtClean="0"/>
              <a:t>迫振荡 </a:t>
            </a:r>
            <a:r>
              <a:rPr lang="zh-CN" altLang="en-US" dirty="0"/>
              <a:t>截屏），</a:t>
            </a:r>
            <a:r>
              <a:rPr lang="zh-CN" altLang="en-US" dirty="0" smtClean="0"/>
              <a:t>测量了当外电压是一个</a:t>
            </a:r>
            <a:r>
              <a:rPr lang="en-US" altLang="zh-CN" dirty="0" smtClean="0"/>
              <a:t>Sin</a:t>
            </a:r>
            <a:r>
              <a:rPr lang="zh-CN" altLang="en-US" dirty="0" smtClean="0"/>
              <a:t>函数的形式时，电容两端的电压随时间的变化。可以看到，当外加电压为</a:t>
            </a:r>
            <a:r>
              <a:rPr lang="en-US" altLang="zh-CN" dirty="0" smtClean="0"/>
              <a:t>Sin</a:t>
            </a:r>
            <a:r>
              <a:rPr lang="zh-CN" altLang="en-US" dirty="0" smtClean="0"/>
              <a:t>函数时，电容电压也为</a:t>
            </a:r>
            <a:r>
              <a:rPr lang="en-US" altLang="zh-CN" dirty="0" smtClean="0"/>
              <a:t>Sin</a:t>
            </a:r>
            <a:r>
              <a:rPr lang="zh-CN" altLang="en-US" dirty="0" smtClean="0"/>
              <a:t>函数，并且频率与外加电压的频率相同。这正是受迫振动的特点。</a:t>
            </a:r>
            <a:endParaRPr lang="en-US" altLang="zh-CN" dirty="0" smtClean="0"/>
          </a:p>
          <a:p>
            <a:endParaRPr lang="en-US" dirty="0"/>
          </a:p>
          <a:p>
            <a:r>
              <a:rPr lang="zh-CN" altLang="en-US" dirty="0" smtClean="0"/>
              <a:t>（该部分作为了解，无需在作业中解答）</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90800"/>
            <a:ext cx="6324600" cy="3794760"/>
          </a:xfrm>
          <a:prstGeom prst="rect">
            <a:avLst/>
          </a:prstGeom>
        </p:spPr>
      </p:pic>
    </p:spTree>
    <p:extLst>
      <p:ext uri="{BB962C8B-B14F-4D97-AF65-F5344CB8AC3E}">
        <p14:creationId xmlns:p14="http://schemas.microsoft.com/office/powerpoint/2010/main" val="107830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52400" y="0"/>
                <a:ext cx="8839200" cy="2424253"/>
              </a:xfrm>
              <a:prstGeom prst="rect">
                <a:avLst/>
              </a:prstGeom>
              <a:noFill/>
            </p:spPr>
            <p:txBody>
              <a:bodyPr wrap="square" rtlCol="0">
                <a:spAutoFit/>
              </a:bodyPr>
              <a:lstStyle/>
              <a:p>
                <a:r>
                  <a:rPr lang="zh-CN" altLang="en-US" dirty="0" smtClean="0"/>
                  <a:t>问题二：用电容电感的“阻抗”分析</a:t>
                </a:r>
                <a:r>
                  <a:rPr lang="en-US" altLang="zh-CN" dirty="0" smtClean="0"/>
                  <a:t>LRC</a:t>
                </a:r>
                <a:r>
                  <a:rPr lang="zh-CN" altLang="en-US" dirty="0" smtClean="0"/>
                  <a:t>电路</a:t>
                </a:r>
                <a:endParaRPr lang="en-US" altLang="zh-CN" dirty="0" smtClean="0"/>
              </a:p>
              <a:p>
                <a:endParaRPr lang="en-US" dirty="0"/>
              </a:p>
              <a:p>
                <a:r>
                  <a:rPr lang="zh-CN" altLang="en-US" dirty="0"/>
                  <a:t>对</a:t>
                </a:r>
                <a:r>
                  <a:rPr lang="zh-CN" altLang="en-US" dirty="0" smtClean="0"/>
                  <a:t>于如右下图所示的电路，我们之前通过求解微分方程的形式求出了电容存储的电荷量随时间的变化关系，从而可以得到电容两端电压随时间的变化关系。</a:t>
                </a:r>
                <a:endParaRPr lang="en-US" altLang="zh-CN" dirty="0" smtClean="0"/>
              </a:p>
              <a:p>
                <a:endParaRPr lang="en-US" dirty="0"/>
              </a:p>
              <a:p>
                <a:r>
                  <a:rPr lang="zh-CN" altLang="en-US" dirty="0" smtClean="0"/>
                  <a:t>现在，请利用以下结论，即电容的阻抗</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𝐶</m:t>
                        </m:r>
                      </m:sub>
                    </m:sSub>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𝑖</m:t>
                        </m:r>
                        <m:r>
                          <a:rPr lang="zh-CN" altLang="en-US" b="0" i="1" smtClean="0">
                            <a:latin typeface="Cambria Math"/>
                          </a:rPr>
                          <m:t>𝜔</m:t>
                        </m:r>
                        <m:r>
                          <a:rPr lang="en-US" altLang="zh-CN" b="0" i="1" smtClean="0">
                            <a:latin typeface="Cambria Math"/>
                          </a:rPr>
                          <m:t>𝐶</m:t>
                        </m:r>
                      </m:den>
                    </m:f>
                  </m:oMath>
                </a14:m>
                <a:r>
                  <a:rPr lang="zh-CN" altLang="en-US" dirty="0" smtClean="0"/>
                  <a:t>，电感的阻抗</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𝐿</m:t>
                        </m:r>
                      </m:sub>
                    </m:sSub>
                    <m:r>
                      <a:rPr lang="en-US" altLang="zh-CN" b="0" i="1" smtClean="0">
                        <a:latin typeface="Cambria Math"/>
                      </a:rPr>
                      <m:t>=</m:t>
                    </m:r>
                    <m:r>
                      <a:rPr lang="en-US" altLang="zh-CN" b="0" i="1" smtClean="0">
                        <a:latin typeface="Cambria Math"/>
                      </a:rPr>
                      <m:t>𝑖</m:t>
                    </m:r>
                    <m:r>
                      <a:rPr lang="zh-CN" altLang="en-US" b="0" i="1" smtClean="0">
                        <a:latin typeface="Cambria Math"/>
                      </a:rPr>
                      <m:t>𝜔</m:t>
                    </m:r>
                    <m:r>
                      <a:rPr lang="en-US" altLang="zh-CN" b="0" i="1" smtClean="0">
                        <a:latin typeface="Cambria Math"/>
                      </a:rPr>
                      <m:t>𝐿</m:t>
                    </m:r>
                  </m:oMath>
                </a14:m>
                <a:r>
                  <a:rPr lang="zh-CN" altLang="en-US" dirty="0" smtClean="0"/>
                  <a:t>，利用初中学过的串联电阻分压的公式求出电容两端的电压随时间的变化规律。请与之前通过求解微分方程得到的解进行比较，看是否相同。如不同，请说明原因。</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52400" y="0"/>
                <a:ext cx="8839200" cy="2424253"/>
              </a:xfrm>
              <a:prstGeom prst="rect">
                <a:avLst/>
              </a:prstGeom>
              <a:blipFill rotWithShape="1">
                <a:blip r:embed="rId2"/>
                <a:stretch>
                  <a:fillRect l="-552" t="-2010" r="-414" b="-2261"/>
                </a:stretch>
              </a:blipFill>
            </p:spPr>
            <p:txBody>
              <a:bodyPr/>
              <a:lstStyle/>
              <a:p>
                <a:r>
                  <a:rPr lang="en-US">
                    <a:noFill/>
                  </a:rPr>
                  <a:t> </a:t>
                </a:r>
              </a:p>
            </p:txBody>
          </p:sp>
        </mc:Fallback>
      </mc:AlternateContent>
      <p:cxnSp>
        <p:nvCxnSpPr>
          <p:cNvPr id="5" name="Straight Connector 4"/>
          <p:cNvCxnSpPr/>
          <p:nvPr/>
        </p:nvCxnSpPr>
        <p:spPr>
          <a:xfrm>
            <a:off x="2657716" y="3632146"/>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86316" y="3632146"/>
            <a:ext cx="0" cy="76200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2904459" y="3846232"/>
            <a:ext cx="2191657" cy="290285"/>
          </a:xfrm>
          <a:custGeom>
            <a:avLst/>
            <a:gdLst>
              <a:gd name="connsiteX0" fmla="*/ 0 w 2191657"/>
              <a:gd name="connsiteY0" fmla="*/ 174171 h 290285"/>
              <a:gd name="connsiteX1" fmla="*/ 522514 w 2191657"/>
              <a:gd name="connsiteY1" fmla="*/ 174171 h 290285"/>
              <a:gd name="connsiteX2" fmla="*/ 609600 w 2191657"/>
              <a:gd name="connsiteY2" fmla="*/ 0 h 290285"/>
              <a:gd name="connsiteX3" fmla="*/ 696686 w 2191657"/>
              <a:gd name="connsiteY3" fmla="*/ 290285 h 290285"/>
              <a:gd name="connsiteX4" fmla="*/ 841828 w 2191657"/>
              <a:gd name="connsiteY4" fmla="*/ 0 h 290285"/>
              <a:gd name="connsiteX5" fmla="*/ 914400 w 2191657"/>
              <a:gd name="connsiteY5" fmla="*/ 290285 h 290285"/>
              <a:gd name="connsiteX6" fmla="*/ 1088571 w 2191657"/>
              <a:gd name="connsiteY6" fmla="*/ 0 h 290285"/>
              <a:gd name="connsiteX7" fmla="*/ 1146628 w 2191657"/>
              <a:gd name="connsiteY7" fmla="*/ 246743 h 290285"/>
              <a:gd name="connsiteX8" fmla="*/ 1291771 w 2191657"/>
              <a:gd name="connsiteY8" fmla="*/ 0 h 290285"/>
              <a:gd name="connsiteX9" fmla="*/ 1349828 w 2191657"/>
              <a:gd name="connsiteY9" fmla="*/ 261257 h 290285"/>
              <a:gd name="connsiteX10" fmla="*/ 1494971 w 2191657"/>
              <a:gd name="connsiteY10" fmla="*/ 14514 h 290285"/>
              <a:gd name="connsiteX11" fmla="*/ 1596571 w 2191657"/>
              <a:gd name="connsiteY11" fmla="*/ 290285 h 290285"/>
              <a:gd name="connsiteX12" fmla="*/ 1712686 w 2191657"/>
              <a:gd name="connsiteY12" fmla="*/ 14514 h 290285"/>
              <a:gd name="connsiteX13" fmla="*/ 1741714 w 2191657"/>
              <a:gd name="connsiteY13" fmla="*/ 159657 h 290285"/>
              <a:gd name="connsiteX14" fmla="*/ 2191657 w 2191657"/>
              <a:gd name="connsiteY14" fmla="*/ 159657 h 2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1657" h="290285">
                <a:moveTo>
                  <a:pt x="0" y="174171"/>
                </a:moveTo>
                <a:lnTo>
                  <a:pt x="522514" y="174171"/>
                </a:lnTo>
                <a:lnTo>
                  <a:pt x="609600" y="0"/>
                </a:lnTo>
                <a:lnTo>
                  <a:pt x="696686" y="290285"/>
                </a:lnTo>
                <a:lnTo>
                  <a:pt x="841828" y="0"/>
                </a:lnTo>
                <a:lnTo>
                  <a:pt x="914400" y="290285"/>
                </a:lnTo>
                <a:lnTo>
                  <a:pt x="1088571" y="0"/>
                </a:lnTo>
                <a:lnTo>
                  <a:pt x="1146628" y="246743"/>
                </a:lnTo>
                <a:lnTo>
                  <a:pt x="1291771" y="0"/>
                </a:lnTo>
                <a:lnTo>
                  <a:pt x="1349828" y="261257"/>
                </a:lnTo>
                <a:lnTo>
                  <a:pt x="1494971" y="14514"/>
                </a:lnTo>
                <a:lnTo>
                  <a:pt x="1596571" y="290285"/>
                </a:lnTo>
                <a:lnTo>
                  <a:pt x="1712686" y="14514"/>
                </a:lnTo>
                <a:lnTo>
                  <a:pt x="1741714" y="159657"/>
                </a:lnTo>
                <a:lnTo>
                  <a:pt x="2191657" y="15965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96116" y="3846232"/>
            <a:ext cx="762000" cy="290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09373" y="4020403"/>
            <a:ext cx="1074057" cy="1132114"/>
          </a:xfrm>
          <a:custGeom>
            <a:avLst/>
            <a:gdLst>
              <a:gd name="connsiteX0" fmla="*/ 333829 w 1074057"/>
              <a:gd name="connsiteY0" fmla="*/ 0 h 1132114"/>
              <a:gd name="connsiteX1" fmla="*/ 0 w 1074057"/>
              <a:gd name="connsiteY1" fmla="*/ 14514 h 1132114"/>
              <a:gd name="connsiteX2" fmla="*/ 0 w 1074057"/>
              <a:gd name="connsiteY2" fmla="*/ 1132114 h 1132114"/>
              <a:gd name="connsiteX3" fmla="*/ 1074057 w 1074057"/>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1074057" h="1132114">
                <a:moveTo>
                  <a:pt x="333829" y="0"/>
                </a:moveTo>
                <a:lnTo>
                  <a:pt x="0" y="14514"/>
                </a:lnTo>
                <a:lnTo>
                  <a:pt x="0" y="1132114"/>
                </a:lnTo>
                <a:lnTo>
                  <a:pt x="1074057"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051087" y="3991375"/>
            <a:ext cx="2235200" cy="1132114"/>
          </a:xfrm>
          <a:custGeom>
            <a:avLst/>
            <a:gdLst>
              <a:gd name="connsiteX0" fmla="*/ 1799772 w 2235200"/>
              <a:gd name="connsiteY0" fmla="*/ 0 h 1132114"/>
              <a:gd name="connsiteX1" fmla="*/ 2235200 w 2235200"/>
              <a:gd name="connsiteY1" fmla="*/ 0 h 1132114"/>
              <a:gd name="connsiteX2" fmla="*/ 2235200 w 2235200"/>
              <a:gd name="connsiteY2" fmla="*/ 1132114 h 1132114"/>
              <a:gd name="connsiteX3" fmla="*/ 0 w 2235200"/>
              <a:gd name="connsiteY3" fmla="*/ 1132114 h 1132114"/>
            </a:gdLst>
            <a:ahLst/>
            <a:cxnLst>
              <a:cxn ang="0">
                <a:pos x="connsiteX0" y="connsiteY0"/>
              </a:cxn>
              <a:cxn ang="0">
                <a:pos x="connsiteX1" y="connsiteY1"/>
              </a:cxn>
              <a:cxn ang="0">
                <a:pos x="connsiteX2" y="connsiteY2"/>
              </a:cxn>
              <a:cxn ang="0">
                <a:pos x="connsiteX3" y="connsiteY3"/>
              </a:cxn>
            </a:cxnLst>
            <a:rect l="l" t="t" r="r" b="b"/>
            <a:pathLst>
              <a:path w="2235200" h="1132114">
                <a:moveTo>
                  <a:pt x="1799772" y="0"/>
                </a:moveTo>
                <a:lnTo>
                  <a:pt x="2235200" y="0"/>
                </a:lnTo>
                <a:lnTo>
                  <a:pt x="2235200" y="1132114"/>
                </a:lnTo>
                <a:lnTo>
                  <a:pt x="0" y="113211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83430" y="4851346"/>
            <a:ext cx="667657"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83430" y="5533517"/>
            <a:ext cx="1130301" cy="646331"/>
          </a:xfrm>
          <a:prstGeom prst="rect">
            <a:avLst/>
          </a:prstGeom>
          <a:noFill/>
        </p:spPr>
        <p:txBody>
          <a:bodyPr wrap="square" rtlCol="0">
            <a:spAutoFit/>
          </a:bodyPr>
          <a:lstStyle/>
          <a:p>
            <a:r>
              <a:rPr lang="zh-CN" altLang="en-US" dirty="0" smtClean="0"/>
              <a:t>电源电压</a:t>
            </a:r>
            <a:r>
              <a:rPr lang="en-US" altLang="zh-CN" dirty="0" smtClean="0"/>
              <a:t>CH1</a:t>
            </a:r>
            <a:endParaRPr lang="en-US" dirty="0"/>
          </a:p>
        </p:txBody>
      </p:sp>
      <p:sp>
        <p:nvSpPr>
          <p:cNvPr id="13" name="Rectangle 12"/>
          <p:cNvSpPr/>
          <p:nvPr/>
        </p:nvSpPr>
        <p:spPr>
          <a:xfrm>
            <a:off x="3559202" y="5009580"/>
            <a:ext cx="316112" cy="369332"/>
          </a:xfrm>
          <a:prstGeom prst="rect">
            <a:avLst/>
          </a:prstGeom>
        </p:spPr>
        <p:txBody>
          <a:bodyPr wrap="none">
            <a:spAutoFit/>
          </a:bodyPr>
          <a:lstStyle/>
          <a:p>
            <a:r>
              <a:rPr lang="en-US" altLang="zh-CN" dirty="0"/>
              <a:t>V</a:t>
            </a:r>
            <a:endParaRPr lang="en-US" dirty="0"/>
          </a:p>
        </p:txBody>
      </p:sp>
      <p:sp>
        <p:nvSpPr>
          <p:cNvPr id="14" name="Freeform 13"/>
          <p:cNvSpPr/>
          <p:nvPr/>
        </p:nvSpPr>
        <p:spPr>
          <a:xfrm>
            <a:off x="2323887" y="3352746"/>
            <a:ext cx="304800" cy="682171"/>
          </a:xfrm>
          <a:custGeom>
            <a:avLst/>
            <a:gdLst>
              <a:gd name="connsiteX0" fmla="*/ 0 w 304800"/>
              <a:gd name="connsiteY0" fmla="*/ 682171 h 682171"/>
              <a:gd name="connsiteX1" fmla="*/ 29029 w 304800"/>
              <a:gd name="connsiteY1" fmla="*/ 101600 h 682171"/>
              <a:gd name="connsiteX2" fmla="*/ 304800 w 304800"/>
              <a:gd name="connsiteY2" fmla="*/ 0 h 682171"/>
            </a:gdLst>
            <a:ahLst/>
            <a:cxnLst>
              <a:cxn ang="0">
                <a:pos x="connsiteX0" y="connsiteY0"/>
              </a:cxn>
              <a:cxn ang="0">
                <a:pos x="connsiteX1" y="connsiteY1"/>
              </a:cxn>
              <a:cxn ang="0">
                <a:pos x="connsiteX2" y="connsiteY2"/>
              </a:cxn>
            </a:cxnLst>
            <a:rect l="l" t="t" r="r" b="b"/>
            <a:pathLst>
              <a:path w="304800" h="682171">
                <a:moveTo>
                  <a:pt x="0" y="682171"/>
                </a:moveTo>
                <a:lnTo>
                  <a:pt x="29029" y="101600"/>
                </a:lnTo>
                <a:lnTo>
                  <a:pt x="304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86316" y="3365446"/>
            <a:ext cx="337457" cy="640443"/>
          </a:xfrm>
          <a:custGeom>
            <a:avLst/>
            <a:gdLst>
              <a:gd name="connsiteX0" fmla="*/ 159657 w 174171"/>
              <a:gd name="connsiteY0" fmla="*/ 624114 h 624114"/>
              <a:gd name="connsiteX1" fmla="*/ 174171 w 174171"/>
              <a:gd name="connsiteY1" fmla="*/ 232228 h 624114"/>
              <a:gd name="connsiteX2" fmla="*/ 0 w 174171"/>
              <a:gd name="connsiteY2" fmla="*/ 0 h 624114"/>
            </a:gdLst>
            <a:ahLst/>
            <a:cxnLst>
              <a:cxn ang="0">
                <a:pos x="connsiteX0" y="connsiteY0"/>
              </a:cxn>
              <a:cxn ang="0">
                <a:pos x="connsiteX1" y="connsiteY1"/>
              </a:cxn>
              <a:cxn ang="0">
                <a:pos x="connsiteX2" y="connsiteY2"/>
              </a:cxn>
            </a:cxnLst>
            <a:rect l="l" t="t" r="r" b="b"/>
            <a:pathLst>
              <a:path w="174171" h="624114">
                <a:moveTo>
                  <a:pt x="159657" y="624114"/>
                </a:moveTo>
                <a:lnTo>
                  <a:pt x="174171" y="232228"/>
                </a:ln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81516" y="3174946"/>
            <a:ext cx="39188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19403" y="3168080"/>
            <a:ext cx="316112" cy="369332"/>
          </a:xfrm>
          <a:prstGeom prst="rect">
            <a:avLst/>
          </a:prstGeom>
        </p:spPr>
        <p:txBody>
          <a:bodyPr wrap="none">
            <a:spAutoFit/>
          </a:bodyPr>
          <a:lstStyle/>
          <a:p>
            <a:r>
              <a:rPr lang="en-US" altLang="zh-CN" dirty="0"/>
              <a:t>V</a:t>
            </a:r>
            <a:endParaRPr lang="en-US" dirty="0"/>
          </a:p>
        </p:txBody>
      </p:sp>
      <p:sp>
        <p:nvSpPr>
          <p:cNvPr id="18" name="TextBox 17"/>
          <p:cNvSpPr txBox="1"/>
          <p:nvPr/>
        </p:nvSpPr>
        <p:spPr>
          <a:xfrm>
            <a:off x="3187487" y="3058385"/>
            <a:ext cx="2608943" cy="646331"/>
          </a:xfrm>
          <a:prstGeom prst="rect">
            <a:avLst/>
          </a:prstGeom>
          <a:noFill/>
        </p:spPr>
        <p:txBody>
          <a:bodyPr wrap="square" rtlCol="0">
            <a:spAutoFit/>
          </a:bodyPr>
          <a:lstStyle/>
          <a:p>
            <a:r>
              <a:rPr lang="zh-CN" altLang="en-US" dirty="0" smtClean="0"/>
              <a:t>测量到电容两端的电压</a:t>
            </a:r>
            <a:r>
              <a:rPr lang="en-US" altLang="zh-CN" dirty="0" smtClean="0"/>
              <a:t>CH2</a:t>
            </a:r>
            <a:endParaRPr lang="en-US" dirty="0"/>
          </a:p>
        </p:txBody>
      </p:sp>
      <p:sp>
        <p:nvSpPr>
          <p:cNvPr id="19" name="TextBox 18"/>
          <p:cNvSpPr txBox="1"/>
          <p:nvPr/>
        </p:nvSpPr>
        <p:spPr>
          <a:xfrm>
            <a:off x="3875314" y="4136517"/>
            <a:ext cx="897859" cy="369332"/>
          </a:xfrm>
          <a:prstGeom prst="rect">
            <a:avLst/>
          </a:prstGeom>
          <a:noFill/>
        </p:spPr>
        <p:txBody>
          <a:bodyPr wrap="square" rtlCol="0">
            <a:spAutoFit/>
          </a:bodyPr>
          <a:lstStyle/>
          <a:p>
            <a:r>
              <a:rPr lang="zh-CN" altLang="en-US" dirty="0" smtClean="0"/>
              <a:t>电感</a:t>
            </a:r>
            <a:r>
              <a:rPr lang="en-US" altLang="zh-CN" dirty="0" smtClean="0"/>
              <a:t>L</a:t>
            </a:r>
            <a:endParaRPr lang="en-US" dirty="0"/>
          </a:p>
        </p:txBody>
      </p:sp>
      <p:sp>
        <p:nvSpPr>
          <p:cNvPr id="20" name="TextBox 19"/>
          <p:cNvSpPr txBox="1"/>
          <p:nvPr/>
        </p:nvSpPr>
        <p:spPr>
          <a:xfrm>
            <a:off x="2524472" y="4470400"/>
            <a:ext cx="897859" cy="369332"/>
          </a:xfrm>
          <a:prstGeom prst="rect">
            <a:avLst/>
          </a:prstGeom>
          <a:noFill/>
        </p:spPr>
        <p:txBody>
          <a:bodyPr wrap="square" rtlCol="0">
            <a:spAutoFit/>
          </a:bodyPr>
          <a:lstStyle/>
          <a:p>
            <a:r>
              <a:rPr lang="zh-CN" altLang="en-US" dirty="0"/>
              <a:t>电</a:t>
            </a:r>
            <a:r>
              <a:rPr lang="zh-CN" altLang="en-US" dirty="0" smtClean="0"/>
              <a:t>容</a:t>
            </a:r>
            <a:r>
              <a:rPr lang="en-US" altLang="zh-CN" dirty="0" smtClean="0"/>
              <a:t>C</a:t>
            </a:r>
            <a:endParaRPr lang="en-US" dirty="0"/>
          </a:p>
        </p:txBody>
      </p:sp>
      <p:sp>
        <p:nvSpPr>
          <p:cNvPr id="21" name="TextBox 20"/>
          <p:cNvSpPr txBox="1"/>
          <p:nvPr/>
        </p:nvSpPr>
        <p:spPr>
          <a:xfrm>
            <a:off x="5096116" y="4217128"/>
            <a:ext cx="897859" cy="369332"/>
          </a:xfrm>
          <a:prstGeom prst="rect">
            <a:avLst/>
          </a:prstGeom>
          <a:noFill/>
        </p:spPr>
        <p:txBody>
          <a:bodyPr wrap="square" rtlCol="0">
            <a:spAutoFit/>
          </a:bodyPr>
          <a:lstStyle/>
          <a:p>
            <a:r>
              <a:rPr lang="zh-CN" altLang="en-US" dirty="0"/>
              <a:t>电</a:t>
            </a:r>
            <a:r>
              <a:rPr lang="zh-CN" altLang="en-US" dirty="0" smtClean="0"/>
              <a:t>阻</a:t>
            </a:r>
            <a:r>
              <a:rPr lang="en-US" altLang="zh-CN" dirty="0" smtClean="0"/>
              <a:t>R</a:t>
            </a:r>
            <a:endParaRPr lang="en-US" dirty="0"/>
          </a:p>
        </p:txBody>
      </p:sp>
    </p:spTree>
    <p:extLst>
      <p:ext uri="{BB962C8B-B14F-4D97-AF65-F5344CB8AC3E}">
        <p14:creationId xmlns:p14="http://schemas.microsoft.com/office/powerpoint/2010/main" val="1596000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1450</Words>
  <Application>Microsoft Office PowerPoint</Application>
  <PresentationFormat>On-screen Show (4:3)</PresentationFormat>
  <Paragraphs>45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19</cp:revision>
  <dcterms:created xsi:type="dcterms:W3CDTF">2006-08-16T00:00:00Z</dcterms:created>
  <dcterms:modified xsi:type="dcterms:W3CDTF">2017-11-29T13:17:31Z</dcterms:modified>
</cp:coreProperties>
</file>