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67D3A5-F2F8-4F46-AAE2-7C1A63EB308C}" type="datetimeFigureOut">
              <a:rPr lang="en-US" smtClean="0"/>
              <a:t>10/18/2017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E10499-E41F-470B-A92E-8740E75230AF}" type="slidenum">
              <a:rPr lang="en-US" smtClean="0"/>
              <a:t>‹#›</a:t>
            </a:fld>
            <a:endParaRPr lang="en-US"/>
          </a:p>
        </p:txBody>
      </p:sp>
    </p:spTree>
    <p:extLst>
      <p:ext uri="{BB962C8B-B14F-4D97-AF65-F5344CB8AC3E}">
        <p14:creationId xmlns:p14="http://schemas.microsoft.com/office/powerpoint/2010/main" val="3330716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Yukawa_potentia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0" y="0"/>
                <a:ext cx="9144000" cy="5196679"/>
              </a:xfrm>
              <a:prstGeom prst="rect">
                <a:avLst/>
              </a:prstGeom>
              <a:noFill/>
            </p:spPr>
            <p:txBody>
              <a:bodyPr wrap="square" rtlCol="0">
                <a:spAutoFit/>
              </a:bodyPr>
              <a:lstStyle/>
              <a:p>
                <a:r>
                  <a:rPr lang="zh-CN" altLang="en-US" dirty="0" smtClean="0"/>
                  <a:t>问题一：汤川势（</a:t>
                </a:r>
                <a:r>
                  <a:rPr lang="en-US" altLang="zh-CN" dirty="0" smtClean="0"/>
                  <a:t>Yukawa potential</a:t>
                </a:r>
                <a:r>
                  <a:rPr lang="zh-CN" altLang="en-US" dirty="0" smtClean="0"/>
                  <a:t>）</a:t>
                </a:r>
                <a:endParaRPr lang="en-US" altLang="zh-CN" dirty="0"/>
              </a:p>
              <a:p>
                <a:endParaRPr lang="en-US" altLang="zh-CN" dirty="0"/>
              </a:p>
              <a:p>
                <a:r>
                  <a:rPr lang="en-US" altLang="zh-CN" dirty="0" smtClean="0"/>
                  <a:t>A</a:t>
                </a:r>
                <a:r>
                  <a:rPr lang="zh-CN" altLang="en-US" dirty="0"/>
                  <a:t>：</a:t>
                </a:r>
                <a:r>
                  <a:rPr lang="en-US" altLang="zh-CN" dirty="0" smtClean="0"/>
                  <a:t> </a:t>
                </a:r>
                <a:r>
                  <a:rPr lang="zh-CN" altLang="en-US" dirty="0" smtClean="0"/>
                  <a:t>我们所熟悉的万有引力的势能表达形式是</a:t>
                </a:r>
                <a14:m>
                  <m:oMath xmlns:m="http://schemas.openxmlformats.org/officeDocument/2006/math">
                    <m:r>
                      <a:rPr lang="en-US" altLang="zh-CN" i="1">
                        <a:latin typeface="Cambria Math"/>
                      </a:rPr>
                      <m:t>𝑈</m:t>
                    </m:r>
                    <m:d>
                      <m:dPr>
                        <m:ctrlPr>
                          <a:rPr lang="en-US" altLang="zh-CN" i="1">
                            <a:latin typeface="Cambria Math"/>
                          </a:rPr>
                        </m:ctrlPr>
                      </m:dPr>
                      <m:e>
                        <m:r>
                          <a:rPr lang="en-US" altLang="zh-CN" i="1">
                            <a:latin typeface="Cambria Math"/>
                          </a:rPr>
                          <m:t>𝑥</m:t>
                        </m:r>
                      </m:e>
                    </m:d>
                    <m:r>
                      <a:rPr lang="en-US" altLang="zh-CN" b="0" i="1" smtClean="0">
                        <a:latin typeface="Cambria Math"/>
                      </a:rPr>
                      <m:t>=</m:t>
                    </m:r>
                    <m:r>
                      <a:rPr lang="en-US" altLang="zh-CN" b="0" i="1" smtClean="0">
                        <a:latin typeface="Cambria Math"/>
                        <a:ea typeface="Cambria Math"/>
                      </a:rPr>
                      <m:t>−</m:t>
                    </m:r>
                    <m:f>
                      <m:fPr>
                        <m:ctrlPr>
                          <a:rPr lang="en-US" altLang="zh-CN" i="1">
                            <a:latin typeface="Cambria Math"/>
                            <a:ea typeface="Cambria Math"/>
                          </a:rPr>
                        </m:ctrlPr>
                      </m:fPr>
                      <m:num>
                        <m:r>
                          <a:rPr lang="en-US" altLang="zh-CN" b="0" i="1" smtClean="0">
                            <a:latin typeface="Cambria Math"/>
                            <a:ea typeface="Cambria Math"/>
                          </a:rPr>
                          <m:t>𝐺𝑀𝑚</m:t>
                        </m:r>
                      </m:num>
                      <m:den>
                        <m:r>
                          <a:rPr lang="en-US" altLang="zh-CN" i="1">
                            <a:latin typeface="Cambria Math"/>
                          </a:rPr>
                          <m:t>𝑥</m:t>
                        </m:r>
                      </m:den>
                    </m:f>
                    <m:r>
                      <a:rPr lang="zh-CN" altLang="en-US" b="0" i="1" smtClean="0">
                        <a:latin typeface="Cambria Math"/>
                      </a:rPr>
                      <m:t>，</m:t>
                    </m:r>
                    <m:r>
                      <a:rPr lang="zh-CN" altLang="en-US" i="1">
                        <a:latin typeface="Cambria Math"/>
                      </a:rPr>
                      <m:t>其中</m:t>
                    </m:r>
                  </m:oMath>
                </a14:m>
                <a:r>
                  <a:rPr lang="en-US" altLang="zh-CN" dirty="0" smtClean="0"/>
                  <a:t>x</a:t>
                </a:r>
                <a:r>
                  <a:rPr lang="zh-CN" altLang="en-US" dirty="0" smtClean="0"/>
                  <a:t>是某一个质点离另一个质点的距离。请证明一对正电荷之间的势能</a:t>
                </a:r>
                <a14:m>
                  <m:oMath xmlns:m="http://schemas.openxmlformats.org/officeDocument/2006/math">
                    <m:r>
                      <a:rPr lang="en-US" altLang="zh-CN" i="1">
                        <a:latin typeface="Cambria Math"/>
                      </a:rPr>
                      <m:t>𝑈</m:t>
                    </m:r>
                    <m:d>
                      <m:dPr>
                        <m:ctrlPr>
                          <a:rPr lang="en-US" altLang="zh-CN" i="1">
                            <a:latin typeface="Cambria Math"/>
                          </a:rPr>
                        </m:ctrlPr>
                      </m:dPr>
                      <m:e>
                        <m:r>
                          <a:rPr lang="en-US" altLang="zh-CN" i="1">
                            <a:latin typeface="Cambria Math"/>
                          </a:rPr>
                          <m:t>𝑥</m:t>
                        </m:r>
                      </m:e>
                    </m:d>
                    <m:r>
                      <a:rPr lang="en-US" altLang="zh-CN" i="1">
                        <a:latin typeface="Cambria Math"/>
                      </a:rPr>
                      <m:t>=</m:t>
                    </m:r>
                    <m:f>
                      <m:fPr>
                        <m:ctrlPr>
                          <a:rPr lang="en-US" altLang="zh-CN" i="1">
                            <a:latin typeface="Cambria Math"/>
                            <a:ea typeface="Cambria Math"/>
                          </a:rPr>
                        </m:ctrlPr>
                      </m:fPr>
                      <m:num>
                        <m:sSup>
                          <m:sSupPr>
                            <m:ctrlPr>
                              <a:rPr lang="en-US" altLang="zh-CN" i="1" smtClean="0">
                                <a:latin typeface="Cambria Math"/>
                                <a:ea typeface="Cambria Math"/>
                              </a:rPr>
                            </m:ctrlPr>
                          </m:sSupPr>
                          <m:e>
                            <m:r>
                              <a:rPr lang="en-US" altLang="zh-CN" b="0" i="1" smtClean="0">
                                <a:latin typeface="Cambria Math"/>
                                <a:ea typeface="Cambria Math"/>
                              </a:rPr>
                              <m:t>𝑒</m:t>
                            </m:r>
                          </m:e>
                          <m:sup>
                            <m:r>
                              <a:rPr lang="en-US" altLang="zh-CN" b="0" i="1" smtClean="0">
                                <a:latin typeface="Cambria Math"/>
                                <a:ea typeface="Cambria Math"/>
                              </a:rPr>
                              <m:t>2</m:t>
                            </m:r>
                          </m:sup>
                        </m:sSup>
                      </m:num>
                      <m:den>
                        <m:r>
                          <a:rPr lang="en-US" altLang="zh-CN" b="0" i="1" smtClean="0">
                            <a:latin typeface="Cambria Math"/>
                            <a:ea typeface="Cambria Math"/>
                          </a:rPr>
                          <m:t>4</m:t>
                        </m:r>
                        <m:r>
                          <a:rPr lang="zh-CN" altLang="en-US" b="0" i="1" smtClean="0">
                            <a:latin typeface="Cambria Math"/>
                            <a:ea typeface="Cambria Math"/>
                          </a:rPr>
                          <m:t>𝜋𝜀</m:t>
                        </m:r>
                        <m:r>
                          <a:rPr lang="en-US" altLang="zh-CN" i="1">
                            <a:latin typeface="Cambria Math"/>
                          </a:rPr>
                          <m:t>𝑥</m:t>
                        </m:r>
                      </m:den>
                    </m:f>
                  </m:oMath>
                </a14:m>
                <a:r>
                  <a:rPr lang="zh-CN" altLang="en-US" dirty="0" smtClean="0"/>
                  <a:t>。请注意正负号，并说明为什么正号对应于斥力，负号对应于引力。</a:t>
                </a:r>
                <a:endParaRPr lang="en-US" altLang="zh-CN" dirty="0" smtClean="0"/>
              </a:p>
              <a:p>
                <a:endParaRPr lang="en-US" altLang="zh-CN" dirty="0"/>
              </a:p>
              <a:p>
                <a:r>
                  <a:rPr lang="en-US" altLang="zh-CN" dirty="0" smtClean="0"/>
                  <a:t>B</a:t>
                </a:r>
                <a:r>
                  <a:rPr lang="zh-CN" altLang="en-US" dirty="0" smtClean="0"/>
                  <a:t>：原</a:t>
                </a:r>
                <a:r>
                  <a:rPr lang="zh-CN" altLang="en-US" dirty="0"/>
                  <a:t>子</a:t>
                </a:r>
                <a:r>
                  <a:rPr lang="zh-CN" altLang="en-US" dirty="0" smtClean="0"/>
                  <a:t>核内部的相互作用对应的势能表</a:t>
                </a:r>
                <a:r>
                  <a:rPr lang="zh-CN" altLang="en-US" dirty="0"/>
                  <a:t>达形式为：</a:t>
                </a:r>
                <a14:m>
                  <m:oMath xmlns:m="http://schemas.openxmlformats.org/officeDocument/2006/math">
                    <m:r>
                      <a:rPr lang="en-US" altLang="zh-CN" i="1">
                        <a:latin typeface="Cambria Math"/>
                      </a:rPr>
                      <m:t>𝑈</m:t>
                    </m:r>
                    <m:d>
                      <m:dPr>
                        <m:ctrlPr>
                          <a:rPr lang="en-US" altLang="zh-CN" i="1">
                            <a:latin typeface="Cambria Math"/>
                          </a:rPr>
                        </m:ctrlPr>
                      </m:dPr>
                      <m:e>
                        <m:r>
                          <a:rPr lang="en-US" altLang="zh-CN" i="1">
                            <a:latin typeface="Cambria Math"/>
                          </a:rPr>
                          <m:t>𝑥</m:t>
                        </m:r>
                      </m:e>
                    </m:d>
                    <m:r>
                      <a:rPr lang="en-US" altLang="zh-CN" i="1">
                        <a:latin typeface="Cambria Math"/>
                      </a:rPr>
                      <m:t>=−</m:t>
                    </m:r>
                    <m:r>
                      <a:rPr lang="zh-CN" altLang="en-US" i="1">
                        <a:latin typeface="Cambria Math"/>
                      </a:rPr>
                      <m:t>𝛼</m:t>
                    </m:r>
                    <m:f>
                      <m:fPr>
                        <m:ctrlPr>
                          <a:rPr lang="en-US" altLang="zh-CN" i="1" smtClean="0">
                            <a:latin typeface="Cambria Math"/>
                          </a:rPr>
                        </m:ctrlPr>
                      </m:fPr>
                      <m:num>
                        <m:sSup>
                          <m:sSupPr>
                            <m:ctrlPr>
                              <a:rPr lang="en-US" altLang="zh-CN" i="1">
                                <a:latin typeface="Cambria Math"/>
                              </a:rPr>
                            </m:ctrlPr>
                          </m:sSupPr>
                          <m:e>
                            <m:r>
                              <a:rPr lang="en-US" altLang="zh-CN" i="1">
                                <a:latin typeface="Cambria Math"/>
                              </a:rPr>
                              <m:t>𝑒</m:t>
                            </m:r>
                          </m:e>
                          <m:sup>
                            <m:r>
                              <a:rPr lang="en-US" altLang="zh-CN" i="1">
                                <a:latin typeface="Cambria Math"/>
                              </a:rPr>
                              <m:t>−</m:t>
                            </m:r>
                            <m:r>
                              <a:rPr lang="en-US" altLang="zh-CN" b="0" i="1" smtClean="0">
                                <a:latin typeface="Cambria Math"/>
                              </a:rPr>
                              <m:t>(</m:t>
                            </m:r>
                            <m:f>
                              <m:fPr>
                                <m:ctrlPr>
                                  <a:rPr lang="en-US" altLang="zh-CN" i="1">
                                    <a:latin typeface="Cambria Math"/>
                                  </a:rPr>
                                </m:ctrlPr>
                              </m:fPr>
                              <m:num>
                                <m:r>
                                  <a:rPr lang="en-US" altLang="zh-CN" i="1">
                                    <a:latin typeface="Cambria Math"/>
                                  </a:rPr>
                                  <m:t>𝑥</m:t>
                                </m:r>
                              </m:num>
                              <m:den>
                                <m:r>
                                  <a:rPr lang="zh-CN" altLang="en-US" i="1">
                                    <a:latin typeface="Cambria Math"/>
                                  </a:rPr>
                                  <m:t>𝜆</m:t>
                                </m:r>
                              </m:den>
                            </m:f>
                            <m:r>
                              <a:rPr lang="en-US" altLang="zh-CN" b="0" i="1" smtClean="0">
                                <a:latin typeface="Cambria Math"/>
                              </a:rPr>
                              <m:t>)</m:t>
                            </m:r>
                          </m:sup>
                        </m:sSup>
                      </m:num>
                      <m:den>
                        <m:r>
                          <a:rPr lang="en-US" altLang="zh-CN" i="1">
                            <a:latin typeface="Cambria Math"/>
                          </a:rPr>
                          <m:t>𝑥</m:t>
                        </m:r>
                      </m:den>
                    </m:f>
                  </m:oMath>
                </a14:m>
                <a:r>
                  <a:rPr lang="zh-CN" altLang="en-US" dirty="0"/>
                  <a:t>，请求</a:t>
                </a:r>
                <a:r>
                  <a:rPr lang="zh-CN" altLang="en-US" dirty="0" smtClean="0"/>
                  <a:t>出具有这种相互作用的一对粒子之间的力</a:t>
                </a:r>
                <a:r>
                  <a:rPr lang="zh-CN" altLang="en-US" dirty="0"/>
                  <a:t>。其中</a:t>
                </a:r>
                <a14:m>
                  <m:oMath xmlns:m="http://schemas.openxmlformats.org/officeDocument/2006/math">
                    <m:r>
                      <a:rPr lang="zh-CN" altLang="en-US" i="1">
                        <a:latin typeface="Cambria Math"/>
                      </a:rPr>
                      <m:t>𝛼</m:t>
                    </m:r>
                  </m:oMath>
                </a14:m>
                <a:r>
                  <a:rPr lang="zh-CN" altLang="en-US" dirty="0"/>
                  <a:t>和</a:t>
                </a:r>
                <a14:m>
                  <m:oMath xmlns:m="http://schemas.openxmlformats.org/officeDocument/2006/math">
                    <m:r>
                      <a:rPr lang="zh-CN" altLang="en-US" i="1">
                        <a:latin typeface="Cambria Math"/>
                      </a:rPr>
                      <m:t>𝜆</m:t>
                    </m:r>
                  </m:oMath>
                </a14:m>
                <a:r>
                  <a:rPr lang="zh-CN" altLang="en-US" dirty="0"/>
                  <a:t>是正的常数</a:t>
                </a:r>
                <a:r>
                  <a:rPr lang="zh-CN" altLang="en-US" dirty="0" smtClean="0"/>
                  <a:t>。</a:t>
                </a:r>
                <a:r>
                  <a:rPr lang="zh-CN" altLang="en-US" dirty="0"/>
                  <a:t>注</a:t>
                </a:r>
                <a:r>
                  <a:rPr lang="zh-CN" altLang="en-US" dirty="0" smtClean="0"/>
                  <a:t>意，求导数的时候，需要用到上次作业中</a:t>
                </a:r>
                <a:r>
                  <a:rPr lang="zh-CN" altLang="en-US" dirty="0"/>
                  <a:t>证</a:t>
                </a:r>
                <a:r>
                  <a:rPr lang="zh-CN" altLang="en-US" dirty="0" smtClean="0"/>
                  <a:t>明过的一些公式，即教材第八章表</a:t>
                </a:r>
                <a:r>
                  <a:rPr lang="en-US" altLang="zh-CN" dirty="0" smtClean="0"/>
                  <a:t>8-3</a:t>
                </a:r>
                <a:r>
                  <a:rPr lang="zh-CN" altLang="en-US" dirty="0" smtClean="0"/>
                  <a:t>中的一些结果。另外，还需要用到</a:t>
                </a:r>
                <a14:m>
                  <m:oMath xmlns:m="http://schemas.openxmlformats.org/officeDocument/2006/math">
                    <m:f>
                      <m:fPr>
                        <m:ctrlPr>
                          <a:rPr lang="en-US" altLang="zh-CN" b="0" i="1" smtClean="0">
                            <a:latin typeface="Cambria Math"/>
                          </a:rPr>
                        </m:ctrlPr>
                      </m:fPr>
                      <m:num>
                        <m:r>
                          <m:rPr>
                            <m:sty m:val="p"/>
                          </m:rPr>
                          <a:rPr lang="en-US" altLang="zh-CN" b="0" i="0" smtClean="0">
                            <a:latin typeface="Cambria Math"/>
                          </a:rPr>
                          <m:t>d</m:t>
                        </m:r>
                        <m:sSup>
                          <m:sSupPr>
                            <m:ctrlPr>
                              <a:rPr lang="en-US" altLang="zh-CN" b="0" i="1" smtClean="0">
                                <a:latin typeface="Cambria Math"/>
                              </a:rPr>
                            </m:ctrlPr>
                          </m:sSupPr>
                          <m:e>
                            <m:r>
                              <a:rPr lang="en-US" altLang="zh-CN" b="0" i="1" smtClean="0">
                                <a:latin typeface="Cambria Math"/>
                              </a:rPr>
                              <m:t>𝑒</m:t>
                            </m:r>
                          </m:e>
                          <m:sup>
                            <m:r>
                              <a:rPr lang="en-US" altLang="zh-CN" b="0" i="1" smtClean="0">
                                <a:latin typeface="Cambria Math"/>
                              </a:rPr>
                              <m:t>𝑥</m:t>
                            </m:r>
                          </m:sup>
                        </m:sSup>
                      </m:num>
                      <m:den>
                        <m:r>
                          <m:rPr>
                            <m:sty m:val="p"/>
                          </m:rPr>
                          <a:rPr lang="en-US" altLang="zh-CN" b="0" i="0" smtClean="0">
                            <a:latin typeface="Cambria Math"/>
                          </a:rPr>
                          <m:t>d</m:t>
                        </m:r>
                        <m:r>
                          <a:rPr lang="en-US" altLang="zh-CN" b="0" i="1" smtClean="0">
                            <a:latin typeface="Cambria Math"/>
                          </a:rPr>
                          <m:t>𝑥</m:t>
                        </m:r>
                      </m:den>
                    </m:f>
                    <m:r>
                      <a:rPr lang="en-US" altLang="zh-CN" b="0" i="1" smtClean="0">
                        <a:latin typeface="Cambria Math"/>
                      </a:rPr>
                      <m:t>=</m:t>
                    </m:r>
                    <m:sSup>
                      <m:sSupPr>
                        <m:ctrlPr>
                          <a:rPr lang="en-US" altLang="zh-CN" b="0" i="1" smtClean="0">
                            <a:latin typeface="Cambria Math"/>
                          </a:rPr>
                        </m:ctrlPr>
                      </m:sSupPr>
                      <m:e>
                        <m:r>
                          <a:rPr lang="en-US" altLang="zh-CN" b="0" i="1" smtClean="0">
                            <a:latin typeface="Cambria Math"/>
                          </a:rPr>
                          <m:t>𝑒</m:t>
                        </m:r>
                      </m:e>
                      <m:sup>
                        <m:r>
                          <a:rPr lang="en-US" altLang="zh-CN" b="0" i="1" smtClean="0">
                            <a:latin typeface="Cambria Math"/>
                          </a:rPr>
                          <m:t>𝑥</m:t>
                        </m:r>
                      </m:sup>
                    </m:sSup>
                  </m:oMath>
                </a14:m>
                <a:endParaRPr lang="en-US" altLang="zh-CN" dirty="0" smtClean="0"/>
              </a:p>
              <a:p>
                <a:endParaRPr lang="en-US" altLang="zh-CN" dirty="0"/>
              </a:p>
              <a:p>
                <a:endParaRPr lang="en-US" altLang="zh-CN" dirty="0"/>
              </a:p>
              <a:p>
                <a:r>
                  <a:rPr lang="en-US" altLang="zh-CN" dirty="0" smtClean="0"/>
                  <a:t>B</a:t>
                </a:r>
                <a:r>
                  <a:rPr lang="zh-CN" altLang="en-US" dirty="0" smtClean="0"/>
                  <a:t>：</a:t>
                </a:r>
                <a:r>
                  <a:rPr lang="en-US" altLang="zh-CN" dirty="0" smtClean="0"/>
                  <a:t> </a:t>
                </a:r>
                <a:r>
                  <a:rPr lang="zh-CN" altLang="en-US" dirty="0"/>
                  <a:t>上面所提到的势</a:t>
                </a:r>
                <a:r>
                  <a:rPr lang="zh-CN" altLang="en-US" dirty="0" smtClean="0"/>
                  <a:t>能被</a:t>
                </a:r>
                <a:r>
                  <a:rPr lang="zh-CN" altLang="en-US" dirty="0"/>
                  <a:t>称为</a:t>
                </a:r>
                <a:r>
                  <a:rPr lang="en-US" altLang="zh-CN" dirty="0"/>
                  <a:t>Yukawa </a:t>
                </a:r>
                <a:r>
                  <a:rPr lang="en-US" altLang="zh-CN" dirty="0" smtClean="0"/>
                  <a:t>potential</a:t>
                </a:r>
                <a:r>
                  <a:rPr lang="zh-CN" altLang="en-US" dirty="0" smtClean="0"/>
                  <a:t>。请通过阅读</a:t>
                </a:r>
                <a:r>
                  <a:rPr lang="en-US" altLang="zh-CN" dirty="0" smtClean="0">
                    <a:hlinkClick r:id="rId2"/>
                  </a:rPr>
                  <a:t>https</a:t>
                </a:r>
                <a:r>
                  <a:rPr lang="en-US" altLang="zh-CN" dirty="0">
                    <a:hlinkClick r:id="rId2"/>
                  </a:rPr>
                  <a:t>://</a:t>
                </a:r>
                <a:r>
                  <a:rPr lang="en-US" altLang="zh-CN" dirty="0" smtClean="0">
                    <a:hlinkClick r:id="rId2"/>
                  </a:rPr>
                  <a:t>en.wikipedia.org/wiki/Yukawa_potential</a:t>
                </a:r>
                <a:endParaRPr lang="en-US" altLang="zh-CN" dirty="0" smtClean="0"/>
              </a:p>
              <a:p>
                <a:r>
                  <a:rPr lang="zh-CN" altLang="en-US" dirty="0" smtClean="0"/>
                  <a:t>中的第</a:t>
                </a:r>
                <a:r>
                  <a:rPr lang="en-US" altLang="zh-CN" dirty="0" smtClean="0"/>
                  <a:t>1</a:t>
                </a:r>
                <a:r>
                  <a:rPr lang="zh-CN" altLang="en-US" dirty="0" smtClean="0"/>
                  <a:t>和第</a:t>
                </a:r>
                <a:r>
                  <a:rPr lang="en-US" altLang="zh-CN" dirty="0" smtClean="0"/>
                  <a:t>2 </a:t>
                </a:r>
                <a:r>
                  <a:rPr lang="zh-CN" altLang="en-US" dirty="0" smtClean="0"/>
                  <a:t>小节，阐述这种原子核内部粒子之间相互作用力与库仑力相比的特点是什么。</a:t>
                </a:r>
                <a:endParaRPr lang="en-US" altLang="zh-CN" dirty="0"/>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0" y="0"/>
                <a:ext cx="9144000" cy="5196679"/>
              </a:xfrm>
              <a:prstGeom prst="rect">
                <a:avLst/>
              </a:prstGeom>
              <a:blipFill rotWithShape="1">
                <a:blip r:embed="rId3"/>
                <a:stretch>
                  <a:fillRect l="-533" t="-939" r="-533"/>
                </a:stretch>
              </a:blipFill>
            </p:spPr>
            <p:txBody>
              <a:bodyPr/>
              <a:lstStyle/>
              <a:p>
                <a:r>
                  <a:rPr lang="en-US">
                    <a:noFill/>
                  </a:rPr>
                  <a:t> </a:t>
                </a:r>
              </a:p>
            </p:txBody>
          </p:sp>
        </mc:Fallback>
      </mc:AlternateContent>
    </p:spTree>
    <p:extLst>
      <p:ext uri="{BB962C8B-B14F-4D97-AF65-F5344CB8AC3E}">
        <p14:creationId xmlns:p14="http://schemas.microsoft.com/office/powerpoint/2010/main" val="1722927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76200" y="0"/>
                <a:ext cx="8991600" cy="5586273"/>
              </a:xfrm>
              <a:prstGeom prst="rect">
                <a:avLst/>
              </a:prstGeom>
              <a:noFill/>
            </p:spPr>
            <p:txBody>
              <a:bodyPr wrap="square" rtlCol="0">
                <a:spAutoFit/>
              </a:bodyPr>
              <a:lstStyle/>
              <a:p>
                <a:r>
                  <a:rPr lang="zh-CN" altLang="en-US" dirty="0" smtClean="0"/>
                  <a:t>问题二：</a:t>
                </a:r>
                <a:r>
                  <a:rPr lang="zh-CN" altLang="en-US" dirty="0"/>
                  <a:t>向</a:t>
                </a:r>
                <a:r>
                  <a:rPr lang="zh-CN" altLang="en-US" dirty="0" smtClean="0"/>
                  <a:t>量的计算</a:t>
                </a:r>
                <a:endParaRPr lang="en-US" altLang="zh-CN" dirty="0" smtClean="0"/>
              </a:p>
              <a:p>
                <a:endParaRPr lang="en-US" altLang="zh-CN" dirty="0" smtClean="0"/>
              </a:p>
              <a:p>
                <a:r>
                  <a:rPr lang="zh-CN" altLang="en-US" dirty="0" smtClean="0"/>
                  <a:t>一般向量可以用单位向量的和来表示。如定义</a:t>
                </a:r>
                <a14:m>
                  <m:oMath xmlns:m="http://schemas.openxmlformats.org/officeDocument/2006/math">
                    <m:r>
                      <a:rPr lang="en-US" altLang="zh-CN" b="1" i="1">
                        <a:latin typeface="Cambria Math"/>
                      </a:rPr>
                      <m:t>𝒊</m:t>
                    </m:r>
                    <m:r>
                      <a:rPr lang="en-US" altLang="zh-CN" b="1" i="1">
                        <a:latin typeface="Cambria Math"/>
                      </a:rPr>
                      <m:t> </m:t>
                    </m:r>
                    <m:r>
                      <a:rPr lang="zh-CN" altLang="en-US" b="0" i="1" smtClean="0">
                        <a:latin typeface="Cambria Math"/>
                      </a:rPr>
                      <m:t>，</m:t>
                    </m:r>
                    <m:r>
                      <a:rPr lang="en-US" altLang="zh-CN" b="1" i="1">
                        <a:latin typeface="Cambria Math"/>
                      </a:rPr>
                      <m:t>𝒋</m:t>
                    </m:r>
                    <m:r>
                      <a:rPr lang="zh-CN" altLang="en-US" b="0" i="1" smtClean="0">
                        <a:latin typeface="Cambria Math"/>
                      </a:rPr>
                      <m:t>和</m:t>
                    </m:r>
                    <m:r>
                      <a:rPr lang="en-US" altLang="zh-CN" b="1" i="1">
                        <a:latin typeface="Cambria Math"/>
                      </a:rPr>
                      <m:t>𝒌</m:t>
                    </m:r>
                  </m:oMath>
                </a14:m>
                <a:r>
                  <a:rPr lang="zh-CN" altLang="en-US" dirty="0" smtClean="0"/>
                  <a:t>分别为指向</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方向的单位向量，</a:t>
                </a:r>
                <a:r>
                  <a:rPr lang="en-US" altLang="zh-CN" dirty="0" smtClean="0"/>
                  <a:t>xyz</a:t>
                </a:r>
                <a:r>
                  <a:rPr lang="zh-CN" altLang="en-US" dirty="0" smtClean="0"/>
                  <a:t>构成直角坐标系。</a:t>
                </a:r>
                <a:endParaRPr lang="en-US" altLang="zh-CN" dirty="0" smtClean="0"/>
              </a:p>
              <a:p>
                <a:endParaRPr lang="en-US" dirty="0"/>
              </a:p>
              <a:p>
                <a:r>
                  <a:rPr lang="en-US" altLang="zh-CN" dirty="0"/>
                  <a:t>A</a:t>
                </a:r>
                <a:r>
                  <a:rPr lang="zh-CN" altLang="en-US" dirty="0" smtClean="0"/>
                  <a:t>：根据单位向量的叉乘的结果，证明任意两个向量的叉乘满足：</a:t>
                </a:r>
                <a14:m>
                  <m:oMath xmlns:m="http://schemas.openxmlformats.org/officeDocument/2006/math">
                    <m:r>
                      <a:rPr lang="en-US" altLang="zh-CN" b="1" i="1">
                        <a:latin typeface="Cambria Math"/>
                      </a:rPr>
                      <m:t>𝒂</m:t>
                    </m:r>
                    <m:r>
                      <a:rPr lang="en-US" altLang="zh-CN" b="1" i="1">
                        <a:latin typeface="Cambria Math"/>
                        <a:ea typeface="Cambria Math"/>
                      </a:rPr>
                      <m:t>×</m:t>
                    </m:r>
                    <m:r>
                      <a:rPr lang="en-US" altLang="zh-CN" b="1" i="1">
                        <a:latin typeface="Cambria Math"/>
                      </a:rPr>
                      <m:t>𝒃</m:t>
                    </m:r>
                    <m:r>
                      <a:rPr lang="en-US" altLang="zh-CN" i="1">
                        <a:latin typeface="Cambria Math"/>
                      </a:rPr>
                      <m:t>=</m:t>
                    </m:r>
                  </m:oMath>
                </a14:m>
                <a:endParaRPr lang="en-US" altLang="zh-CN" i="1" dirty="0">
                  <a:latin typeface="Cambria Math"/>
                </a:endParaRPr>
              </a:p>
              <a:p>
                <a:pPr/>
                <a14:m>
                  <m:oMathPara xmlns:m="http://schemas.openxmlformats.org/officeDocument/2006/math">
                    <m:oMathParaPr>
                      <m:jc m:val="centerGroup"/>
                    </m:oMathParaPr>
                    <m:oMath xmlns:m="http://schemas.openxmlformats.org/officeDocument/2006/math">
                      <m:sSub>
                        <m:sSubPr>
                          <m:ctrlPr>
                            <a:rPr lang="en-US" altLang="zh-CN" i="1">
                              <a:latin typeface="Cambria Math"/>
                            </a:rPr>
                          </m:ctrlPr>
                        </m:sSubPr>
                        <m:e>
                          <m:r>
                            <a:rPr lang="en-US" altLang="zh-CN" i="1">
                              <a:latin typeface="Cambria Math"/>
                            </a:rPr>
                            <m:t>(</m:t>
                          </m:r>
                          <m:r>
                            <a:rPr lang="en-US" altLang="zh-CN" i="1">
                              <a:latin typeface="Cambria Math"/>
                            </a:rPr>
                            <m:t>𝑎</m:t>
                          </m:r>
                        </m:e>
                        <m:sub>
                          <m:r>
                            <a:rPr lang="en-US" altLang="zh-CN" i="1">
                              <a:latin typeface="Cambria Math"/>
                            </a:rPr>
                            <m:t>𝑦</m:t>
                          </m:r>
                        </m:sub>
                      </m:sSub>
                      <m:sSub>
                        <m:sSubPr>
                          <m:ctrlPr>
                            <a:rPr lang="en-US" altLang="zh-CN" i="1">
                              <a:latin typeface="Cambria Math"/>
                            </a:rPr>
                          </m:ctrlPr>
                        </m:sSubPr>
                        <m:e>
                          <m:r>
                            <a:rPr lang="en-US" altLang="zh-CN" i="1">
                              <a:latin typeface="Cambria Math"/>
                            </a:rPr>
                            <m:t>𝑏</m:t>
                          </m:r>
                        </m:e>
                        <m:sub>
                          <m:r>
                            <a:rPr lang="en-US" altLang="zh-CN" i="1">
                              <a:latin typeface="Cambria Math"/>
                            </a:rPr>
                            <m:t>𝑧</m:t>
                          </m:r>
                        </m:sub>
                      </m:sSub>
                      <m:r>
                        <a:rPr lang="en-US" altLang="zh-CN" i="1">
                          <a:latin typeface="Cambria Math"/>
                        </a:rPr>
                        <m:t>−</m:t>
                      </m:r>
                      <m:sSub>
                        <m:sSubPr>
                          <m:ctrlPr>
                            <a:rPr lang="en-US" altLang="zh-CN" i="1">
                              <a:latin typeface="Cambria Math"/>
                            </a:rPr>
                          </m:ctrlPr>
                        </m:sSubPr>
                        <m:e>
                          <m:r>
                            <a:rPr lang="en-US" altLang="zh-CN" i="1">
                              <a:latin typeface="Cambria Math"/>
                            </a:rPr>
                            <m:t>𝑎</m:t>
                          </m:r>
                        </m:e>
                        <m:sub>
                          <m:r>
                            <a:rPr lang="en-US" altLang="zh-CN" i="1">
                              <a:latin typeface="Cambria Math"/>
                            </a:rPr>
                            <m:t>𝑧</m:t>
                          </m:r>
                        </m:sub>
                      </m:sSub>
                      <m:sSub>
                        <m:sSubPr>
                          <m:ctrlPr>
                            <a:rPr lang="en-US" altLang="zh-CN" i="1">
                              <a:latin typeface="Cambria Math"/>
                            </a:rPr>
                          </m:ctrlPr>
                        </m:sSubPr>
                        <m:e>
                          <m:r>
                            <a:rPr lang="en-US" altLang="zh-CN" i="1">
                              <a:latin typeface="Cambria Math"/>
                            </a:rPr>
                            <m:t>𝑏</m:t>
                          </m:r>
                        </m:e>
                        <m:sub>
                          <m:r>
                            <a:rPr lang="en-US" altLang="zh-CN" i="1">
                              <a:latin typeface="Cambria Math"/>
                            </a:rPr>
                            <m:t>𝑦</m:t>
                          </m:r>
                        </m:sub>
                      </m:sSub>
                      <m:r>
                        <a:rPr lang="en-US" altLang="zh-CN" i="1">
                          <a:latin typeface="Cambria Math"/>
                        </a:rPr>
                        <m:t>)</m:t>
                      </m:r>
                      <m:r>
                        <a:rPr lang="en-US" altLang="zh-CN" b="1" i="1">
                          <a:latin typeface="Cambria Math"/>
                        </a:rPr>
                        <m:t>𝒊</m:t>
                      </m:r>
                      <m:r>
                        <a:rPr lang="en-US" altLang="zh-CN" b="1" i="1">
                          <a:latin typeface="Cambria Math"/>
                        </a:rPr>
                        <m:t>+</m:t>
                      </m:r>
                      <m:sSub>
                        <m:sSubPr>
                          <m:ctrlPr>
                            <a:rPr lang="en-US" altLang="zh-CN" i="1">
                              <a:latin typeface="Cambria Math"/>
                            </a:rPr>
                          </m:ctrlPr>
                        </m:sSubPr>
                        <m:e>
                          <m:r>
                            <a:rPr lang="en-US" altLang="zh-CN" i="1">
                              <a:latin typeface="Cambria Math"/>
                            </a:rPr>
                            <m:t>(</m:t>
                          </m:r>
                          <m:r>
                            <a:rPr lang="en-US" altLang="zh-CN" i="1">
                              <a:latin typeface="Cambria Math"/>
                            </a:rPr>
                            <m:t>𝑎</m:t>
                          </m:r>
                        </m:e>
                        <m:sub>
                          <m:r>
                            <a:rPr lang="en-US" altLang="zh-CN" i="1">
                              <a:latin typeface="Cambria Math"/>
                            </a:rPr>
                            <m:t>𝑧</m:t>
                          </m:r>
                        </m:sub>
                      </m:sSub>
                      <m:sSub>
                        <m:sSubPr>
                          <m:ctrlPr>
                            <a:rPr lang="en-US" altLang="zh-CN" i="1">
                              <a:latin typeface="Cambria Math"/>
                            </a:rPr>
                          </m:ctrlPr>
                        </m:sSubPr>
                        <m:e>
                          <m:r>
                            <a:rPr lang="en-US" altLang="zh-CN" i="1">
                              <a:latin typeface="Cambria Math"/>
                            </a:rPr>
                            <m:t>𝑏</m:t>
                          </m:r>
                        </m:e>
                        <m:sub>
                          <m:r>
                            <a:rPr lang="en-US" altLang="zh-CN" i="1">
                              <a:latin typeface="Cambria Math"/>
                            </a:rPr>
                            <m:t>𝑥</m:t>
                          </m:r>
                        </m:sub>
                      </m:sSub>
                      <m:r>
                        <a:rPr lang="en-US" altLang="zh-CN" i="1">
                          <a:latin typeface="Cambria Math"/>
                        </a:rPr>
                        <m:t>−</m:t>
                      </m:r>
                      <m:sSub>
                        <m:sSubPr>
                          <m:ctrlPr>
                            <a:rPr lang="en-US" altLang="zh-CN" i="1">
                              <a:latin typeface="Cambria Math"/>
                            </a:rPr>
                          </m:ctrlPr>
                        </m:sSubPr>
                        <m:e>
                          <m:r>
                            <a:rPr lang="en-US" altLang="zh-CN" i="1">
                              <a:latin typeface="Cambria Math"/>
                            </a:rPr>
                            <m:t>𝑎</m:t>
                          </m:r>
                        </m:e>
                        <m:sub>
                          <m:r>
                            <a:rPr lang="en-US" altLang="zh-CN" i="1">
                              <a:latin typeface="Cambria Math"/>
                            </a:rPr>
                            <m:t>𝑥</m:t>
                          </m:r>
                        </m:sub>
                      </m:sSub>
                      <m:sSub>
                        <m:sSubPr>
                          <m:ctrlPr>
                            <a:rPr lang="en-US" altLang="zh-CN" i="1">
                              <a:latin typeface="Cambria Math"/>
                            </a:rPr>
                          </m:ctrlPr>
                        </m:sSubPr>
                        <m:e>
                          <m:r>
                            <a:rPr lang="en-US" altLang="zh-CN" i="1">
                              <a:latin typeface="Cambria Math"/>
                            </a:rPr>
                            <m:t>𝑏</m:t>
                          </m:r>
                        </m:e>
                        <m:sub>
                          <m:r>
                            <a:rPr lang="en-US" altLang="zh-CN" i="1">
                              <a:latin typeface="Cambria Math"/>
                            </a:rPr>
                            <m:t>𝑧</m:t>
                          </m:r>
                        </m:sub>
                      </m:sSub>
                      <m:r>
                        <a:rPr lang="en-US" altLang="zh-CN" i="1">
                          <a:latin typeface="Cambria Math"/>
                        </a:rPr>
                        <m:t>)</m:t>
                      </m:r>
                      <m:r>
                        <a:rPr lang="en-US" altLang="zh-CN" b="1" i="1">
                          <a:latin typeface="Cambria Math"/>
                        </a:rPr>
                        <m:t>𝒋</m:t>
                      </m:r>
                      <m:r>
                        <a:rPr lang="en-US" altLang="zh-CN" b="1" i="1">
                          <a:latin typeface="Cambria Math"/>
                        </a:rPr>
                        <m:t>+</m:t>
                      </m:r>
                      <m:sSub>
                        <m:sSubPr>
                          <m:ctrlPr>
                            <a:rPr lang="en-US" altLang="zh-CN" i="1">
                              <a:latin typeface="Cambria Math"/>
                            </a:rPr>
                          </m:ctrlPr>
                        </m:sSubPr>
                        <m:e>
                          <m:r>
                            <a:rPr lang="en-US" altLang="zh-CN" i="1">
                              <a:latin typeface="Cambria Math"/>
                            </a:rPr>
                            <m:t>(</m:t>
                          </m:r>
                          <m:r>
                            <a:rPr lang="en-US" altLang="zh-CN" i="1">
                              <a:latin typeface="Cambria Math"/>
                            </a:rPr>
                            <m:t>𝑎</m:t>
                          </m:r>
                        </m:e>
                        <m:sub>
                          <m:r>
                            <a:rPr lang="en-US" altLang="zh-CN" i="1">
                              <a:latin typeface="Cambria Math"/>
                            </a:rPr>
                            <m:t>𝑥</m:t>
                          </m:r>
                        </m:sub>
                      </m:sSub>
                      <m:sSub>
                        <m:sSubPr>
                          <m:ctrlPr>
                            <a:rPr lang="en-US" altLang="zh-CN" i="1">
                              <a:latin typeface="Cambria Math"/>
                            </a:rPr>
                          </m:ctrlPr>
                        </m:sSubPr>
                        <m:e>
                          <m:r>
                            <a:rPr lang="en-US" altLang="zh-CN" i="1">
                              <a:latin typeface="Cambria Math"/>
                            </a:rPr>
                            <m:t>𝑏</m:t>
                          </m:r>
                        </m:e>
                        <m:sub>
                          <m:r>
                            <a:rPr lang="en-US" altLang="zh-CN" i="1">
                              <a:latin typeface="Cambria Math"/>
                            </a:rPr>
                            <m:t>𝑦</m:t>
                          </m:r>
                        </m:sub>
                      </m:sSub>
                      <m:r>
                        <a:rPr lang="en-US" altLang="zh-CN" i="1">
                          <a:latin typeface="Cambria Math"/>
                        </a:rPr>
                        <m:t>−</m:t>
                      </m:r>
                      <m:sSub>
                        <m:sSubPr>
                          <m:ctrlPr>
                            <a:rPr lang="en-US" altLang="zh-CN" i="1">
                              <a:latin typeface="Cambria Math"/>
                            </a:rPr>
                          </m:ctrlPr>
                        </m:sSubPr>
                        <m:e>
                          <m:r>
                            <a:rPr lang="en-US" altLang="zh-CN" i="1">
                              <a:latin typeface="Cambria Math"/>
                            </a:rPr>
                            <m:t>𝑎</m:t>
                          </m:r>
                        </m:e>
                        <m:sub>
                          <m:r>
                            <a:rPr lang="en-US" altLang="zh-CN" i="1">
                              <a:latin typeface="Cambria Math"/>
                            </a:rPr>
                            <m:t>𝑦</m:t>
                          </m:r>
                        </m:sub>
                      </m:sSub>
                      <m:sSub>
                        <m:sSubPr>
                          <m:ctrlPr>
                            <a:rPr lang="en-US" altLang="zh-CN" i="1">
                              <a:latin typeface="Cambria Math"/>
                            </a:rPr>
                          </m:ctrlPr>
                        </m:sSubPr>
                        <m:e>
                          <m:r>
                            <a:rPr lang="en-US" altLang="zh-CN" i="1">
                              <a:latin typeface="Cambria Math"/>
                            </a:rPr>
                            <m:t>𝑏</m:t>
                          </m:r>
                        </m:e>
                        <m:sub>
                          <m:r>
                            <a:rPr lang="en-US" altLang="zh-CN" i="1">
                              <a:latin typeface="Cambria Math"/>
                            </a:rPr>
                            <m:t>𝑥</m:t>
                          </m:r>
                        </m:sub>
                      </m:sSub>
                      <m:r>
                        <a:rPr lang="en-US" altLang="zh-CN" i="1">
                          <a:latin typeface="Cambria Math"/>
                        </a:rPr>
                        <m:t>)</m:t>
                      </m:r>
                      <m:r>
                        <a:rPr lang="en-US" altLang="zh-CN" b="1" i="1">
                          <a:latin typeface="Cambria Math"/>
                        </a:rPr>
                        <m:t>𝒌</m:t>
                      </m:r>
                    </m:oMath>
                  </m:oMathPara>
                </a14:m>
                <a:endParaRPr lang="en-US" b="1" dirty="0"/>
              </a:p>
              <a:p>
                <a:r>
                  <a:rPr lang="zh-CN" altLang="en-US" dirty="0"/>
                  <a:t>其</a:t>
                </a:r>
                <a:r>
                  <a:rPr lang="zh-CN" altLang="en-US" dirty="0" smtClean="0"/>
                  <a:t>中，</a:t>
                </a:r>
                <a:r>
                  <a:rPr lang="en-US" altLang="zh-CN" b="1" dirty="0"/>
                  <a:t> </a:t>
                </a:r>
                <a14:m>
                  <m:oMath xmlns:m="http://schemas.openxmlformats.org/officeDocument/2006/math">
                    <m:r>
                      <a:rPr lang="en-US" altLang="zh-CN" b="1" i="1">
                        <a:latin typeface="Cambria Math"/>
                      </a:rPr>
                      <m:t>𝒂</m:t>
                    </m:r>
                    <m:r>
                      <a:rPr lang="en-US" altLang="zh-CN" i="1">
                        <a:latin typeface="Cambria Math"/>
                      </a:rPr>
                      <m:t>=(</m:t>
                    </m:r>
                    <m:sSub>
                      <m:sSubPr>
                        <m:ctrlPr>
                          <a:rPr lang="en-US" altLang="zh-CN" i="1">
                            <a:latin typeface="Cambria Math"/>
                          </a:rPr>
                        </m:ctrlPr>
                      </m:sSubPr>
                      <m:e>
                        <m:r>
                          <a:rPr lang="en-US" altLang="zh-CN" i="1">
                            <a:latin typeface="Cambria Math"/>
                          </a:rPr>
                          <m:t>𝑎</m:t>
                        </m:r>
                      </m:e>
                      <m:sub>
                        <m:r>
                          <a:rPr lang="en-US" altLang="zh-CN" i="1">
                            <a:latin typeface="Cambria Math"/>
                          </a:rPr>
                          <m:t>𝑥</m:t>
                        </m:r>
                      </m:sub>
                    </m:sSub>
                    <m:r>
                      <a:rPr lang="en-US" altLang="zh-CN" i="1">
                        <a:latin typeface="Cambria Math"/>
                      </a:rPr>
                      <m:t>,</m:t>
                    </m:r>
                    <m:sSub>
                      <m:sSubPr>
                        <m:ctrlPr>
                          <a:rPr lang="en-US" altLang="zh-CN" i="1">
                            <a:latin typeface="Cambria Math"/>
                          </a:rPr>
                        </m:ctrlPr>
                      </m:sSubPr>
                      <m:e>
                        <m:r>
                          <a:rPr lang="en-US" altLang="zh-CN" i="1">
                            <a:latin typeface="Cambria Math"/>
                          </a:rPr>
                          <m:t>𝑎</m:t>
                        </m:r>
                      </m:e>
                      <m:sub>
                        <m:r>
                          <a:rPr lang="en-US" altLang="zh-CN" i="1">
                            <a:latin typeface="Cambria Math"/>
                          </a:rPr>
                          <m:t>𝑦</m:t>
                        </m:r>
                      </m:sub>
                    </m:sSub>
                    <m:r>
                      <a:rPr lang="en-US" altLang="zh-CN" i="1">
                        <a:latin typeface="Cambria Math"/>
                      </a:rPr>
                      <m:t>,</m:t>
                    </m:r>
                    <m:sSub>
                      <m:sSubPr>
                        <m:ctrlPr>
                          <a:rPr lang="en-US" altLang="zh-CN" i="1">
                            <a:latin typeface="Cambria Math"/>
                          </a:rPr>
                        </m:ctrlPr>
                      </m:sSubPr>
                      <m:e>
                        <m:r>
                          <a:rPr lang="en-US" altLang="zh-CN" i="1">
                            <a:latin typeface="Cambria Math"/>
                          </a:rPr>
                          <m:t>𝑎</m:t>
                        </m:r>
                      </m:e>
                      <m:sub>
                        <m:r>
                          <a:rPr lang="en-US" altLang="zh-CN" i="1">
                            <a:latin typeface="Cambria Math"/>
                          </a:rPr>
                          <m:t>𝑧</m:t>
                        </m:r>
                      </m:sub>
                    </m:sSub>
                    <m:r>
                      <a:rPr lang="en-US" altLang="zh-CN" i="1">
                        <a:latin typeface="Cambria Math"/>
                      </a:rPr>
                      <m:t>)</m:t>
                    </m:r>
                  </m:oMath>
                </a14:m>
                <a:r>
                  <a:rPr lang="zh-CN" altLang="en-US" dirty="0"/>
                  <a:t>，</a:t>
                </a:r>
                <a:r>
                  <a:rPr lang="en-US" altLang="zh-CN" b="1" dirty="0"/>
                  <a:t> </a:t>
                </a:r>
                <a14:m>
                  <m:oMath xmlns:m="http://schemas.openxmlformats.org/officeDocument/2006/math">
                    <m:r>
                      <a:rPr lang="en-US" altLang="zh-CN" b="1" i="1">
                        <a:latin typeface="Cambria Math"/>
                      </a:rPr>
                      <m:t>𝒃</m:t>
                    </m:r>
                    <m:r>
                      <a:rPr lang="en-US" altLang="zh-CN" i="1">
                        <a:latin typeface="Cambria Math"/>
                      </a:rPr>
                      <m:t>=(</m:t>
                    </m:r>
                    <m:sSub>
                      <m:sSubPr>
                        <m:ctrlPr>
                          <a:rPr lang="en-US" altLang="zh-CN" i="1">
                            <a:latin typeface="Cambria Math"/>
                          </a:rPr>
                        </m:ctrlPr>
                      </m:sSubPr>
                      <m:e>
                        <m:r>
                          <a:rPr lang="en-US" altLang="zh-CN" i="1">
                            <a:latin typeface="Cambria Math"/>
                          </a:rPr>
                          <m:t>𝑏</m:t>
                        </m:r>
                      </m:e>
                      <m:sub>
                        <m:r>
                          <a:rPr lang="en-US" altLang="zh-CN" i="1">
                            <a:latin typeface="Cambria Math"/>
                          </a:rPr>
                          <m:t>𝑥</m:t>
                        </m:r>
                      </m:sub>
                    </m:sSub>
                    <m:r>
                      <a:rPr lang="en-US" altLang="zh-CN" i="1">
                        <a:latin typeface="Cambria Math"/>
                      </a:rPr>
                      <m:t>,</m:t>
                    </m:r>
                    <m:sSub>
                      <m:sSubPr>
                        <m:ctrlPr>
                          <a:rPr lang="en-US" altLang="zh-CN" i="1">
                            <a:latin typeface="Cambria Math"/>
                          </a:rPr>
                        </m:ctrlPr>
                      </m:sSubPr>
                      <m:e>
                        <m:r>
                          <a:rPr lang="en-US" altLang="zh-CN" i="1">
                            <a:latin typeface="Cambria Math"/>
                          </a:rPr>
                          <m:t>𝑏</m:t>
                        </m:r>
                      </m:e>
                      <m:sub>
                        <m:r>
                          <a:rPr lang="en-US" altLang="zh-CN" i="1">
                            <a:latin typeface="Cambria Math"/>
                          </a:rPr>
                          <m:t>𝑦</m:t>
                        </m:r>
                      </m:sub>
                    </m:sSub>
                    <m:r>
                      <a:rPr lang="en-US" altLang="zh-CN" i="1">
                        <a:latin typeface="Cambria Math"/>
                      </a:rPr>
                      <m:t>,</m:t>
                    </m:r>
                    <m:sSub>
                      <m:sSubPr>
                        <m:ctrlPr>
                          <a:rPr lang="en-US" altLang="zh-CN" i="1">
                            <a:latin typeface="Cambria Math"/>
                          </a:rPr>
                        </m:ctrlPr>
                      </m:sSubPr>
                      <m:e>
                        <m:r>
                          <a:rPr lang="en-US" altLang="zh-CN" i="1">
                            <a:latin typeface="Cambria Math"/>
                          </a:rPr>
                          <m:t>𝑏</m:t>
                        </m:r>
                      </m:e>
                      <m:sub>
                        <m:r>
                          <a:rPr lang="en-US" altLang="zh-CN" i="1">
                            <a:latin typeface="Cambria Math"/>
                          </a:rPr>
                          <m:t>𝑧</m:t>
                        </m:r>
                      </m:sub>
                    </m:sSub>
                    <m:r>
                      <a:rPr lang="en-US" altLang="zh-CN" i="1">
                        <a:latin typeface="Cambria Math"/>
                      </a:rPr>
                      <m:t>)</m:t>
                    </m:r>
                  </m:oMath>
                </a14:m>
                <a:r>
                  <a:rPr lang="zh-CN" altLang="en-US" dirty="0" smtClean="0"/>
                  <a:t>。</a:t>
                </a:r>
                <a:endParaRPr lang="en-US" altLang="zh-CN" dirty="0" smtClean="0"/>
              </a:p>
              <a:p>
                <a:endParaRPr lang="en-US" dirty="0"/>
              </a:p>
              <a:p>
                <a:r>
                  <a:rPr lang="en-US" dirty="0" smtClean="0"/>
                  <a:t>B</a:t>
                </a:r>
                <a:r>
                  <a:rPr lang="zh-CN" altLang="en-US" dirty="0" smtClean="0"/>
                  <a:t>：</a:t>
                </a:r>
                <a:r>
                  <a:rPr lang="zh-CN" altLang="en-US" dirty="0"/>
                  <a:t>若</a:t>
                </a:r>
                <a14:m>
                  <m:oMath xmlns:m="http://schemas.openxmlformats.org/officeDocument/2006/math">
                    <m:r>
                      <a:rPr lang="en-US" altLang="zh-CN" b="1" i="1">
                        <a:latin typeface="Cambria Math"/>
                      </a:rPr>
                      <m:t>𝒂</m:t>
                    </m:r>
                    <m:r>
                      <a:rPr lang="en-US" altLang="zh-CN" i="1">
                        <a:latin typeface="Cambria Math"/>
                      </a:rPr>
                      <m:t>=(</m:t>
                    </m:r>
                    <m:sSub>
                      <m:sSubPr>
                        <m:ctrlPr>
                          <a:rPr lang="en-US" altLang="zh-CN" i="1">
                            <a:latin typeface="Cambria Math"/>
                          </a:rPr>
                        </m:ctrlPr>
                      </m:sSubPr>
                      <m:e>
                        <m:r>
                          <a:rPr lang="en-US" altLang="zh-CN" i="1">
                            <a:latin typeface="Cambria Math"/>
                          </a:rPr>
                          <m:t>𝑎</m:t>
                        </m:r>
                      </m:e>
                      <m:sub>
                        <m:r>
                          <a:rPr lang="en-US" altLang="zh-CN" i="1">
                            <a:latin typeface="Cambria Math"/>
                          </a:rPr>
                          <m:t>𝑥</m:t>
                        </m:r>
                      </m:sub>
                    </m:sSub>
                    <m:r>
                      <a:rPr lang="en-US" altLang="zh-CN" i="1">
                        <a:latin typeface="Cambria Math"/>
                      </a:rPr>
                      <m:t>,</m:t>
                    </m:r>
                    <m:sSub>
                      <m:sSubPr>
                        <m:ctrlPr>
                          <a:rPr lang="en-US" altLang="zh-CN" i="1">
                            <a:latin typeface="Cambria Math"/>
                          </a:rPr>
                        </m:ctrlPr>
                      </m:sSubPr>
                      <m:e>
                        <m:r>
                          <a:rPr lang="en-US" altLang="zh-CN" i="1">
                            <a:latin typeface="Cambria Math"/>
                          </a:rPr>
                          <m:t>𝑎</m:t>
                        </m:r>
                      </m:e>
                      <m:sub>
                        <m:r>
                          <a:rPr lang="en-US" altLang="zh-CN" i="1">
                            <a:latin typeface="Cambria Math"/>
                          </a:rPr>
                          <m:t>𝑦</m:t>
                        </m:r>
                      </m:sub>
                    </m:sSub>
                    <m:r>
                      <a:rPr lang="en-US" altLang="zh-CN" i="1">
                        <a:latin typeface="Cambria Math"/>
                      </a:rPr>
                      <m:t>,</m:t>
                    </m:r>
                    <m:r>
                      <a:rPr lang="en-US" altLang="zh-CN" b="0" i="1" smtClean="0">
                        <a:latin typeface="Cambria Math"/>
                      </a:rPr>
                      <m:t>0</m:t>
                    </m:r>
                    <m:r>
                      <a:rPr lang="en-US" altLang="zh-CN" i="1">
                        <a:latin typeface="Cambria Math"/>
                      </a:rPr>
                      <m:t>)</m:t>
                    </m:r>
                  </m:oMath>
                </a14:m>
                <a:r>
                  <a:rPr lang="zh-CN" altLang="en-US" dirty="0"/>
                  <a:t>，</a:t>
                </a:r>
                <a:r>
                  <a:rPr lang="en-US" altLang="zh-CN" b="1" dirty="0"/>
                  <a:t> </a:t>
                </a:r>
                <a14:m>
                  <m:oMath xmlns:m="http://schemas.openxmlformats.org/officeDocument/2006/math">
                    <m:r>
                      <a:rPr lang="en-US" altLang="zh-CN" b="1" i="1">
                        <a:latin typeface="Cambria Math"/>
                      </a:rPr>
                      <m:t>𝒃</m:t>
                    </m:r>
                    <m:r>
                      <a:rPr lang="en-US" altLang="zh-CN" i="1">
                        <a:latin typeface="Cambria Math"/>
                      </a:rPr>
                      <m:t>=(</m:t>
                    </m:r>
                    <m:sSub>
                      <m:sSubPr>
                        <m:ctrlPr>
                          <a:rPr lang="en-US" altLang="zh-CN" i="1">
                            <a:latin typeface="Cambria Math"/>
                          </a:rPr>
                        </m:ctrlPr>
                      </m:sSubPr>
                      <m:e>
                        <m:r>
                          <a:rPr lang="en-US" altLang="zh-CN" i="1">
                            <a:latin typeface="Cambria Math"/>
                          </a:rPr>
                          <m:t>𝑏</m:t>
                        </m:r>
                      </m:e>
                      <m:sub>
                        <m:r>
                          <a:rPr lang="en-US" altLang="zh-CN" i="1">
                            <a:latin typeface="Cambria Math"/>
                          </a:rPr>
                          <m:t>𝑥</m:t>
                        </m:r>
                      </m:sub>
                    </m:sSub>
                    <m:r>
                      <a:rPr lang="en-US" altLang="zh-CN" i="1">
                        <a:latin typeface="Cambria Math"/>
                      </a:rPr>
                      <m:t>,</m:t>
                    </m:r>
                    <m:sSub>
                      <m:sSubPr>
                        <m:ctrlPr>
                          <a:rPr lang="en-US" altLang="zh-CN" i="1">
                            <a:latin typeface="Cambria Math"/>
                          </a:rPr>
                        </m:ctrlPr>
                      </m:sSubPr>
                      <m:e>
                        <m:r>
                          <a:rPr lang="en-US" altLang="zh-CN" i="1">
                            <a:latin typeface="Cambria Math"/>
                          </a:rPr>
                          <m:t>𝑏</m:t>
                        </m:r>
                      </m:e>
                      <m:sub>
                        <m:r>
                          <a:rPr lang="en-US" altLang="zh-CN" i="1">
                            <a:latin typeface="Cambria Math"/>
                          </a:rPr>
                          <m:t>𝑦</m:t>
                        </m:r>
                      </m:sub>
                    </m:sSub>
                    <m:r>
                      <a:rPr lang="en-US" altLang="zh-CN" i="1">
                        <a:latin typeface="Cambria Math"/>
                      </a:rPr>
                      <m:t>,</m:t>
                    </m:r>
                    <m:r>
                      <a:rPr lang="en-US" altLang="zh-CN" b="0" i="1" smtClean="0">
                        <a:latin typeface="Cambria Math"/>
                      </a:rPr>
                      <m:t>0</m:t>
                    </m:r>
                    <m:r>
                      <a:rPr lang="en-US" altLang="zh-CN" i="1">
                        <a:latin typeface="Cambria Math"/>
                      </a:rPr>
                      <m:t>)</m:t>
                    </m:r>
                  </m:oMath>
                </a14:m>
                <a:r>
                  <a:rPr lang="zh-CN" altLang="en-US" i="1" dirty="0" smtClean="0">
                    <a:latin typeface="Cambria Math"/>
                  </a:rPr>
                  <a:t>，</a:t>
                </a:r>
                <a:r>
                  <a:rPr lang="zh-CN" altLang="en-US" dirty="0" smtClean="0">
                    <a:latin typeface="Cambria Math"/>
                  </a:rPr>
                  <a:t>请根据上面对叉乘的定义，证明</a:t>
                </a:r>
                <a14:m>
                  <m:oMath xmlns:m="http://schemas.openxmlformats.org/officeDocument/2006/math">
                    <m:r>
                      <a:rPr lang="en-US" altLang="zh-CN" b="1" i="1">
                        <a:latin typeface="Cambria Math"/>
                      </a:rPr>
                      <m:t>𝒂</m:t>
                    </m:r>
                    <m:r>
                      <a:rPr lang="en-US" altLang="zh-CN" b="1" i="1">
                        <a:latin typeface="Cambria Math"/>
                        <a:ea typeface="Cambria Math"/>
                      </a:rPr>
                      <m:t>×</m:t>
                    </m:r>
                    <m:r>
                      <a:rPr lang="en-US" altLang="zh-CN" b="1" i="1">
                        <a:latin typeface="Cambria Math"/>
                      </a:rPr>
                      <m:t>𝒃</m:t>
                    </m:r>
                    <m:r>
                      <a:rPr lang="en-US" altLang="zh-CN" b="1" i="1" smtClean="0">
                        <a:latin typeface="Cambria Math"/>
                      </a:rPr>
                      <m:t>=</m:t>
                    </m:r>
                    <m:r>
                      <a:rPr lang="en-US" altLang="zh-CN" b="0" i="1" smtClean="0">
                        <a:latin typeface="Cambria Math"/>
                      </a:rPr>
                      <m:t>𝑎𝑏</m:t>
                    </m:r>
                    <m:r>
                      <m:rPr>
                        <m:sty m:val="p"/>
                      </m:rPr>
                      <a:rPr lang="en-US" altLang="zh-CN" b="0" i="0" smtClean="0">
                        <a:latin typeface="Cambria Math"/>
                      </a:rPr>
                      <m:t>sin</m:t>
                    </m:r>
                    <m:r>
                      <a:rPr lang="zh-CN" altLang="en-US" b="0" i="1" smtClean="0">
                        <a:latin typeface="Cambria Math"/>
                      </a:rPr>
                      <m:t>𝜃</m:t>
                    </m:r>
                    <m:r>
                      <a:rPr lang="en-US" altLang="zh-CN" b="1" i="1" smtClean="0">
                        <a:latin typeface="Cambria Math"/>
                      </a:rPr>
                      <m:t>𝒌</m:t>
                    </m:r>
                  </m:oMath>
                </a14:m>
                <a:r>
                  <a:rPr lang="zh-CN" altLang="en-US" dirty="0" smtClean="0">
                    <a:latin typeface="Cambria Math"/>
                  </a:rPr>
                  <a:t>，其中</a:t>
                </a:r>
                <a14:m>
                  <m:oMath xmlns:m="http://schemas.openxmlformats.org/officeDocument/2006/math">
                    <m:r>
                      <a:rPr lang="zh-CN" altLang="en-US" i="1">
                        <a:latin typeface="Cambria Math"/>
                      </a:rPr>
                      <m:t>𝜃</m:t>
                    </m:r>
                  </m:oMath>
                </a14:m>
                <a:r>
                  <a:rPr lang="zh-CN" altLang="en-US" dirty="0" smtClean="0">
                    <a:latin typeface="Cambria Math"/>
                  </a:rPr>
                  <a:t>是这两个向量的夹角。</a:t>
                </a:r>
                <a:endParaRPr lang="en-US" altLang="zh-CN" dirty="0">
                  <a:latin typeface="Cambria Math"/>
                </a:endParaRPr>
              </a:p>
              <a:p>
                <a:endParaRPr lang="en-US" dirty="0" smtClean="0"/>
              </a:p>
              <a:p>
                <a:r>
                  <a:rPr lang="en-US" dirty="0" smtClean="0"/>
                  <a:t>C</a:t>
                </a:r>
                <a:r>
                  <a:rPr lang="zh-CN" altLang="en-US" dirty="0" smtClean="0"/>
                  <a:t>：请证明</a:t>
                </a:r>
                <a14:m>
                  <m:oMath xmlns:m="http://schemas.openxmlformats.org/officeDocument/2006/math">
                    <m:r>
                      <a:rPr lang="en-US" altLang="zh-CN" b="1" i="1">
                        <a:latin typeface="Cambria Math"/>
                      </a:rPr>
                      <m:t>𝒂</m:t>
                    </m:r>
                    <m:r>
                      <a:rPr lang="en-US" altLang="zh-CN" b="1" i="1" smtClean="0">
                        <a:latin typeface="Cambria Math"/>
                        <a:ea typeface="Cambria Math"/>
                      </a:rPr>
                      <m:t>×</m:t>
                    </m:r>
                    <m:d>
                      <m:dPr>
                        <m:ctrlPr>
                          <a:rPr lang="en-US" altLang="zh-CN" b="1" i="1" smtClean="0">
                            <a:latin typeface="Cambria Math"/>
                            <a:ea typeface="Cambria Math"/>
                          </a:rPr>
                        </m:ctrlPr>
                      </m:dPr>
                      <m:e>
                        <m:r>
                          <a:rPr lang="en-US" altLang="zh-CN" b="1" i="1" smtClean="0">
                            <a:latin typeface="Cambria Math"/>
                            <a:ea typeface="Cambria Math"/>
                          </a:rPr>
                          <m:t>𝒃</m:t>
                        </m:r>
                        <m:r>
                          <a:rPr lang="en-US" altLang="zh-CN" b="1" i="1" smtClean="0">
                            <a:latin typeface="Cambria Math"/>
                            <a:ea typeface="Cambria Math"/>
                          </a:rPr>
                          <m:t>×</m:t>
                        </m:r>
                        <m:r>
                          <a:rPr lang="en-US" altLang="zh-CN" b="1" i="1" smtClean="0">
                            <a:latin typeface="Cambria Math"/>
                            <a:ea typeface="Cambria Math"/>
                          </a:rPr>
                          <m:t>𝒄</m:t>
                        </m:r>
                      </m:e>
                    </m:d>
                    <m:r>
                      <a:rPr lang="en-US" altLang="zh-CN" b="1" i="1" smtClean="0">
                        <a:latin typeface="Cambria Math"/>
                        <a:ea typeface="Cambria Math"/>
                      </a:rPr>
                      <m:t>=</m:t>
                    </m:r>
                    <m:d>
                      <m:dPr>
                        <m:ctrlPr>
                          <a:rPr lang="en-US" altLang="zh-CN" b="1" i="1" smtClean="0">
                            <a:latin typeface="Cambria Math"/>
                            <a:ea typeface="Cambria Math"/>
                          </a:rPr>
                        </m:ctrlPr>
                      </m:dPr>
                      <m:e>
                        <m:r>
                          <a:rPr lang="en-US" altLang="zh-CN" b="1" i="1" smtClean="0">
                            <a:latin typeface="Cambria Math"/>
                            <a:ea typeface="Cambria Math"/>
                          </a:rPr>
                          <m:t>𝒂</m:t>
                        </m:r>
                        <m:r>
                          <a:rPr lang="en-US" altLang="zh-CN" b="1" i="1" smtClean="0">
                            <a:latin typeface="Cambria Math"/>
                            <a:ea typeface="Cambria Math"/>
                          </a:rPr>
                          <m:t>∙</m:t>
                        </m:r>
                        <m:r>
                          <a:rPr lang="en-US" altLang="zh-CN" b="1" i="1" smtClean="0">
                            <a:latin typeface="Cambria Math"/>
                            <a:ea typeface="Cambria Math"/>
                          </a:rPr>
                          <m:t>𝒄</m:t>
                        </m:r>
                      </m:e>
                    </m:d>
                    <m:r>
                      <a:rPr lang="en-US" altLang="zh-CN" b="1" i="1" smtClean="0">
                        <a:latin typeface="Cambria Math"/>
                        <a:ea typeface="Cambria Math"/>
                      </a:rPr>
                      <m:t>𝒃</m:t>
                    </m:r>
                    <m:r>
                      <a:rPr lang="en-US" altLang="zh-CN" b="1" i="1" smtClean="0">
                        <a:latin typeface="Cambria Math"/>
                        <a:ea typeface="Cambria Math"/>
                      </a:rPr>
                      <m:t>+</m:t>
                    </m:r>
                    <m:d>
                      <m:dPr>
                        <m:ctrlPr>
                          <a:rPr lang="en-US" altLang="zh-CN" b="1" i="1" smtClean="0">
                            <a:latin typeface="Cambria Math"/>
                            <a:ea typeface="Cambria Math"/>
                          </a:rPr>
                        </m:ctrlPr>
                      </m:dPr>
                      <m:e>
                        <m:r>
                          <a:rPr lang="en-US" altLang="zh-CN" b="1" i="1" smtClean="0">
                            <a:latin typeface="Cambria Math"/>
                            <a:ea typeface="Cambria Math"/>
                          </a:rPr>
                          <m:t>𝒂</m:t>
                        </m:r>
                        <m:r>
                          <a:rPr lang="en-US" altLang="zh-CN" b="1" i="1" smtClean="0">
                            <a:latin typeface="Cambria Math"/>
                            <a:ea typeface="Cambria Math"/>
                          </a:rPr>
                          <m:t>∙</m:t>
                        </m:r>
                        <m:r>
                          <a:rPr lang="en-US" altLang="zh-CN" b="1" i="1" smtClean="0">
                            <a:latin typeface="Cambria Math"/>
                            <a:ea typeface="Cambria Math"/>
                          </a:rPr>
                          <m:t>𝒃</m:t>
                        </m:r>
                      </m:e>
                    </m:d>
                    <m:r>
                      <a:rPr lang="en-US" altLang="zh-CN" b="1" i="1" smtClean="0">
                        <a:latin typeface="Cambria Math"/>
                        <a:ea typeface="Cambria Math"/>
                      </a:rPr>
                      <m:t>𝒄</m:t>
                    </m:r>
                  </m:oMath>
                </a14:m>
                <a:endParaRPr lang="en-US" dirty="0" smtClean="0"/>
              </a:p>
              <a:p>
                <a:endParaRPr lang="en-US" dirty="0"/>
              </a:p>
              <a:p>
                <a:r>
                  <a:rPr lang="en-US" altLang="zh-CN" dirty="0" smtClean="0"/>
                  <a:t>D</a:t>
                </a:r>
                <a:r>
                  <a:rPr lang="zh-CN" altLang="en-US" dirty="0" smtClean="0"/>
                  <a:t>：课堂上讨论过的曲线运动的加速度问题，可以通过向量来更好的理解</a:t>
                </a:r>
                <a:r>
                  <a:rPr lang="zh-CN" altLang="en-US" dirty="0" smtClean="0"/>
                  <a:t>。设某一个曲线运动的粒子，其速度为</a:t>
                </a:r>
                <a14:m>
                  <m:oMath xmlns:m="http://schemas.openxmlformats.org/officeDocument/2006/math">
                    <m:r>
                      <a:rPr lang="en-US" altLang="zh-CN" b="1" i="1" smtClean="0">
                        <a:latin typeface="Cambria Math"/>
                      </a:rPr>
                      <m:t>𝒗</m:t>
                    </m:r>
                    <m:r>
                      <a:rPr lang="en-US" altLang="zh-CN" b="0" i="1" smtClean="0">
                        <a:latin typeface="Cambria Math"/>
                      </a:rPr>
                      <m:t>=</m:t>
                    </m:r>
                    <m:r>
                      <a:rPr lang="en-US" altLang="zh-CN" b="0" i="1" smtClean="0">
                        <a:latin typeface="Cambria Math"/>
                      </a:rPr>
                      <m:t>𝑣</m:t>
                    </m:r>
                    <m:sSub>
                      <m:sSubPr>
                        <m:ctrlPr>
                          <a:rPr lang="en-US" altLang="zh-CN" b="1" i="1" smtClean="0">
                            <a:latin typeface="Cambria Math"/>
                          </a:rPr>
                        </m:ctrlPr>
                      </m:sSubPr>
                      <m:e>
                        <m:r>
                          <a:rPr lang="zh-CN" altLang="en-US" b="1" i="1" smtClean="0">
                            <a:latin typeface="Cambria Math"/>
                          </a:rPr>
                          <m:t>𝜸</m:t>
                        </m:r>
                      </m:e>
                      <m:sub>
                        <m:r>
                          <a:rPr lang="en-US" altLang="zh-CN" b="1" i="1" smtClean="0">
                            <a:latin typeface="Cambria Math"/>
                            <a:ea typeface="Cambria Math"/>
                          </a:rPr>
                          <m:t>∥</m:t>
                        </m:r>
                      </m:sub>
                    </m:sSub>
                  </m:oMath>
                </a14:m>
                <a:r>
                  <a:rPr lang="zh-CN" altLang="en-US" dirty="0" smtClean="0"/>
                  <a:t>，其中，</a:t>
                </a:r>
                <a:r>
                  <a:rPr lang="en-US" altLang="zh-CN" b="1" dirty="0"/>
                  <a:t> </a:t>
                </a:r>
                <a14:m>
                  <m:oMath xmlns:m="http://schemas.openxmlformats.org/officeDocument/2006/math">
                    <m:sSub>
                      <m:sSubPr>
                        <m:ctrlPr>
                          <a:rPr lang="en-US" altLang="zh-CN" b="1" i="1">
                            <a:latin typeface="Cambria Math"/>
                          </a:rPr>
                        </m:ctrlPr>
                      </m:sSubPr>
                      <m:e>
                        <m:r>
                          <a:rPr lang="zh-CN" altLang="en-US" b="1" i="1" smtClean="0">
                            <a:latin typeface="Cambria Math"/>
                          </a:rPr>
                          <m:t>𝜸</m:t>
                        </m:r>
                      </m:e>
                      <m:sub>
                        <m:r>
                          <a:rPr lang="en-US" altLang="zh-CN" b="1" i="1">
                            <a:latin typeface="Cambria Math"/>
                            <a:ea typeface="Cambria Math"/>
                          </a:rPr>
                          <m:t>∥</m:t>
                        </m:r>
                      </m:sub>
                    </m:sSub>
                  </m:oMath>
                </a14:m>
                <a:r>
                  <a:rPr lang="zh-CN" altLang="en-US" dirty="0" smtClean="0"/>
                  <a:t>表示沿着曲线切线方向的单位向量。证明，在曲线上某一点的粒子的加速度</a:t>
                </a:r>
                <a14:m>
                  <m:oMath xmlns:m="http://schemas.openxmlformats.org/officeDocument/2006/math">
                    <m:r>
                      <a:rPr lang="en-US" altLang="zh-CN" b="1" i="1" smtClean="0">
                        <a:latin typeface="Cambria Math"/>
                      </a:rPr>
                      <m:t>𝒂</m:t>
                    </m:r>
                    <m:r>
                      <a:rPr lang="en-US" altLang="zh-CN" b="0" i="1" smtClean="0">
                        <a:latin typeface="Cambria Math"/>
                      </a:rPr>
                      <m:t>=</m:t>
                    </m:r>
                    <m:r>
                      <a:rPr lang="en-US" altLang="zh-CN" b="0" i="1" smtClean="0">
                        <a:latin typeface="Cambria Math"/>
                      </a:rPr>
                      <m:t>𝑑</m:t>
                    </m:r>
                    <m:r>
                      <a:rPr lang="en-US" altLang="zh-CN" b="1" i="1" smtClean="0">
                        <a:latin typeface="Cambria Math"/>
                      </a:rPr>
                      <m:t>𝒗</m:t>
                    </m:r>
                    <m:r>
                      <a:rPr lang="en-US" altLang="zh-CN" b="0" i="1" smtClean="0">
                        <a:latin typeface="Cambria Math"/>
                      </a:rPr>
                      <m:t>/</m:t>
                    </m:r>
                    <m:r>
                      <a:rPr lang="en-US" altLang="zh-CN" b="0" i="1" smtClean="0">
                        <a:latin typeface="Cambria Math"/>
                      </a:rPr>
                      <m:t>𝑑𝑡</m:t>
                    </m:r>
                  </m:oMath>
                </a14:m>
                <a:r>
                  <a:rPr lang="zh-CN" altLang="en-US" dirty="0" smtClean="0"/>
                  <a:t>的切向分量为</a:t>
                </a:r>
                <a14:m>
                  <m:oMath xmlns:m="http://schemas.openxmlformats.org/officeDocument/2006/math">
                    <m:f>
                      <m:fPr>
                        <m:ctrlPr>
                          <a:rPr lang="en-US" altLang="zh-CN" i="1" smtClean="0">
                            <a:latin typeface="Cambria Math"/>
                          </a:rPr>
                        </m:ctrlPr>
                      </m:fPr>
                      <m:num>
                        <m:r>
                          <m:rPr>
                            <m:sty m:val="p"/>
                          </m:rPr>
                          <a:rPr lang="en-US" altLang="zh-CN" b="0" i="0" smtClean="0">
                            <a:latin typeface="Cambria Math"/>
                          </a:rPr>
                          <m:t>d</m:t>
                        </m:r>
                        <m:r>
                          <a:rPr lang="en-US" altLang="zh-CN" b="0" i="1" smtClean="0">
                            <a:latin typeface="Cambria Math"/>
                          </a:rPr>
                          <m:t>𝑣</m:t>
                        </m:r>
                      </m:num>
                      <m:den>
                        <m:r>
                          <m:rPr>
                            <m:sty m:val="p"/>
                          </m:rPr>
                          <a:rPr lang="en-US" altLang="zh-CN" b="0" i="0" smtClean="0">
                            <a:latin typeface="Cambria Math"/>
                          </a:rPr>
                          <m:t>d</m:t>
                        </m:r>
                        <m:r>
                          <a:rPr lang="en-US" altLang="zh-CN" b="0" i="1" smtClean="0">
                            <a:latin typeface="Cambria Math"/>
                          </a:rPr>
                          <m:t>𝑡</m:t>
                        </m:r>
                      </m:den>
                    </m:f>
                  </m:oMath>
                </a14:m>
                <a:r>
                  <a:rPr lang="zh-CN" altLang="en-US" dirty="0" smtClean="0"/>
                  <a:t>，法向分量为</a:t>
                </a:r>
                <a14:m>
                  <m:oMath xmlns:m="http://schemas.openxmlformats.org/officeDocument/2006/math">
                    <m:f>
                      <m:fPr>
                        <m:ctrlPr>
                          <a:rPr lang="en-US" altLang="zh-CN" i="1" smtClean="0">
                            <a:latin typeface="Cambria Math"/>
                          </a:rPr>
                        </m:ctrlPr>
                      </m:fPr>
                      <m:num>
                        <m:sSup>
                          <m:sSupPr>
                            <m:ctrlPr>
                              <a:rPr lang="en-US" altLang="zh-CN" i="1" smtClean="0">
                                <a:latin typeface="Cambria Math"/>
                              </a:rPr>
                            </m:ctrlPr>
                          </m:sSupPr>
                          <m:e>
                            <m:r>
                              <a:rPr lang="en-US" altLang="zh-CN" b="0" i="1" smtClean="0">
                                <a:latin typeface="Cambria Math"/>
                              </a:rPr>
                              <m:t>𝑣</m:t>
                            </m:r>
                          </m:e>
                          <m:sup>
                            <m:r>
                              <a:rPr lang="en-US" altLang="zh-CN" b="0" i="1" smtClean="0">
                                <a:latin typeface="Cambria Math"/>
                              </a:rPr>
                              <m:t>2</m:t>
                            </m:r>
                          </m:sup>
                        </m:sSup>
                      </m:num>
                      <m:den>
                        <m:r>
                          <a:rPr lang="en-US" altLang="zh-CN" b="0" i="1" smtClean="0">
                            <a:latin typeface="Cambria Math"/>
                          </a:rPr>
                          <m:t>𝑅</m:t>
                        </m:r>
                      </m:den>
                    </m:f>
                  </m:oMath>
                </a14:m>
                <a:r>
                  <a:rPr lang="zh-CN" altLang="en-US" dirty="0" smtClean="0"/>
                  <a:t>，其中，</a:t>
                </a:r>
                <a:r>
                  <a:rPr lang="en-US" altLang="zh-CN" dirty="0" smtClean="0"/>
                  <a:t>R</a:t>
                </a:r>
                <a:r>
                  <a:rPr lang="zh-CN" altLang="en-US" dirty="0" smtClean="0"/>
                  <a:t>是曲线上那一点的等效半径（曲率半径）。注意，计算法向分量需考虑</a:t>
                </a:r>
                <a14:m>
                  <m:oMath xmlns:m="http://schemas.openxmlformats.org/officeDocument/2006/math">
                    <m:r>
                      <a:rPr lang="en-US" altLang="zh-CN" i="1">
                        <a:latin typeface="Cambria Math"/>
                      </a:rPr>
                      <m:t>𝑑</m:t>
                    </m:r>
                    <m:sSub>
                      <m:sSubPr>
                        <m:ctrlPr>
                          <a:rPr lang="en-US" altLang="zh-CN" b="1" i="1">
                            <a:latin typeface="Cambria Math"/>
                          </a:rPr>
                        </m:ctrlPr>
                      </m:sSubPr>
                      <m:e>
                        <m:r>
                          <a:rPr lang="zh-CN" altLang="en-US" b="1" i="1">
                            <a:latin typeface="Cambria Math"/>
                          </a:rPr>
                          <m:t>𝜸</m:t>
                        </m:r>
                      </m:e>
                      <m:sub>
                        <m:r>
                          <a:rPr lang="en-US" altLang="zh-CN" b="1" i="1">
                            <a:latin typeface="Cambria Math"/>
                            <a:ea typeface="Cambria Math"/>
                          </a:rPr>
                          <m:t>∥</m:t>
                        </m:r>
                      </m:sub>
                    </m:sSub>
                    <m:r>
                      <a:rPr lang="en-US" altLang="zh-CN" i="1">
                        <a:latin typeface="Cambria Math"/>
                      </a:rPr>
                      <m:t>/</m:t>
                    </m:r>
                    <m:r>
                      <a:rPr lang="en-US" altLang="zh-CN" i="1">
                        <a:latin typeface="Cambria Math"/>
                      </a:rPr>
                      <m:t>𝑑𝑡</m:t>
                    </m:r>
                  </m:oMath>
                </a14:m>
                <a:r>
                  <a:rPr lang="zh-CN" altLang="en-US" dirty="0" smtClean="0"/>
                  <a:t>等于什么。这可以通过画图的方式帮助求解。</a:t>
                </a:r>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76200" y="0"/>
                <a:ext cx="8991600" cy="5586273"/>
              </a:xfrm>
              <a:prstGeom prst="rect">
                <a:avLst/>
              </a:prstGeom>
              <a:blipFill rotWithShape="1">
                <a:blip r:embed="rId2"/>
                <a:stretch>
                  <a:fillRect l="-610" t="-873" r="-3051" b="-437"/>
                </a:stretch>
              </a:blipFill>
            </p:spPr>
            <p:txBody>
              <a:bodyPr/>
              <a:lstStyle/>
              <a:p>
                <a:r>
                  <a:rPr lang="en-US">
                    <a:noFill/>
                  </a:rPr>
                  <a:t> </a:t>
                </a:r>
              </a:p>
            </p:txBody>
          </p:sp>
        </mc:Fallback>
      </mc:AlternateContent>
      <p:sp>
        <p:nvSpPr>
          <p:cNvPr id="2" name="Freeform 1"/>
          <p:cNvSpPr/>
          <p:nvPr/>
        </p:nvSpPr>
        <p:spPr>
          <a:xfrm>
            <a:off x="3733800" y="5573824"/>
            <a:ext cx="4378037" cy="979375"/>
          </a:xfrm>
          <a:custGeom>
            <a:avLst/>
            <a:gdLst>
              <a:gd name="connsiteX0" fmla="*/ 0 w 4378037"/>
              <a:gd name="connsiteY0" fmla="*/ 831508 h 979375"/>
              <a:gd name="connsiteX1" fmla="*/ 665018 w 4378037"/>
              <a:gd name="connsiteY1" fmla="*/ 235 h 979375"/>
              <a:gd name="connsiteX2" fmla="*/ 1773382 w 4378037"/>
              <a:gd name="connsiteY2" fmla="*/ 748381 h 979375"/>
              <a:gd name="connsiteX3" fmla="*/ 3269673 w 4378037"/>
              <a:gd name="connsiteY3" fmla="*/ 970053 h 979375"/>
              <a:gd name="connsiteX4" fmla="*/ 4378037 w 4378037"/>
              <a:gd name="connsiteY4" fmla="*/ 498999 h 979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8037" h="979375">
                <a:moveTo>
                  <a:pt x="0" y="831508"/>
                </a:moveTo>
                <a:cubicBezTo>
                  <a:pt x="184727" y="422798"/>
                  <a:pt x="369454" y="14089"/>
                  <a:pt x="665018" y="235"/>
                </a:cubicBezTo>
                <a:cubicBezTo>
                  <a:pt x="960582" y="-13620"/>
                  <a:pt x="1339273" y="586745"/>
                  <a:pt x="1773382" y="748381"/>
                </a:cubicBezTo>
                <a:cubicBezTo>
                  <a:pt x="2207491" y="910017"/>
                  <a:pt x="2835564" y="1011617"/>
                  <a:pt x="3269673" y="970053"/>
                </a:cubicBezTo>
                <a:cubicBezTo>
                  <a:pt x="3703782" y="928489"/>
                  <a:pt x="4040909" y="713744"/>
                  <a:pt x="4378037" y="498999"/>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V="1">
            <a:off x="4398818" y="5546114"/>
            <a:ext cx="574964" cy="2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 name="Rectangle 5"/>
              <p:cNvSpPr/>
              <p:nvPr/>
            </p:nvSpPr>
            <p:spPr>
              <a:xfrm>
                <a:off x="5029201" y="5212104"/>
                <a:ext cx="465127" cy="37523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b="1" i="1">
                              <a:latin typeface="Cambria Math"/>
                            </a:rPr>
                          </m:ctrlPr>
                        </m:sSubPr>
                        <m:e>
                          <m:r>
                            <a:rPr lang="zh-CN" altLang="en-US" b="1" i="1" smtClean="0">
                              <a:latin typeface="Cambria Math"/>
                            </a:rPr>
                            <m:t>𝜸</m:t>
                          </m:r>
                        </m:e>
                        <m:sub>
                          <m:r>
                            <a:rPr lang="en-US" altLang="zh-CN" b="1" i="1">
                              <a:latin typeface="Cambria Math"/>
                              <a:ea typeface="Cambria Math"/>
                            </a:rPr>
                            <m:t>∥</m:t>
                          </m:r>
                        </m:sub>
                      </m:sSub>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29201" y="5212104"/>
                <a:ext cx="465127" cy="375231"/>
              </a:xfrm>
              <a:prstGeom prst="rect">
                <a:avLst/>
              </a:prstGeom>
              <a:blipFill rotWithShape="1">
                <a:blip r:embed="rId3"/>
                <a:stretch>
                  <a:fillRect b="-6452"/>
                </a:stretch>
              </a:blipFill>
            </p:spPr>
            <p:txBody>
              <a:bodyPr/>
              <a:lstStyle/>
              <a:p>
                <a:r>
                  <a:rPr lang="en-US">
                    <a:noFill/>
                  </a:rPr>
                  <a:t> </a:t>
                </a:r>
              </a:p>
            </p:txBody>
          </p:sp>
        </mc:Fallback>
      </mc:AlternateContent>
      <p:cxnSp>
        <p:nvCxnSpPr>
          <p:cNvPr id="7" name="Straight Arrow Connector 6"/>
          <p:cNvCxnSpPr/>
          <p:nvPr/>
        </p:nvCxnSpPr>
        <p:spPr>
          <a:xfrm>
            <a:off x="5216953" y="6155951"/>
            <a:ext cx="518829" cy="4571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Rectangle 8"/>
              <p:cNvSpPr/>
              <p:nvPr/>
            </p:nvSpPr>
            <p:spPr>
              <a:xfrm>
                <a:off x="5691112" y="6425534"/>
                <a:ext cx="465127" cy="37523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b="1" i="1">
                              <a:latin typeface="Cambria Math"/>
                            </a:rPr>
                          </m:ctrlPr>
                        </m:sSubPr>
                        <m:e>
                          <m:r>
                            <a:rPr lang="zh-CN" altLang="en-US" b="1" i="1" smtClean="0">
                              <a:latin typeface="Cambria Math"/>
                            </a:rPr>
                            <m:t>𝜸</m:t>
                          </m:r>
                        </m:e>
                        <m:sub>
                          <m:r>
                            <a:rPr lang="en-US" altLang="zh-CN" b="1" i="1">
                              <a:latin typeface="Cambria Math"/>
                              <a:ea typeface="Cambria Math"/>
                            </a:rPr>
                            <m:t>∥</m:t>
                          </m:r>
                        </m:sub>
                      </m:sSub>
                    </m:oMath>
                  </m:oMathPara>
                </a14:m>
                <a:endParaRPr lang="en-US" dirty="0"/>
              </a:p>
            </p:txBody>
          </p:sp>
        </mc:Choice>
        <mc:Fallback>
          <p:sp>
            <p:nvSpPr>
              <p:cNvPr id="9" name="Rectangle 8"/>
              <p:cNvSpPr>
                <a:spLocks noRot="1" noChangeAspect="1" noMove="1" noResize="1" noEditPoints="1" noAdjustHandles="1" noChangeArrowheads="1" noChangeShapeType="1" noTextEdit="1"/>
              </p:cNvSpPr>
              <p:nvPr/>
            </p:nvSpPr>
            <p:spPr>
              <a:xfrm>
                <a:off x="5691112" y="6425534"/>
                <a:ext cx="465127" cy="375231"/>
              </a:xfrm>
              <a:prstGeom prst="rect">
                <a:avLst/>
              </a:prstGeom>
              <a:blipFill rotWithShape="1">
                <a:blip r:embed="rId4"/>
                <a:stretch>
                  <a:fillRect b="-6452"/>
                </a:stretch>
              </a:blipFill>
            </p:spPr>
            <p:txBody>
              <a:bodyPr/>
              <a:lstStyle/>
              <a:p>
                <a:r>
                  <a:rPr lang="en-US">
                    <a:noFill/>
                  </a:rPr>
                  <a:t> </a:t>
                </a:r>
              </a:p>
            </p:txBody>
          </p:sp>
        </mc:Fallback>
      </mc:AlternateContent>
    </p:spTree>
    <p:extLst>
      <p:ext uri="{BB962C8B-B14F-4D97-AF65-F5344CB8AC3E}">
        <p14:creationId xmlns:p14="http://schemas.microsoft.com/office/powerpoint/2010/main" val="41747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739"/>
            <a:ext cx="9144000" cy="2862322"/>
          </a:xfrm>
          <a:prstGeom prst="rect">
            <a:avLst/>
          </a:prstGeom>
        </p:spPr>
        <p:txBody>
          <a:bodyPr wrap="square">
            <a:spAutoFit/>
          </a:bodyPr>
          <a:lstStyle/>
          <a:p>
            <a:r>
              <a:rPr lang="zh-CN" altLang="en-US" dirty="0"/>
              <a:t>问题</a:t>
            </a:r>
            <a:r>
              <a:rPr lang="en-US" altLang="zh-CN" dirty="0"/>
              <a:t>3</a:t>
            </a:r>
            <a:r>
              <a:rPr lang="zh-CN" altLang="en-US" dirty="0" smtClean="0"/>
              <a:t>：惯性力</a:t>
            </a:r>
            <a:endParaRPr lang="en-US" altLang="zh-CN" dirty="0" smtClean="0"/>
          </a:p>
          <a:p>
            <a:endParaRPr lang="en-US" altLang="zh-CN" dirty="0"/>
          </a:p>
          <a:p>
            <a:r>
              <a:rPr lang="en-US" altLang="zh-CN" dirty="0" smtClean="0"/>
              <a:t>A</a:t>
            </a:r>
            <a:r>
              <a:rPr lang="zh-CN" altLang="en-US" dirty="0" smtClean="0"/>
              <a:t>：</a:t>
            </a:r>
            <a:r>
              <a:rPr lang="en-US" altLang="zh-CN" dirty="0" smtClean="0"/>
              <a:t> </a:t>
            </a:r>
            <a:r>
              <a:rPr lang="zh-CN" altLang="en-US" dirty="0"/>
              <a:t>参考系</a:t>
            </a:r>
            <a:r>
              <a:rPr lang="en-US" altLang="zh-CN" dirty="0"/>
              <a:t>A</a:t>
            </a:r>
            <a:r>
              <a:rPr lang="zh-CN" altLang="en-US" dirty="0"/>
              <a:t>相对地面静止，在其中有一个自由落体，质量为</a:t>
            </a:r>
            <a:r>
              <a:rPr lang="en-US" altLang="zh-CN" dirty="0"/>
              <a:t>m</a:t>
            </a:r>
            <a:r>
              <a:rPr lang="zh-CN" altLang="en-US" dirty="0"/>
              <a:t>。参考系</a:t>
            </a:r>
            <a:r>
              <a:rPr lang="en-US" altLang="zh-CN" dirty="0"/>
              <a:t>B</a:t>
            </a:r>
            <a:r>
              <a:rPr lang="zh-CN" altLang="en-US" dirty="0"/>
              <a:t>相对于</a:t>
            </a:r>
            <a:r>
              <a:rPr lang="en-US" altLang="zh-CN" dirty="0"/>
              <a:t>A</a:t>
            </a:r>
            <a:r>
              <a:rPr lang="zh-CN" altLang="en-US" dirty="0"/>
              <a:t>以加速度</a:t>
            </a:r>
            <a:r>
              <a:rPr lang="en-US" altLang="zh-CN" dirty="0"/>
              <a:t>a</a:t>
            </a:r>
            <a:r>
              <a:rPr lang="zh-CN" altLang="en-US" dirty="0"/>
              <a:t>向右运动。请写出在参考系</a:t>
            </a:r>
            <a:r>
              <a:rPr lang="en-US" altLang="zh-CN" dirty="0"/>
              <a:t>B</a:t>
            </a:r>
            <a:r>
              <a:rPr lang="zh-CN" altLang="en-US" dirty="0"/>
              <a:t>中，物体</a:t>
            </a:r>
            <a:r>
              <a:rPr lang="en-US" altLang="zh-CN" dirty="0"/>
              <a:t>m</a:t>
            </a:r>
            <a:r>
              <a:rPr lang="zh-CN" altLang="en-US" dirty="0"/>
              <a:t>所受到的力</a:t>
            </a:r>
            <a:r>
              <a:rPr lang="zh-CN" altLang="en-US" dirty="0" smtClean="0"/>
              <a:t>。</a:t>
            </a:r>
            <a:endParaRPr lang="en-US" altLang="zh-CN" dirty="0" smtClean="0"/>
          </a:p>
          <a:p>
            <a:endParaRPr lang="en-US" altLang="zh-CN" dirty="0"/>
          </a:p>
          <a:p>
            <a:r>
              <a:rPr lang="en-US" altLang="zh-CN" dirty="0" smtClean="0"/>
              <a:t>B</a:t>
            </a:r>
            <a:r>
              <a:rPr lang="zh-CN" altLang="en-US" dirty="0" smtClean="0"/>
              <a:t>：请</a:t>
            </a:r>
            <a:r>
              <a:rPr lang="zh-CN" altLang="en-US" dirty="0"/>
              <a:t>写出在参考系</a:t>
            </a:r>
            <a:r>
              <a:rPr lang="en-US" altLang="zh-CN" dirty="0"/>
              <a:t>B</a:t>
            </a:r>
            <a:r>
              <a:rPr lang="zh-CN" altLang="en-US" dirty="0"/>
              <a:t>中，物体</a:t>
            </a:r>
            <a:r>
              <a:rPr lang="en-US" altLang="zh-CN" dirty="0"/>
              <a:t>m</a:t>
            </a:r>
            <a:r>
              <a:rPr lang="zh-CN" altLang="en-US" dirty="0"/>
              <a:t>从静止开始运动的轨迹（即</a:t>
            </a:r>
            <a:r>
              <a:rPr lang="en-US" altLang="zh-CN" dirty="0"/>
              <a:t>X</a:t>
            </a:r>
            <a:r>
              <a:rPr lang="zh-CN" altLang="en-US" dirty="0"/>
              <a:t>坐标和</a:t>
            </a:r>
            <a:r>
              <a:rPr lang="en-US" altLang="zh-CN" dirty="0"/>
              <a:t>Y</a:t>
            </a:r>
            <a:r>
              <a:rPr lang="zh-CN" altLang="en-US" dirty="0"/>
              <a:t>坐标随时间的函数）。在</a:t>
            </a:r>
            <a:r>
              <a:rPr lang="en-US" altLang="zh-CN" dirty="0"/>
              <a:t>t=0</a:t>
            </a:r>
            <a:r>
              <a:rPr lang="zh-CN" altLang="en-US" dirty="0"/>
              <a:t>时刻，物体</a:t>
            </a:r>
            <a:r>
              <a:rPr lang="en-US" altLang="zh-CN" dirty="0"/>
              <a:t>m</a:t>
            </a:r>
            <a:r>
              <a:rPr lang="zh-CN" altLang="en-US" dirty="0"/>
              <a:t>的坐标为</a:t>
            </a:r>
            <a:r>
              <a:rPr lang="en-US" altLang="zh-CN" dirty="0"/>
              <a:t>(X,Y)=(0,h)</a:t>
            </a:r>
            <a:r>
              <a:rPr lang="zh-CN" altLang="en-US" dirty="0" smtClean="0"/>
              <a:t>。</a:t>
            </a:r>
            <a:endParaRPr lang="en-US" altLang="zh-CN" dirty="0" smtClean="0"/>
          </a:p>
          <a:p>
            <a:endParaRPr lang="en-US" altLang="zh-CN" dirty="0"/>
          </a:p>
          <a:p>
            <a:r>
              <a:rPr lang="en-US" altLang="zh-CN" dirty="0" smtClean="0"/>
              <a:t>C: </a:t>
            </a:r>
            <a:r>
              <a:rPr lang="zh-CN" altLang="en-US" dirty="0" smtClean="0"/>
              <a:t>物</a:t>
            </a:r>
            <a:r>
              <a:rPr lang="zh-CN" altLang="en-US" dirty="0"/>
              <a:t>体在参考系</a:t>
            </a:r>
            <a:r>
              <a:rPr lang="en-US" altLang="zh-CN" dirty="0"/>
              <a:t>B</a:t>
            </a:r>
            <a:r>
              <a:rPr lang="zh-CN" altLang="en-US" dirty="0"/>
              <a:t>中感受到</a:t>
            </a:r>
            <a:r>
              <a:rPr lang="zh-CN" altLang="en-US" dirty="0" smtClean="0"/>
              <a:t>了惯</a:t>
            </a:r>
            <a:r>
              <a:rPr lang="zh-CN" altLang="en-US" dirty="0"/>
              <a:t>性力</a:t>
            </a:r>
            <a:r>
              <a:rPr lang="zh-CN" altLang="en-US" dirty="0" smtClean="0"/>
              <a:t>，这</a:t>
            </a:r>
            <a:r>
              <a:rPr lang="zh-CN" altLang="en-US" dirty="0"/>
              <a:t>个惯性力似</a:t>
            </a:r>
            <a:r>
              <a:rPr lang="zh-CN" altLang="en-US" dirty="0" smtClean="0"/>
              <a:t>乎是</a:t>
            </a:r>
            <a:r>
              <a:rPr lang="zh-CN" altLang="en-US" dirty="0"/>
              <a:t>单独出现的，它违背牛顿第</a:t>
            </a:r>
            <a:endParaRPr lang="en-US" altLang="zh-CN" dirty="0"/>
          </a:p>
          <a:p>
            <a:r>
              <a:rPr lang="zh-CN" altLang="en-US" dirty="0"/>
              <a:t>三定律吗（请解释你的结论</a:t>
            </a:r>
            <a:r>
              <a:rPr lang="zh-CN" altLang="en-US" dirty="0" smtClean="0"/>
              <a:t>）？</a:t>
            </a:r>
            <a:endParaRPr lang="en-US" altLang="zh-CN" dirty="0"/>
          </a:p>
        </p:txBody>
      </p:sp>
      <p:cxnSp>
        <p:nvCxnSpPr>
          <p:cNvPr id="5" name="Straight Arrow Connector 4"/>
          <p:cNvCxnSpPr/>
          <p:nvPr/>
        </p:nvCxnSpPr>
        <p:spPr>
          <a:xfrm flipV="1">
            <a:off x="2220830" y="3974064"/>
            <a:ext cx="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220830" y="5650464"/>
            <a:ext cx="2174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284460" y="5286119"/>
            <a:ext cx="210185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p:cNvSpPr txBox="1"/>
              <p:nvPr/>
            </p:nvSpPr>
            <p:spPr>
              <a:xfrm>
                <a:off x="3308270" y="4582871"/>
                <a:ext cx="3179760" cy="646331"/>
              </a:xfrm>
              <a:prstGeom prst="rect">
                <a:avLst/>
              </a:prstGeom>
              <a:noFill/>
            </p:spPr>
            <p:txBody>
              <a:bodyPr wrap="square" rtlCol="0">
                <a:spAutoFit/>
              </a:bodyPr>
              <a:lstStyle/>
              <a:p>
                <a:r>
                  <a:rPr lang="zh-CN" altLang="en-US" dirty="0"/>
                  <a:t>参考</a:t>
                </a:r>
                <a:r>
                  <a:rPr lang="zh-CN" altLang="en-US" dirty="0" smtClean="0"/>
                  <a:t>系</a:t>
                </a:r>
                <a:r>
                  <a:rPr lang="en-US" altLang="zh-CN" dirty="0" smtClean="0"/>
                  <a:t>B</a:t>
                </a:r>
                <a:r>
                  <a:rPr lang="zh-CN" altLang="en-US" dirty="0" smtClean="0"/>
                  <a:t>相对</a:t>
                </a:r>
                <a:r>
                  <a:rPr lang="zh-CN" altLang="en-US" dirty="0"/>
                  <a:t>参考</a:t>
                </a:r>
                <a:r>
                  <a:rPr lang="zh-CN" altLang="en-US" dirty="0" smtClean="0"/>
                  <a:t>系</a:t>
                </a:r>
                <a:r>
                  <a:rPr lang="en-US" altLang="zh-CN" dirty="0" smtClean="0"/>
                  <a:t>A</a:t>
                </a:r>
                <a:r>
                  <a:rPr lang="zh-CN" altLang="en-US" dirty="0"/>
                  <a:t>向</a:t>
                </a:r>
                <a:r>
                  <a:rPr lang="zh-CN" altLang="en-US" dirty="0" smtClean="0"/>
                  <a:t>右加速运动，加速度为</a:t>
                </a:r>
                <a14:m>
                  <m:oMath xmlns:m="http://schemas.openxmlformats.org/officeDocument/2006/math">
                    <m:r>
                      <a:rPr lang="en-US" altLang="zh-CN" b="0" i="1" smtClean="0">
                        <a:latin typeface="Cambria Math"/>
                      </a:rPr>
                      <m:t>𝑎</m:t>
                    </m:r>
                  </m:oMath>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3308270" y="4582871"/>
                <a:ext cx="3179760" cy="646331"/>
              </a:xfrm>
              <a:prstGeom prst="rect">
                <a:avLst/>
              </a:prstGeom>
              <a:blipFill rotWithShape="1">
                <a:blip r:embed="rId2"/>
                <a:stretch>
                  <a:fillRect l="-1727" t="-7547" b="-11321"/>
                </a:stretch>
              </a:blipFill>
            </p:spPr>
            <p:txBody>
              <a:bodyPr/>
              <a:lstStyle/>
              <a:p>
                <a:r>
                  <a:rPr lang="en-US">
                    <a:noFill/>
                  </a:rPr>
                  <a:t> </a:t>
                </a:r>
              </a:p>
            </p:txBody>
          </p:sp>
        </mc:Fallback>
      </mc:AlternateContent>
      <p:cxnSp>
        <p:nvCxnSpPr>
          <p:cNvPr id="9" name="Straight Arrow Connector 8"/>
          <p:cNvCxnSpPr/>
          <p:nvPr/>
        </p:nvCxnSpPr>
        <p:spPr>
          <a:xfrm flipV="1">
            <a:off x="2865350" y="3804092"/>
            <a:ext cx="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865350" y="5480492"/>
            <a:ext cx="2174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636466" y="5204932"/>
            <a:ext cx="325440" cy="369332"/>
          </a:xfrm>
          <a:prstGeom prst="rect">
            <a:avLst/>
          </a:prstGeom>
          <a:noFill/>
        </p:spPr>
        <p:txBody>
          <a:bodyPr wrap="square" rtlCol="0">
            <a:spAutoFit/>
          </a:bodyPr>
          <a:lstStyle/>
          <a:p>
            <a:r>
              <a:rPr lang="en-US" dirty="0"/>
              <a:t>B</a:t>
            </a:r>
          </a:p>
        </p:txBody>
      </p:sp>
      <p:sp>
        <p:nvSpPr>
          <p:cNvPr id="12" name="TextBox 11"/>
          <p:cNvSpPr txBox="1"/>
          <p:nvPr/>
        </p:nvSpPr>
        <p:spPr>
          <a:xfrm>
            <a:off x="1978376" y="5336882"/>
            <a:ext cx="325440" cy="369332"/>
          </a:xfrm>
          <a:prstGeom prst="rect">
            <a:avLst/>
          </a:prstGeom>
          <a:noFill/>
        </p:spPr>
        <p:txBody>
          <a:bodyPr wrap="square" rtlCol="0">
            <a:spAutoFit/>
          </a:bodyPr>
          <a:lstStyle/>
          <a:p>
            <a:r>
              <a:rPr lang="en-US" dirty="0"/>
              <a:t>A</a:t>
            </a:r>
          </a:p>
        </p:txBody>
      </p:sp>
      <p:sp>
        <p:nvSpPr>
          <p:cNvPr id="13" name="Oval 12"/>
          <p:cNvSpPr/>
          <p:nvPr/>
        </p:nvSpPr>
        <p:spPr>
          <a:xfrm>
            <a:off x="3308270" y="3135864"/>
            <a:ext cx="442920" cy="439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13" idx="4"/>
          </p:cNvCxnSpPr>
          <p:nvPr/>
        </p:nvCxnSpPr>
        <p:spPr>
          <a:xfrm>
            <a:off x="3529730" y="3575492"/>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71190" y="5326745"/>
            <a:ext cx="502440" cy="369332"/>
          </a:xfrm>
          <a:prstGeom prst="rect">
            <a:avLst/>
          </a:prstGeom>
          <a:noFill/>
        </p:spPr>
        <p:txBody>
          <a:bodyPr wrap="square" rtlCol="0">
            <a:spAutoFit/>
          </a:bodyPr>
          <a:lstStyle/>
          <a:p>
            <a:r>
              <a:rPr lang="en-US" dirty="0" smtClean="0"/>
              <a:t>X</a:t>
            </a:r>
            <a:endParaRPr lang="en-US" dirty="0"/>
          </a:p>
        </p:txBody>
      </p:sp>
      <p:sp>
        <p:nvSpPr>
          <p:cNvPr id="16" name="TextBox 15"/>
          <p:cNvSpPr txBox="1"/>
          <p:nvPr/>
        </p:nvSpPr>
        <p:spPr>
          <a:xfrm>
            <a:off x="2816859" y="3880292"/>
            <a:ext cx="502440" cy="369332"/>
          </a:xfrm>
          <a:prstGeom prst="rect">
            <a:avLst/>
          </a:prstGeom>
          <a:noFill/>
        </p:spPr>
        <p:txBody>
          <a:bodyPr wrap="square" rtlCol="0">
            <a:spAutoFit/>
          </a:bodyPr>
          <a:lstStyle/>
          <a:p>
            <a:r>
              <a:rPr lang="en-US" dirty="0"/>
              <a:t>Y</a:t>
            </a:r>
          </a:p>
        </p:txBody>
      </p:sp>
    </p:spTree>
    <p:extLst>
      <p:ext uri="{BB962C8B-B14F-4D97-AF65-F5344CB8AC3E}">
        <p14:creationId xmlns:p14="http://schemas.microsoft.com/office/powerpoint/2010/main" val="224298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1006</Words>
  <Application>Microsoft Office PowerPoint</Application>
  <PresentationFormat>On-screen Show (4:3)</PresentationFormat>
  <Paragraphs>37</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xue</dc:creator>
  <cp:lastModifiedBy>xue</cp:lastModifiedBy>
  <cp:revision>11</cp:revision>
  <dcterms:created xsi:type="dcterms:W3CDTF">2006-08-16T00:00:00Z</dcterms:created>
  <dcterms:modified xsi:type="dcterms:W3CDTF">2017-10-18T08:05:11Z</dcterms:modified>
</cp:coreProperties>
</file>