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1" r:id="rId9"/>
    <p:sldId id="260" r:id="rId10"/>
    <p:sldId id="268" r:id="rId11"/>
    <p:sldId id="269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B0A9-8E30-4B9A-9D46-501A0E47C0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2968-9E46-4D01-8C87-1EFE8339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3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透镜象差的研究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124732"/>
            <a:ext cx="2706417" cy="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</a:t>
            </a:r>
            <a:r>
              <a:rPr lang="zh-CN" altLang="en-US" dirty="0" smtClean="0"/>
              <a:t>差测量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529" y="1933201"/>
            <a:ext cx="105156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公式法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共轭法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09483" y="3364818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 smtClean="0">
                <a:solidFill>
                  <a:srgbClr val="FF0000"/>
                </a:solidFill>
              </a:rPr>
              <a:t>注意同轴等高的调节！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实物成实像法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0" r="19777" b="20458"/>
          <a:stretch/>
        </p:blipFill>
        <p:spPr>
          <a:xfrm>
            <a:off x="2105841" y="1490709"/>
            <a:ext cx="5317216" cy="2541494"/>
          </a:xfrm>
        </p:spPr>
      </p:pic>
      <p:pic>
        <p:nvPicPr>
          <p:cNvPr id="4" name="Picture 2" descr="2920355944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98" y="1366775"/>
            <a:ext cx="1649225" cy="96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83" y="4032203"/>
            <a:ext cx="8410575" cy="25431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245659" y="4429731"/>
            <a:ext cx="537882" cy="874059"/>
            <a:chOff x="2447365" y="4773706"/>
            <a:chExt cx="537882" cy="874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47365" y="4773706"/>
              <a:ext cx="0" cy="8740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541494" y="5042647"/>
              <a:ext cx="443753" cy="2823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71228"/>
              </p:ext>
            </p:extLst>
          </p:nvPr>
        </p:nvGraphicFramePr>
        <p:xfrm>
          <a:off x="8514976" y="2941638"/>
          <a:ext cx="2421208" cy="78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6" imgW="863280" imgH="279360" progId="Equation.3">
                  <p:embed/>
                </p:oleObj>
              </mc:Choice>
              <mc:Fallback>
                <p:oleObj name="公式" r:id="rId6" imgW="8632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14976" y="2941638"/>
                        <a:ext cx="2421208" cy="783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320118" y="4598894"/>
            <a:ext cx="0" cy="704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553" y="1152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/>
              <a:t>共轭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（贝塞尔法）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18" y="490347"/>
            <a:ext cx="4981082" cy="2134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755" y="3449356"/>
            <a:ext cx="8485714" cy="2971429"/>
          </a:xfrm>
          <a:prstGeom prst="rect">
            <a:avLst/>
          </a:prstGeom>
        </p:spPr>
      </p:pic>
      <p:pic>
        <p:nvPicPr>
          <p:cNvPr id="1027" name="Picture 3" descr="29203J324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7" y="1440773"/>
            <a:ext cx="2084223" cy="98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923481"/>
              </p:ext>
            </p:extLst>
          </p:nvPr>
        </p:nvGraphicFramePr>
        <p:xfrm>
          <a:off x="2044024" y="2619748"/>
          <a:ext cx="2455041" cy="79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6" imgW="863280" imgH="279360" progId="Equation.3">
                  <p:embed/>
                </p:oleObj>
              </mc:Choice>
              <mc:Fallback>
                <p:oleObj name="公式" r:id="rId6" imgW="8632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4024" y="2619748"/>
                        <a:ext cx="2455041" cy="79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3913094" y="4074459"/>
            <a:ext cx="0" cy="704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彗差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位于主轴外的某一轴外物点，向光学系统发出的单色圆锥形光束，经该光学系统折射后，若在理想平面处不能结成清晰点，而是结成拖着明亮尾巴的彗星形光斑，则此光学系统的成像误差成为彗差。彗差属轴外点的单色像差。轴外物点以大孔径光束成像时，发出的光束通过透镜后，不再相交一点，则一光点的像便会得到一逗点状，型如彗星，故称“彗差”。</a:t>
            </a:r>
            <a:endParaRPr lang="zh-CN" altLang="en-US" sz="2400" dirty="0"/>
          </a:p>
        </p:txBody>
      </p:sp>
      <p:pic>
        <p:nvPicPr>
          <p:cNvPr id="7170" name="Picture 2" descr="ComaAberrationT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48" y="4289612"/>
            <a:ext cx="7261852" cy="20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357"/>
            <a:ext cx="2895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彗差观察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将白炽灯、 “品”字屏、凸透镜、白屏依次排列，调整透镜和显示屏的位置，直到得到一清晰的实象。将凸透镜转动一个角度，移动白屏，观察像的变化。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52" y="3782821"/>
            <a:ext cx="6799448" cy="20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186953" y="4147343"/>
            <a:ext cx="537882" cy="874059"/>
            <a:chOff x="2447365" y="4773706"/>
            <a:chExt cx="537882" cy="874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447365" y="4773706"/>
              <a:ext cx="0" cy="8740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右箭头 6"/>
            <p:cNvSpPr/>
            <p:nvPr/>
          </p:nvSpPr>
          <p:spPr>
            <a:xfrm>
              <a:off x="2541494" y="5042647"/>
              <a:ext cx="443753" cy="2823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30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了解像差的种类及形成原因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 smtClean="0"/>
              <a:t>掌握</a:t>
            </a:r>
            <a:r>
              <a:rPr lang="zh-CN" altLang="zh-CN" dirty="0"/>
              <a:t>测量象差的简单方法</a:t>
            </a:r>
            <a:r>
              <a:rPr lang="en-US" altLang="zh-CN" dirty="0"/>
              <a:t> </a:t>
            </a:r>
            <a:endParaRPr lang="zh-CN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 smtClean="0"/>
              <a:t>联系实际，了解</a:t>
            </a:r>
            <a:r>
              <a:rPr lang="zh-CN" altLang="zh-CN" dirty="0"/>
              <a:t>现实生活中光学仪器对像差与色差的消除方法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9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色差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1488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000" dirty="0"/>
              <a:t>透镜成像的一个严重缺陷，色差简单来说就是颜色的差别，发生在多色光为光源的情况下，单色光不产生色差。可见光的波长范围大约 </a:t>
            </a:r>
            <a:r>
              <a:rPr lang="en-US" altLang="zh-CN" sz="2000" dirty="0"/>
              <a:t>400 </a:t>
            </a:r>
            <a:r>
              <a:rPr lang="zh-CN" altLang="zh-CN" sz="2000" dirty="0"/>
              <a:t>至 </a:t>
            </a:r>
            <a:r>
              <a:rPr lang="en-US" altLang="zh-CN" sz="2000" dirty="0"/>
              <a:t>700 </a:t>
            </a:r>
            <a:r>
              <a:rPr lang="zh-CN" altLang="zh-CN" sz="2000" dirty="0"/>
              <a:t>纳米，不同波长的光，颜色各不相同。在通过透镜时的折射率也不同。这样物方一个点，在像方则可能形成一个色斑。</a:t>
            </a:r>
            <a:endParaRPr lang="zh-CN" altLang="en-US" sz="2000" dirty="0"/>
          </a:p>
        </p:txBody>
      </p:sp>
      <p:pic>
        <p:nvPicPr>
          <p:cNvPr id="1027" name="Picture 3" descr="img-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2708" r="51805" b="4150"/>
          <a:stretch>
            <a:fillRect/>
          </a:stretch>
        </p:blipFill>
        <p:spPr bwMode="auto">
          <a:xfrm>
            <a:off x="8183095" y="1477169"/>
            <a:ext cx="34004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97641" y="38916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①位置色差（又称纵向色差）　与物高无关的像差，即不同波长的光线经由光学系统后会聚在不同的焦点。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0259" y="45390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315"/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②横向色差（又称倍率色差）　与物高一次方成正比的像差。它使不同波长光线的像高不同，在理想像平面上物点的像成为一条小光谱。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4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色差测量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自准直法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公式法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共轭法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04765" y="238012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 smtClean="0">
                <a:solidFill>
                  <a:srgbClr val="FF0000"/>
                </a:solidFill>
              </a:rPr>
              <a:t>注意同轴等高的调节！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435" y="4905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自准直法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71" y="1674766"/>
            <a:ext cx="7955249" cy="23818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0258" y="615809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测量时反射镜要尽量贴近待测透镜，其平面应尽量与光轴垂直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通过来回逼近法找到清晰的实像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71" y="4362450"/>
            <a:ext cx="8391525" cy="24955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447365" y="4773706"/>
            <a:ext cx="537882" cy="874059"/>
            <a:chOff x="2447365" y="4773706"/>
            <a:chExt cx="537882" cy="874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47365" y="4773706"/>
              <a:ext cx="0" cy="8740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右箭头 10"/>
            <p:cNvSpPr/>
            <p:nvPr/>
          </p:nvSpPr>
          <p:spPr>
            <a:xfrm>
              <a:off x="2541494" y="5042647"/>
              <a:ext cx="443753" cy="2823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47365" y="4776507"/>
            <a:ext cx="537882" cy="874059"/>
            <a:chOff x="6615953" y="4564205"/>
            <a:chExt cx="537882" cy="874059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615953" y="4564205"/>
              <a:ext cx="0" cy="8740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右箭头 12"/>
            <p:cNvSpPr/>
            <p:nvPr/>
          </p:nvSpPr>
          <p:spPr>
            <a:xfrm>
              <a:off x="6710082" y="4833146"/>
              <a:ext cx="443753" cy="28238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实物成实像法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0" r="19777" b="20458"/>
          <a:stretch/>
        </p:blipFill>
        <p:spPr>
          <a:xfrm>
            <a:off x="2105841" y="1490709"/>
            <a:ext cx="5317216" cy="2541494"/>
          </a:xfrm>
        </p:spPr>
      </p:pic>
      <p:pic>
        <p:nvPicPr>
          <p:cNvPr id="4" name="Picture 2" descr="2920355944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98" y="1366775"/>
            <a:ext cx="1649225" cy="96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83" y="4032203"/>
            <a:ext cx="8410575" cy="25431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245659" y="4429731"/>
            <a:ext cx="537882" cy="874059"/>
            <a:chOff x="2447365" y="4773706"/>
            <a:chExt cx="537882" cy="874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47365" y="4773706"/>
              <a:ext cx="0" cy="8740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541494" y="5042647"/>
              <a:ext cx="443753" cy="2823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45659" y="4429731"/>
            <a:ext cx="537882" cy="874059"/>
            <a:chOff x="6615953" y="4564205"/>
            <a:chExt cx="537882" cy="87405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615953" y="4564205"/>
              <a:ext cx="0" cy="8740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右箭头 11"/>
            <p:cNvSpPr/>
            <p:nvPr/>
          </p:nvSpPr>
          <p:spPr>
            <a:xfrm>
              <a:off x="6710082" y="4833146"/>
              <a:ext cx="443753" cy="28238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3644153" y="2299447"/>
            <a:ext cx="0" cy="34210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096000" y="2653071"/>
            <a:ext cx="1" cy="113307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41607"/>
              </p:ext>
            </p:extLst>
          </p:nvPr>
        </p:nvGraphicFramePr>
        <p:xfrm>
          <a:off x="8189913" y="2760663"/>
          <a:ext cx="27320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6" imgW="965200" imgH="279400" progId="Equation.3">
                  <p:embed/>
                </p:oleObj>
              </mc:Choice>
              <mc:Fallback>
                <p:oleObj name="公式" r:id="rId6" imgW="9652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2760663"/>
                        <a:ext cx="2732087" cy="78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553" y="1152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/>
              <a:t>共轭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（贝塞尔法）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18" y="490347"/>
            <a:ext cx="4981082" cy="2134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755" y="3449356"/>
            <a:ext cx="8485714" cy="29714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487706" y="3811166"/>
            <a:ext cx="537882" cy="874059"/>
            <a:chOff x="2447365" y="4773706"/>
            <a:chExt cx="537882" cy="87405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447365" y="4773706"/>
              <a:ext cx="0" cy="8740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右箭头 7"/>
            <p:cNvSpPr/>
            <p:nvPr/>
          </p:nvSpPr>
          <p:spPr>
            <a:xfrm>
              <a:off x="2541494" y="5042647"/>
              <a:ext cx="443753" cy="2823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87706" y="3811165"/>
            <a:ext cx="537882" cy="874059"/>
            <a:chOff x="6615953" y="4564205"/>
            <a:chExt cx="537882" cy="87405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615953" y="4564205"/>
              <a:ext cx="0" cy="8740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右箭头 12"/>
            <p:cNvSpPr/>
            <p:nvPr/>
          </p:nvSpPr>
          <p:spPr>
            <a:xfrm>
              <a:off x="6710082" y="4833146"/>
              <a:ext cx="443753" cy="28238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86023"/>
              </p:ext>
            </p:extLst>
          </p:nvPr>
        </p:nvGraphicFramePr>
        <p:xfrm>
          <a:off x="1824057" y="2501318"/>
          <a:ext cx="2732565" cy="78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965200" imgH="279400" progId="Equation.3">
                  <p:embed/>
                </p:oleObj>
              </mc:Choice>
              <mc:Fallback>
                <p:oleObj name="公式" r:id="rId5" imgW="965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57" y="2501318"/>
                        <a:ext cx="2732565" cy="784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29203J324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24" y="1230842"/>
            <a:ext cx="2512598" cy="118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倍率色差测量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35" y="1690688"/>
            <a:ext cx="3250080" cy="2437560"/>
          </a:xfrm>
        </p:spPr>
      </p:pic>
      <p:sp>
        <p:nvSpPr>
          <p:cNvPr id="7" name="矩形 6"/>
          <p:cNvSpPr/>
          <p:nvPr/>
        </p:nvSpPr>
        <p:spPr>
          <a:xfrm>
            <a:off x="838200" y="17867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采用公式</a:t>
            </a: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法</a:t>
            </a:r>
            <a:endParaRPr lang="en-US" altLang="zh-CN" kern="100" dirty="0" smtClean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放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上红色滤色片，</a:t>
            </a:r>
            <a:r>
              <a:rPr lang="zh-CN" altLang="zh-CN" kern="0" dirty="0">
                <a:solidFill>
                  <a:srgbClr val="000000"/>
                </a:solidFill>
                <a:latin typeface="simsun" panose="02010600030101010101" pitchFamily="2" charset="-122"/>
                <a:cs typeface="宋体" panose="02010600030101010101" pitchFamily="2" charset="-122"/>
              </a:rPr>
              <a:t>各光学元件调节到同轴等高，并使该轴与光具座的导轨平行。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移动透镜与白屏，在屏上找等大清晰的倒像，此时物像距相等，为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倍红光焦距。读取标尺上红色像的宽度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zh-CN" kern="100" baseline="-25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将滤色片换成蓝色，读取标尺屏上蓝色像的宽度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zh-CN" kern="100" baseline="-25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zh-CN" altLang="zh-CN" kern="100" baseline="-25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比值为此物距下的红蓝倍率色差。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   </a:t>
            </a:r>
            <a:r>
              <a:rPr lang="zh-CN" altLang="zh-CN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改变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不同的物距，观察倍率色差有何变化？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06" y="4224276"/>
            <a:ext cx="8410575" cy="25431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124636" y="4621804"/>
            <a:ext cx="537882" cy="874059"/>
            <a:chOff x="2447365" y="4773706"/>
            <a:chExt cx="537882" cy="87405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447365" y="4773706"/>
              <a:ext cx="0" cy="8740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右箭头 10"/>
            <p:cNvSpPr/>
            <p:nvPr/>
          </p:nvSpPr>
          <p:spPr>
            <a:xfrm>
              <a:off x="2541494" y="5042647"/>
              <a:ext cx="443753" cy="2823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24636" y="4621804"/>
            <a:ext cx="537882" cy="874059"/>
            <a:chOff x="6615953" y="4564205"/>
            <a:chExt cx="537882" cy="874059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615953" y="4564205"/>
              <a:ext cx="0" cy="8740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右箭头 13"/>
            <p:cNvSpPr/>
            <p:nvPr/>
          </p:nvSpPr>
          <p:spPr>
            <a:xfrm>
              <a:off x="6710082" y="4833146"/>
              <a:ext cx="443753" cy="28238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6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555331"/>
            <a:ext cx="584835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400" dirty="0"/>
              <a:t>亦称球面像差。 轴上物点发出的光束， 经光学系统以后，与光轴夹不同角度的光线交光轴于不同位置，因此，在像面上形成一个圆形弥散斑，这就是球差。 一般是以实际光线在像方与光轴的交点相对于近轴光线与光轴交点 （即高斯像点）的轴向距离来度量它。</a:t>
            </a:r>
            <a:endParaRPr lang="zh-CN" altLang="en-US" sz="2400" dirty="0"/>
          </a:p>
        </p:txBody>
      </p:sp>
      <p:pic>
        <p:nvPicPr>
          <p:cNvPr id="2050" name="Picture 2" descr="483133bc06e0b122b2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16" y="4248665"/>
            <a:ext cx="4667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16" y="1555331"/>
            <a:ext cx="4684059" cy="26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555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simsun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透镜象差的研究</vt:lpstr>
      <vt:lpstr>实验目的</vt:lpstr>
      <vt:lpstr>色差</vt:lpstr>
      <vt:lpstr>色差测量</vt:lpstr>
      <vt:lpstr>自准直法 </vt:lpstr>
      <vt:lpstr>实物成实像法</vt:lpstr>
      <vt:lpstr>共轭法（贝塞尔法）</vt:lpstr>
      <vt:lpstr>倍率色差测量 </vt:lpstr>
      <vt:lpstr>球差</vt:lpstr>
      <vt:lpstr>球差测量</vt:lpstr>
      <vt:lpstr>实物成实像法</vt:lpstr>
      <vt:lpstr>共轭法（贝塞尔法）</vt:lpstr>
      <vt:lpstr>彗差</vt:lpstr>
      <vt:lpstr>彗差观察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透镜象差的研究</dc:title>
  <dc:creator>lenovo</dc:creator>
  <cp:lastModifiedBy>lenovo</cp:lastModifiedBy>
  <cp:revision>11</cp:revision>
  <dcterms:created xsi:type="dcterms:W3CDTF">2015-10-22T06:21:32Z</dcterms:created>
  <dcterms:modified xsi:type="dcterms:W3CDTF">2015-11-09T04:37:00Z</dcterms:modified>
</cp:coreProperties>
</file>