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9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0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4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1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3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912E-EE80-49BD-A9AE-C9E6453AEA99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68E1-9BED-47D3-99E3-14ED794B3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.qq.com/boke/page/z/z/h/z0105n2oqz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gi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7.gi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光的折射与发射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分光计的调节和使用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124732"/>
            <a:ext cx="2706417" cy="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>
          <a:xfrm>
            <a:off x="1447800" y="254000"/>
            <a:ext cx="9144000" cy="969963"/>
          </a:xfrm>
        </p:spPr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讨论和思考</a:t>
            </a:r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927100" y="1206500"/>
            <a:ext cx="9702800" cy="5156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为何要调整分光计上载物平台的水平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  <a:p>
            <a:pPr algn="l"/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不水 平可以吗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在载物台上放一个水平仪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可以吗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请说出可以或不可以的理由</a:t>
            </a:r>
            <a:endParaRPr lang="en-US" altLang="zh-CN" sz="40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分光计的调整过程为何要先粗调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  <a:p>
            <a:pPr algn="l"/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分光计的作用是什么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  <a:p>
            <a:pPr algn="l"/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有什么应用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请各自举出一个应用的例子</a:t>
            </a:r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或设想方案</a:t>
            </a:r>
            <a:r>
              <a:rPr lang="en-US" altLang="zh-CN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72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http://v.qq.com/boke/page/z/z/h/z0105n2oqzh.html</a:t>
            </a:r>
            <a:endParaRPr lang="en-US" altLang="zh-CN" dirty="0" smtClean="0"/>
          </a:p>
          <a:p>
            <a:r>
              <a:rPr lang="en-US" altLang="zh-CN" dirty="0" smtClean="0"/>
              <a:t>http://v.youku.com/v_show/id_XNjE4NTM4NTg0.html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06" y="4298496"/>
            <a:ext cx="3899808" cy="24234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" y="23657"/>
            <a:ext cx="1867402" cy="33546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5526" y="886002"/>
            <a:ext cx="359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n</a:t>
            </a:r>
            <a:r>
              <a:rPr lang="en-US" altLang="zh-CN" sz="3600" b="1" baseline="-25000" dirty="0" smtClean="0"/>
              <a:t>1</a:t>
            </a:r>
            <a:r>
              <a:rPr lang="en-US" altLang="zh-CN" sz="3600" b="1" dirty="0" smtClean="0"/>
              <a:t>sinθ</a:t>
            </a:r>
            <a:r>
              <a:rPr lang="en-US" altLang="zh-CN" sz="3600" b="1" baseline="-25000" dirty="0" smtClean="0"/>
              <a:t>1</a:t>
            </a:r>
            <a:r>
              <a:rPr lang="en-US" altLang="zh-CN" sz="3600" b="1" dirty="0" smtClean="0"/>
              <a:t>=n</a:t>
            </a:r>
            <a:r>
              <a:rPr lang="en-US" altLang="zh-CN" sz="3600" b="1" baseline="-25000" dirty="0" smtClean="0"/>
              <a:t>2</a:t>
            </a:r>
            <a:r>
              <a:rPr lang="en-US" altLang="zh-CN" sz="3600" b="1" dirty="0" smtClean="0"/>
              <a:t>sinθ</a:t>
            </a:r>
            <a:r>
              <a:rPr lang="en-US" altLang="zh-CN" sz="3600" b="1" baseline="-25000" dirty="0" smtClean="0"/>
              <a:t>2</a:t>
            </a:r>
            <a:endParaRPr lang="zh-CN" altLang="en-US" sz="3600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14877" y="1899041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测量材料的折射率</a:t>
            </a:r>
            <a:r>
              <a:rPr lang="en-US" altLang="zh-CN" sz="2400" dirty="0" smtClean="0"/>
              <a:t>n             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452914" y="2815771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精密的量角系统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分光计</a:t>
            </a:r>
            <a:endParaRPr lang="zh-CN" alt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4024712" y="2387110"/>
            <a:ext cx="221170" cy="402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3393561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单色光在经过棱镜后，传播方向发生偏折，</a:t>
            </a:r>
            <a:endParaRPr lang="en-US" altLang="zh-CN" sz="2400" dirty="0" smtClean="0"/>
          </a:p>
          <a:p>
            <a:r>
              <a:rPr lang="zh-CN" altLang="en-US" sz="2400" dirty="0" smtClean="0"/>
              <a:t>其最小偏向角满足如下关系：</a:t>
            </a:r>
            <a:endParaRPr lang="zh-CN" altLang="en-US" sz="24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76202" y="47436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73975"/>
              </p:ext>
            </p:extLst>
          </p:nvPr>
        </p:nvGraphicFramePr>
        <p:xfrm>
          <a:off x="3514324" y="4673892"/>
          <a:ext cx="2758867" cy="137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5" imgW="1524000" imgH="762000" progId="Equation.3">
                  <p:embed/>
                </p:oleObj>
              </mc:Choice>
              <mc:Fallback>
                <p:oleObj name="公式" r:id="rId5" imgW="1524000" imgH="76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324" y="4673892"/>
                        <a:ext cx="2758867" cy="1379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T7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2"/>
          <a:stretch/>
        </p:blipFill>
        <p:spPr bwMode="auto">
          <a:xfrm>
            <a:off x="416996" y="4553984"/>
            <a:ext cx="212869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2377683" y="638775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</a:rPr>
              <a:t>因此，我们可以得该材料对不同色光的折射率。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273191" y="2951923"/>
            <a:ext cx="519495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55751" y="2726085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000" dirty="0" smtClean="0"/>
              <a:t>测量折射率</a:t>
            </a:r>
            <a:endParaRPr lang="en-US" altLang="zh-CN" sz="20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 smtClean="0"/>
              <a:t>进行光谱学研究，测量波长、光栅常数等</a:t>
            </a:r>
            <a:endParaRPr lang="zh-CN" altLang="en-US" sz="20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2971" y="667418"/>
            <a:ext cx="3240878" cy="2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5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调整分光计达到测量要求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测定三棱镜的顶角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测定汞灯谱线的最小偏向角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3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7181695" y="364242"/>
            <a:ext cx="4659086" cy="1611086"/>
            <a:chOff x="2844800" y="2583543"/>
            <a:chExt cx="4659086" cy="1611086"/>
          </a:xfrm>
        </p:grpSpPr>
        <p:sp>
          <p:nvSpPr>
            <p:cNvPr id="7" name="圆柱形 6"/>
            <p:cNvSpPr/>
            <p:nvPr/>
          </p:nvSpPr>
          <p:spPr>
            <a:xfrm>
              <a:off x="4750972" y="3495381"/>
              <a:ext cx="964347" cy="379078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柱形 7"/>
            <p:cNvSpPr/>
            <p:nvPr/>
          </p:nvSpPr>
          <p:spPr>
            <a:xfrm rot="5400000">
              <a:off x="3602531" y="2508943"/>
              <a:ext cx="295835" cy="1250576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柱形 8"/>
            <p:cNvSpPr/>
            <p:nvPr/>
          </p:nvSpPr>
          <p:spPr>
            <a:xfrm rot="5400000">
              <a:off x="6515951" y="2560918"/>
              <a:ext cx="295834" cy="1146629"/>
            </a:xfrm>
            <a:prstGeom prst="can">
              <a:avLst/>
            </a:prstGeom>
            <a:gradFill>
              <a:lin ang="2400000" scaled="0"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844800" y="3134231"/>
              <a:ext cx="4659086" cy="0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233146" y="2583543"/>
              <a:ext cx="0" cy="1611086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 flipV="1">
              <a:off x="5058973" y="3134232"/>
              <a:ext cx="174172" cy="175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54300" y="3299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分光计调节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1030" y="1698858"/>
            <a:ext cx="63514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平行光管能够发出平行光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望远镜能够接收到平行光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平行光管与望远镜的轴线与仪器中心轴垂直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三棱镜两个折射面的法线与中轴垂直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93" y="4865632"/>
            <a:ext cx="3867150" cy="180975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9" t="12930" r="14787" b="60826"/>
          <a:stretch/>
        </p:blipFill>
        <p:spPr>
          <a:xfrm>
            <a:off x="7355699" y="2043916"/>
            <a:ext cx="4485082" cy="26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894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调节望远镜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6"/>
          <a:stretch/>
        </p:blipFill>
        <p:spPr>
          <a:xfrm>
            <a:off x="6599465" y="444240"/>
            <a:ext cx="4914900" cy="152751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5" y="2527982"/>
            <a:ext cx="5263070" cy="15446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7337" y="1456191"/>
            <a:ext cx="5944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粗调望远镜俯仰角，与台面平行，中轴大致垂直；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调节目镜手轮，得到清晰的十字亮线；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用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调节法，反复调节螺丝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   </a:t>
            </a:r>
            <a:r>
              <a:rPr lang="zh-CN" altLang="en-US" dirty="0" smtClean="0"/>
              <a:t>以及望远镜俯仰；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7" y="4353652"/>
            <a:ext cx="5991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望远镜调节可能出现的情况</a:t>
            </a:r>
            <a:endParaRPr lang="zh-CN" altLang="en-US" dirty="0"/>
          </a:p>
        </p:txBody>
      </p:sp>
      <p:pic>
        <p:nvPicPr>
          <p:cNvPr id="2051" name="Picture 3" descr="T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89" y="2167390"/>
            <a:ext cx="4896111" cy="270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95" y="2167390"/>
            <a:ext cx="4886325" cy="285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2743" y="527075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dirty="0" smtClean="0"/>
              <a:t>载物台轴线与中轴不平行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850743" y="4993759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zh-CN" dirty="0" smtClean="0"/>
          </a:p>
          <a:p>
            <a:r>
              <a:rPr lang="zh-CN" altLang="en-US" sz="2400" dirty="0" smtClean="0"/>
              <a:t>②望远镜轴线与中轴不垂直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2514" y="6009422"/>
            <a:ext cx="999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思考题：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、为什么说正反转动反射镜，十字像均重合于分划板上十字线时，望远镜与中轴垂直？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2</a:t>
            </a:r>
            <a:r>
              <a:rPr lang="zh-CN" altLang="en-US" dirty="0" smtClean="0"/>
              <a:t>、为什么调节过程中只要调节载物台的</a:t>
            </a:r>
            <a:r>
              <a:rPr lang="en-US" altLang="zh-CN" dirty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 </a:t>
            </a:r>
            <a:r>
              <a:rPr lang="zh-CN" altLang="en-US" dirty="0" smtClean="0"/>
              <a:t>两颗螺丝？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0285" y="1506022"/>
            <a:ext cx="11611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</a:rPr>
              <a:t>当正反转动反射镜，十字像均重合于分划板上十字线时，望远镜与中轴垂直，此时望远镜俯仰调节螺丝不可再动。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43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调节平行光管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99" y="1636940"/>
            <a:ext cx="6433457" cy="34430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撤掉反射镜，将望远镜正对平行光管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调节狭缝套筒，望远镜观察到清晰的狭缝的像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此时平行光管</a:t>
            </a:r>
            <a:r>
              <a:rPr lang="zh-CN" altLang="zh-CN" dirty="0" smtClean="0"/>
              <a:t>将</a:t>
            </a:r>
            <a:r>
              <a:rPr lang="zh-CN" altLang="zh-CN" dirty="0"/>
              <a:t>出射平行光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将狭缝转向横向，调</a:t>
            </a:r>
            <a:r>
              <a:rPr lang="zh-CN" altLang="zh-CN" dirty="0" smtClean="0"/>
              <a:t>狭缝</a:t>
            </a:r>
            <a:r>
              <a:rPr lang="zh-CN" altLang="en-US" dirty="0" smtClean="0"/>
              <a:t>俯仰</a:t>
            </a:r>
            <a:r>
              <a:rPr lang="zh-CN" altLang="zh-CN" dirty="0" smtClean="0"/>
              <a:t>螺钉，</a:t>
            </a:r>
            <a:r>
              <a:rPr lang="zh-CN" altLang="zh-CN" dirty="0"/>
              <a:t>将像调到中心横线</a:t>
            </a:r>
            <a:r>
              <a:rPr lang="zh-CN" altLang="zh-CN" dirty="0" smtClean="0"/>
              <a:t>上</a:t>
            </a:r>
            <a:r>
              <a:rPr lang="zh-CN" altLang="en-US" dirty="0" smtClean="0"/>
              <a:t>，此时平行光管与中轴垂直。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将狭缝重新调回到垂直位置。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249227" y="649285"/>
            <a:ext cx="1161143" cy="3027475"/>
            <a:chOff x="9035142" y="2438399"/>
            <a:chExt cx="1161143" cy="3027475"/>
          </a:xfrm>
        </p:grpSpPr>
        <p:sp>
          <p:nvSpPr>
            <p:cNvPr id="5" name="圆角矩形 4"/>
            <p:cNvSpPr/>
            <p:nvPr/>
          </p:nvSpPr>
          <p:spPr>
            <a:xfrm>
              <a:off x="9506857" y="2438399"/>
              <a:ext cx="217714" cy="6676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506857" y="4798217"/>
              <a:ext cx="217714" cy="6676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9035142" y="3382847"/>
              <a:ext cx="1161143" cy="116114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2"/>
              <a:endCxn id="6" idx="0"/>
            </p:cNvCxnSpPr>
            <p:nvPr/>
          </p:nvCxnSpPr>
          <p:spPr>
            <a:xfrm>
              <a:off x="9615714" y="3106056"/>
              <a:ext cx="0" cy="169216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 descr="T7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8"/>
          <a:stretch/>
        </p:blipFill>
        <p:spPr bwMode="auto">
          <a:xfrm>
            <a:off x="8337831" y="3812609"/>
            <a:ext cx="3099426" cy="198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 rot="828301">
            <a:off x="6593101" y="2471864"/>
            <a:ext cx="247036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为什么</a:t>
            </a:r>
            <a:r>
              <a:rPr lang="zh-CN" alt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80229" y="525417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</a:rPr>
              <a:t>注意：调整过程中，望远镜俯仰不可动！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828301">
            <a:off x="6581800" y="3717340"/>
            <a:ext cx="247036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为什么</a:t>
            </a:r>
            <a:r>
              <a:rPr lang="zh-CN" alt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961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测定三棱镜的顶角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三棱镜两个折射面的法线与中轴垂直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注意：望远镜螺钉不可动。</a:t>
            </a:r>
            <a:endParaRPr lang="en-US" altLang="zh-CN" sz="2400" b="1" i="1" dirty="0" smtClean="0">
              <a:solidFill>
                <a:srgbClr val="C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使</a:t>
            </a:r>
            <a:r>
              <a:rPr lang="en-US" altLang="zh-CN" dirty="0" smtClean="0"/>
              <a:t>AC</a:t>
            </a:r>
            <a:r>
              <a:rPr lang="zh-CN" altLang="en-US" dirty="0" smtClean="0"/>
              <a:t>面正对望远镜，记下两个游标盘读数</a:t>
            </a:r>
            <a:r>
              <a:rPr lang="el-GR" altLang="zh-CN" dirty="0" smtClean="0"/>
              <a:t>θ</a:t>
            </a:r>
            <a:r>
              <a:rPr lang="en-US" altLang="zh-CN" baseline="-25000" dirty="0" smtClean="0"/>
              <a:t>1</a:t>
            </a:r>
            <a:r>
              <a:rPr lang="el-GR" altLang="zh-CN" dirty="0" smtClean="0"/>
              <a:t> </a:t>
            </a:r>
            <a:r>
              <a:rPr lang="en-US" altLang="zh-CN" dirty="0" smtClean="0"/>
              <a:t>  </a:t>
            </a:r>
            <a:r>
              <a:rPr lang="el-GR" altLang="zh-CN" dirty="0" smtClean="0"/>
              <a:t>θ</a:t>
            </a:r>
            <a:r>
              <a:rPr lang="en-US" altLang="zh-CN" baseline="-25000" dirty="0"/>
              <a:t>2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使</a:t>
            </a:r>
            <a:r>
              <a:rPr lang="en-US" altLang="zh-CN" dirty="0" smtClean="0"/>
              <a:t>AB</a:t>
            </a:r>
            <a:r>
              <a:rPr lang="zh-CN" altLang="en-US" dirty="0" smtClean="0"/>
              <a:t>面正对望远镜，记下两个游标盘读数</a:t>
            </a:r>
            <a:r>
              <a:rPr lang="el-GR" altLang="zh-CN" dirty="0" smtClean="0"/>
              <a:t>θ</a:t>
            </a:r>
            <a:r>
              <a:rPr lang="en-US" altLang="zh-CN" dirty="0" smtClean="0"/>
              <a:t>’</a:t>
            </a:r>
            <a:r>
              <a:rPr lang="en-US" altLang="zh-CN" baseline="-25000" dirty="0" smtClean="0"/>
              <a:t>1   </a:t>
            </a:r>
            <a:r>
              <a:rPr lang="el-GR" altLang="zh-CN" dirty="0" smtClean="0"/>
              <a:t>θ</a:t>
            </a:r>
            <a:r>
              <a:rPr lang="en-US" altLang="zh-CN" dirty="0" smtClean="0"/>
              <a:t>’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30" y="263525"/>
            <a:ext cx="4547394" cy="2279424"/>
          </a:xfrm>
          <a:prstGeom prst="rect">
            <a:avLst/>
          </a:prstGeom>
        </p:spPr>
      </p:pic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65482"/>
              </p:ext>
            </p:extLst>
          </p:nvPr>
        </p:nvGraphicFramePr>
        <p:xfrm>
          <a:off x="2315934" y="4001294"/>
          <a:ext cx="4245507" cy="138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4" imgW="1638000" imgH="533160" progId="Equation.3">
                  <p:embed/>
                </p:oleObj>
              </mc:Choice>
              <mc:Fallback>
                <p:oleObj name="公式" r:id="rId4" imgW="163800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5934" y="4001294"/>
                        <a:ext cx="4245507" cy="1382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649172"/>
              </p:ext>
            </p:extLst>
          </p:nvPr>
        </p:nvGraphicFramePr>
        <p:xfrm>
          <a:off x="2992665" y="5636419"/>
          <a:ext cx="2490836" cy="67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6" imgW="749160" imgH="203040" progId="Equation.3">
                  <p:embed/>
                </p:oleObj>
              </mc:Choice>
              <mc:Fallback>
                <p:oleObj name="公式" r:id="rId6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2665" y="5636419"/>
                        <a:ext cx="2490836" cy="675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02" y="4453107"/>
            <a:ext cx="4590318" cy="15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测量最小偏向角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zh-CN" sz="2400" dirty="0"/>
              <a:t>平行光管狭缝对准前方水银灯</a:t>
            </a:r>
            <a:r>
              <a:rPr lang="zh-CN" altLang="zh-CN" sz="2400" dirty="0" smtClean="0"/>
              <a:t>光源</a:t>
            </a: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dirty="0"/>
              <a:t>找出棱镜出射的各种颜色的水银灯</a:t>
            </a:r>
            <a:r>
              <a:rPr lang="zh-CN" altLang="zh-CN" sz="2400" dirty="0" smtClean="0"/>
              <a:t>光谱线</a:t>
            </a:r>
            <a:endParaRPr lang="en-US" altLang="zh-CN" sz="2400" dirty="0" smtClean="0"/>
          </a:p>
          <a:p>
            <a:pPr marL="514350" lvl="0" indent="-514350">
              <a:buFont typeface="+mj-ea"/>
              <a:buAutoNum type="circleNumDbPlain"/>
            </a:pPr>
            <a:r>
              <a:rPr lang="zh-CN" altLang="en-US" sz="2400" dirty="0" smtClean="0"/>
              <a:t>轻轻转动载物台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改变入射角 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，在望远镜中将看到谱线跟着动。改变 ，应使谱线往 减小的方向移动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向顶角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方向移动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。望远镜要跟踪光谱线转动，直到棱镜继续转动，而谱线开始要反向移动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即偏向角反而变大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为止。</a:t>
            </a:r>
            <a:endParaRPr lang="en-US" altLang="zh-CN" sz="2400" dirty="0" smtClean="0"/>
          </a:p>
          <a:p>
            <a:pPr marL="514350" lvl="0" indent="-514350">
              <a:buFont typeface="+mj-ea"/>
              <a:buAutoNum type="circleNumDbPlain"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固定载物台，再使望远镜微动，使其分划板上的中心竖线对准其中的那条绿谱线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546.1nm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记下此时两游标处的读数 </a:t>
            </a:r>
            <a:r>
              <a:rPr kumimoji="0" lang="el-G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</a:t>
            </a:r>
            <a:r>
              <a:rPr kumimoji="0" lang="en-US" altLang="zh-CN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</a:t>
            </a:r>
            <a:r>
              <a:rPr kumimoji="0" lang="el-G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altLang="zh-CN" sz="2400" baseline="-25000" dirty="0" smtClean="0">
                <a:latin typeface="Arial" panose="020B0604020202020204" pitchFamily="34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lvl="0" indent="-514350">
              <a:buFont typeface="+mj-ea"/>
              <a:buAutoNum type="circleNumDbPlain"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取下三棱镜，转动望远镜对准平行光管，以确定入射光的方向，再记下两游标处的读数 </a:t>
            </a:r>
            <a:r>
              <a:rPr kumimoji="0" lang="el-G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kumimoji="0" lang="el-GR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en-US" altLang="zh-CN" sz="2400" baseline="-25000" dirty="0" smtClean="0">
                <a:latin typeface="Arial" panose="020B0604020202020204" pitchFamily="34" charset="0"/>
              </a:rPr>
              <a:t>2</a:t>
            </a:r>
            <a:r>
              <a:rPr kumimoji="0" lang="en-US" altLang="zh-CN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。此时绿谱线的最小偏向角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endParaRPr lang="zh-CN" altLang="en-US" sz="2400" dirty="0"/>
          </a:p>
        </p:txBody>
      </p:sp>
      <p:pic>
        <p:nvPicPr>
          <p:cNvPr id="4" name="Picture 2" descr="t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23" y="365125"/>
            <a:ext cx="3885692" cy="221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40956"/>
              </p:ext>
            </p:extLst>
          </p:nvPr>
        </p:nvGraphicFramePr>
        <p:xfrm>
          <a:off x="4280010" y="5633356"/>
          <a:ext cx="2869293" cy="85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4" imgW="1790640" imgH="533160" progId="Equation.3">
                  <p:embed/>
                </p:oleObj>
              </mc:Choice>
              <mc:Fallback>
                <p:oleObj name="公式" r:id="rId4" imgW="1790640" imgH="53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0010" y="5633356"/>
                        <a:ext cx="2869293" cy="854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639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华文行楷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公式</vt:lpstr>
      <vt:lpstr>光的折射与发射</vt:lpstr>
      <vt:lpstr>PowerPoint 演示文稿</vt:lpstr>
      <vt:lpstr>实验步骤</vt:lpstr>
      <vt:lpstr>分光计调节</vt:lpstr>
      <vt:lpstr>调节望远镜</vt:lpstr>
      <vt:lpstr>望远镜调节可能出现的情况</vt:lpstr>
      <vt:lpstr>调节平行光管</vt:lpstr>
      <vt:lpstr>测定三棱镜的顶角 </vt:lpstr>
      <vt:lpstr>测量最小偏向角</vt:lpstr>
      <vt:lpstr>讨论和思考</vt:lpstr>
      <vt:lpstr>参考视频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31</cp:revision>
  <dcterms:created xsi:type="dcterms:W3CDTF">2015-10-20T03:22:45Z</dcterms:created>
  <dcterms:modified xsi:type="dcterms:W3CDTF">2015-10-27T02:56:02Z</dcterms:modified>
</cp:coreProperties>
</file>