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9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7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7617-E5B8-46DA-AC05-9F4A976614EB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19AE-F99A-4555-9EA9-B5C905D25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164" y="25383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光栅衍射</a:t>
            </a:r>
            <a:br>
              <a:rPr lang="zh-CN" altLang="en-US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124732"/>
            <a:ext cx="2706417" cy="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14506" y="724647"/>
            <a:ext cx="10388600" cy="4495800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z="4800" b="1" dirty="0" smtClean="0">
                <a:solidFill>
                  <a:srgbClr val="C00000"/>
                </a:solidFill>
              </a:rPr>
              <a:t>实验目的</a:t>
            </a:r>
            <a:endParaRPr lang="en-US" altLang="zh-CN" sz="4800" b="1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zh-CN" altLang="en-US" sz="3600" b="1" dirty="0"/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b="1" dirty="0" smtClean="0"/>
              <a:t>了解</a:t>
            </a:r>
            <a:r>
              <a:rPr lang="zh-CN" altLang="en-US" sz="3600" b="1" dirty="0"/>
              <a:t>光栅的主要特性；</a:t>
            </a:r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b="1" dirty="0" smtClean="0"/>
              <a:t>掌握</a:t>
            </a:r>
            <a:r>
              <a:rPr lang="zh-CN" altLang="en-US" sz="3600" b="1" dirty="0"/>
              <a:t>分光计的调整和应用；</a:t>
            </a:r>
          </a:p>
          <a:p>
            <a:pPr marL="742950" indent="-742950">
              <a:buFont typeface="+mj-ea"/>
              <a:buAutoNum type="circleNumDbPlain"/>
            </a:pPr>
            <a:r>
              <a:rPr lang="zh-CN" altLang="en-US" sz="3600" b="1" dirty="0" smtClean="0"/>
              <a:t>观察</a:t>
            </a:r>
            <a:r>
              <a:rPr lang="zh-CN" altLang="en-US" sz="3600" b="1" dirty="0"/>
              <a:t>光栅衍射现象，掌握用</a:t>
            </a:r>
            <a:r>
              <a:rPr lang="zh-CN" altLang="en-US" sz="3600" b="1" dirty="0" smtClean="0"/>
              <a:t>光栅测定</a:t>
            </a:r>
            <a:r>
              <a:rPr lang="zh-CN" altLang="en-US" sz="3600" b="1" dirty="0"/>
              <a:t>光波波长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或光栅常数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方法</a:t>
            </a:r>
            <a:r>
              <a:rPr lang="zh-CN" altLang="en-US" sz="36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86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15154" y="92075"/>
            <a:ext cx="2242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实验原理</a:t>
            </a:r>
            <a:endParaRPr lang="en-US" altLang="zh-CN" sz="4000" b="1" dirty="0">
              <a:solidFill>
                <a:srgbClr val="C00000"/>
              </a:solidFill>
            </a:endParaRPr>
          </a:p>
        </p:txBody>
      </p:sp>
      <p:sp>
        <p:nvSpPr>
          <p:cNvPr id="4245" name="Text Box 149"/>
          <p:cNvSpPr txBox="1">
            <a:spLocks noChangeArrowheads="1"/>
          </p:cNvSpPr>
          <p:nvPr/>
        </p:nvSpPr>
        <p:spPr bwMode="auto">
          <a:xfrm>
            <a:off x="1676400" y="1447801"/>
            <a:ext cx="33528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方正书宋简体"/>
              </a:rPr>
              <a:t>大量等宽等间距平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方正书宋简体"/>
              </a:rPr>
              <a:t>行狭缝</a:t>
            </a:r>
            <a:r>
              <a:rPr lang="en-US" altLang="zh-CN" sz="2800" b="1">
                <a:latin typeface="方正书宋简体"/>
              </a:rPr>
              <a:t>(</a:t>
            </a:r>
            <a:r>
              <a:rPr lang="zh-CN" altLang="en-US" sz="2800" b="1">
                <a:latin typeface="方正书宋简体"/>
              </a:rPr>
              <a:t>或反射面</a:t>
            </a:r>
            <a:r>
              <a:rPr lang="en-US" altLang="zh-CN" sz="2800" b="1">
                <a:latin typeface="方正书宋简体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方正书宋简体"/>
              </a:rPr>
              <a:t>构成的光学元件。</a:t>
            </a:r>
          </a:p>
        </p:txBody>
      </p:sp>
      <p:sp>
        <p:nvSpPr>
          <p:cNvPr id="4246" name="Text Box 150"/>
          <p:cNvSpPr txBox="1">
            <a:spLocks noChangeArrowheads="1"/>
          </p:cNvSpPr>
          <p:nvPr/>
        </p:nvSpPr>
        <p:spPr bwMode="auto">
          <a:xfrm>
            <a:off x="4648200" y="3200400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衍射光栅 </a:t>
            </a:r>
            <a:r>
              <a:rPr lang="en-US" altLang="zh-CN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透射光栅</a:t>
            </a:r>
            <a:r>
              <a:rPr lang="en-US" altLang="zh-CN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247" name="Text Box 151"/>
          <p:cNvSpPr txBox="1">
            <a:spLocks noChangeArrowheads="1"/>
          </p:cNvSpPr>
          <p:nvPr/>
        </p:nvSpPr>
        <p:spPr bwMode="auto">
          <a:xfrm>
            <a:off x="7772400" y="3200400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反射光栅</a:t>
            </a:r>
            <a:r>
              <a:rPr lang="en-US" altLang="zh-CN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闪耀光栅</a:t>
            </a:r>
            <a:r>
              <a:rPr lang="en-US" altLang="zh-CN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b="1">
              <a:solidFill>
                <a:srgbClr val="66FF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317" name="Group 221"/>
          <p:cNvGrpSpPr>
            <a:grpSpLocks/>
          </p:cNvGrpSpPr>
          <p:nvPr/>
        </p:nvGrpSpPr>
        <p:grpSpPr bwMode="auto">
          <a:xfrm>
            <a:off x="5486401" y="1219200"/>
            <a:ext cx="1793875" cy="1423988"/>
            <a:chOff x="2784" y="1296"/>
            <a:chExt cx="1130" cy="897"/>
          </a:xfrm>
        </p:grpSpPr>
        <p:grpSp>
          <p:nvGrpSpPr>
            <p:cNvPr id="4248" name="Group 152"/>
            <p:cNvGrpSpPr>
              <a:grpSpLocks/>
            </p:cNvGrpSpPr>
            <p:nvPr/>
          </p:nvGrpSpPr>
          <p:grpSpPr bwMode="auto">
            <a:xfrm>
              <a:off x="3456" y="1536"/>
              <a:ext cx="458" cy="393"/>
              <a:chOff x="2249" y="1925"/>
              <a:chExt cx="458" cy="393"/>
            </a:xfrm>
          </p:grpSpPr>
          <p:sp>
            <p:nvSpPr>
              <p:cNvPr id="4249" name="Line 153"/>
              <p:cNvSpPr>
                <a:spLocks noChangeShapeType="1"/>
              </p:cNvSpPr>
              <p:nvPr/>
            </p:nvSpPr>
            <p:spPr bwMode="auto">
              <a:xfrm>
                <a:off x="2260" y="1925"/>
                <a:ext cx="447" cy="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0" name="Line 154"/>
              <p:cNvSpPr>
                <a:spLocks noChangeShapeType="1"/>
              </p:cNvSpPr>
              <p:nvPr/>
            </p:nvSpPr>
            <p:spPr bwMode="auto">
              <a:xfrm>
                <a:off x="2249" y="2117"/>
                <a:ext cx="447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1" name="Line 155"/>
              <p:cNvSpPr>
                <a:spLocks noChangeShapeType="1"/>
              </p:cNvSpPr>
              <p:nvPr/>
            </p:nvSpPr>
            <p:spPr bwMode="auto">
              <a:xfrm>
                <a:off x="2249" y="2318"/>
                <a:ext cx="447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52" name="Group 156"/>
            <p:cNvGrpSpPr>
              <a:grpSpLocks/>
            </p:cNvGrpSpPr>
            <p:nvPr/>
          </p:nvGrpSpPr>
          <p:grpSpPr bwMode="auto">
            <a:xfrm>
              <a:off x="2784" y="1440"/>
              <a:ext cx="453" cy="585"/>
              <a:chOff x="1551" y="1829"/>
              <a:chExt cx="453" cy="585"/>
            </a:xfrm>
          </p:grpSpPr>
          <p:sp>
            <p:nvSpPr>
              <p:cNvPr id="4253" name="Line 157"/>
              <p:cNvSpPr>
                <a:spLocks noChangeShapeType="1"/>
              </p:cNvSpPr>
              <p:nvPr/>
            </p:nvSpPr>
            <p:spPr bwMode="auto">
              <a:xfrm>
                <a:off x="1557" y="1829"/>
                <a:ext cx="447" cy="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4" name="Line 158"/>
              <p:cNvSpPr>
                <a:spLocks noChangeShapeType="1"/>
              </p:cNvSpPr>
              <p:nvPr/>
            </p:nvSpPr>
            <p:spPr bwMode="auto">
              <a:xfrm>
                <a:off x="1551" y="1933"/>
                <a:ext cx="447" cy="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5" name="Line 159"/>
              <p:cNvSpPr>
                <a:spLocks noChangeShapeType="1"/>
              </p:cNvSpPr>
              <p:nvPr/>
            </p:nvSpPr>
            <p:spPr bwMode="auto">
              <a:xfrm>
                <a:off x="1551" y="2029"/>
                <a:ext cx="447" cy="1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6" name="Line 160"/>
              <p:cNvSpPr>
                <a:spLocks noChangeShapeType="1"/>
              </p:cNvSpPr>
              <p:nvPr/>
            </p:nvSpPr>
            <p:spPr bwMode="auto">
              <a:xfrm>
                <a:off x="1551" y="2124"/>
                <a:ext cx="447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7" name="Line 161"/>
              <p:cNvSpPr>
                <a:spLocks noChangeShapeType="1"/>
              </p:cNvSpPr>
              <p:nvPr/>
            </p:nvSpPr>
            <p:spPr bwMode="auto">
              <a:xfrm>
                <a:off x="1551" y="2222"/>
                <a:ext cx="447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8" name="Line 162"/>
              <p:cNvSpPr>
                <a:spLocks noChangeShapeType="1"/>
              </p:cNvSpPr>
              <p:nvPr/>
            </p:nvSpPr>
            <p:spPr bwMode="auto">
              <a:xfrm>
                <a:off x="1551" y="2318"/>
                <a:ext cx="447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9" name="Line 163"/>
              <p:cNvSpPr>
                <a:spLocks noChangeShapeType="1"/>
              </p:cNvSpPr>
              <p:nvPr/>
            </p:nvSpPr>
            <p:spPr bwMode="auto">
              <a:xfrm>
                <a:off x="1551" y="2414"/>
                <a:ext cx="447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60" name="Group 164"/>
            <p:cNvGrpSpPr>
              <a:grpSpLocks/>
            </p:cNvGrpSpPr>
            <p:nvPr/>
          </p:nvGrpSpPr>
          <p:grpSpPr bwMode="auto">
            <a:xfrm>
              <a:off x="3216" y="1296"/>
              <a:ext cx="236" cy="897"/>
              <a:chOff x="3700" y="1677"/>
              <a:chExt cx="236" cy="897"/>
            </a:xfrm>
          </p:grpSpPr>
          <p:sp>
            <p:nvSpPr>
              <p:cNvPr id="4261" name="Freeform 165"/>
              <p:cNvSpPr>
                <a:spLocks/>
              </p:cNvSpPr>
              <p:nvPr/>
            </p:nvSpPr>
            <p:spPr bwMode="auto">
              <a:xfrm>
                <a:off x="3703" y="1682"/>
                <a:ext cx="233" cy="881"/>
              </a:xfrm>
              <a:custGeom>
                <a:avLst/>
                <a:gdLst>
                  <a:gd name="T0" fmla="*/ 233 w 233"/>
                  <a:gd name="T1" fmla="*/ 94 h 881"/>
                  <a:gd name="T2" fmla="*/ 156 w 233"/>
                  <a:gd name="T3" fmla="*/ 88 h 881"/>
                  <a:gd name="T4" fmla="*/ 111 w 233"/>
                  <a:gd name="T5" fmla="*/ 148 h 881"/>
                  <a:gd name="T6" fmla="*/ 156 w 233"/>
                  <a:gd name="T7" fmla="*/ 200 h 881"/>
                  <a:gd name="T8" fmla="*/ 200 w 233"/>
                  <a:gd name="T9" fmla="*/ 192 h 881"/>
                  <a:gd name="T10" fmla="*/ 215 w 233"/>
                  <a:gd name="T11" fmla="*/ 281 h 881"/>
                  <a:gd name="T12" fmla="*/ 141 w 233"/>
                  <a:gd name="T13" fmla="*/ 311 h 881"/>
                  <a:gd name="T14" fmla="*/ 126 w 233"/>
                  <a:gd name="T15" fmla="*/ 363 h 881"/>
                  <a:gd name="T16" fmla="*/ 193 w 233"/>
                  <a:gd name="T17" fmla="*/ 407 h 881"/>
                  <a:gd name="T18" fmla="*/ 200 w 233"/>
                  <a:gd name="T19" fmla="*/ 481 h 881"/>
                  <a:gd name="T20" fmla="*/ 149 w 233"/>
                  <a:gd name="T21" fmla="*/ 488 h 881"/>
                  <a:gd name="T22" fmla="*/ 111 w 233"/>
                  <a:gd name="T23" fmla="*/ 540 h 881"/>
                  <a:gd name="T24" fmla="*/ 163 w 233"/>
                  <a:gd name="T25" fmla="*/ 600 h 881"/>
                  <a:gd name="T26" fmla="*/ 215 w 233"/>
                  <a:gd name="T27" fmla="*/ 600 h 881"/>
                  <a:gd name="T28" fmla="*/ 208 w 233"/>
                  <a:gd name="T29" fmla="*/ 659 h 881"/>
                  <a:gd name="T30" fmla="*/ 163 w 233"/>
                  <a:gd name="T31" fmla="*/ 674 h 881"/>
                  <a:gd name="T32" fmla="*/ 111 w 233"/>
                  <a:gd name="T33" fmla="*/ 718 h 881"/>
                  <a:gd name="T34" fmla="*/ 134 w 233"/>
                  <a:gd name="T35" fmla="*/ 785 h 881"/>
                  <a:gd name="T36" fmla="*/ 200 w 233"/>
                  <a:gd name="T37" fmla="*/ 800 h 881"/>
                  <a:gd name="T38" fmla="*/ 208 w 233"/>
                  <a:gd name="T39" fmla="*/ 874 h 881"/>
                  <a:gd name="T40" fmla="*/ 0 w 233"/>
                  <a:gd name="T41" fmla="*/ 881 h 881"/>
                  <a:gd name="T42" fmla="*/ 0 w 233"/>
                  <a:gd name="T43" fmla="*/ 0 h 881"/>
                  <a:gd name="T44" fmla="*/ 215 w 233"/>
                  <a:gd name="T45" fmla="*/ 0 h 881"/>
                  <a:gd name="T46" fmla="*/ 233 w 233"/>
                  <a:gd name="T47" fmla="*/ 94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3" h="881">
                    <a:moveTo>
                      <a:pt x="233" y="94"/>
                    </a:moveTo>
                    <a:lnTo>
                      <a:pt x="156" y="88"/>
                    </a:lnTo>
                    <a:lnTo>
                      <a:pt x="111" y="148"/>
                    </a:lnTo>
                    <a:lnTo>
                      <a:pt x="156" y="200"/>
                    </a:lnTo>
                    <a:lnTo>
                      <a:pt x="200" y="192"/>
                    </a:lnTo>
                    <a:lnTo>
                      <a:pt x="215" y="281"/>
                    </a:lnTo>
                    <a:lnTo>
                      <a:pt x="141" y="311"/>
                    </a:lnTo>
                    <a:lnTo>
                      <a:pt x="126" y="363"/>
                    </a:lnTo>
                    <a:lnTo>
                      <a:pt x="193" y="407"/>
                    </a:lnTo>
                    <a:lnTo>
                      <a:pt x="200" y="481"/>
                    </a:lnTo>
                    <a:lnTo>
                      <a:pt x="149" y="488"/>
                    </a:lnTo>
                    <a:lnTo>
                      <a:pt x="111" y="540"/>
                    </a:lnTo>
                    <a:lnTo>
                      <a:pt x="163" y="600"/>
                    </a:lnTo>
                    <a:lnTo>
                      <a:pt x="215" y="600"/>
                    </a:lnTo>
                    <a:lnTo>
                      <a:pt x="208" y="659"/>
                    </a:lnTo>
                    <a:lnTo>
                      <a:pt x="163" y="674"/>
                    </a:lnTo>
                    <a:lnTo>
                      <a:pt x="111" y="718"/>
                    </a:lnTo>
                    <a:lnTo>
                      <a:pt x="134" y="785"/>
                    </a:lnTo>
                    <a:lnTo>
                      <a:pt x="200" y="800"/>
                    </a:lnTo>
                    <a:lnTo>
                      <a:pt x="208" y="874"/>
                    </a:lnTo>
                    <a:lnTo>
                      <a:pt x="0" y="881"/>
                    </a:lnTo>
                    <a:lnTo>
                      <a:pt x="0" y="0"/>
                    </a:lnTo>
                    <a:lnTo>
                      <a:pt x="215" y="0"/>
                    </a:lnTo>
                    <a:lnTo>
                      <a:pt x="233" y="94"/>
                    </a:lnTo>
                    <a:close/>
                  </a:path>
                </a:pathLst>
              </a:custGeom>
              <a:solidFill>
                <a:srgbClr val="CC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2" name="Line 166"/>
              <p:cNvSpPr>
                <a:spLocks noChangeShapeType="1"/>
              </p:cNvSpPr>
              <p:nvPr/>
            </p:nvSpPr>
            <p:spPr bwMode="auto">
              <a:xfrm>
                <a:off x="3711" y="1683"/>
                <a:ext cx="2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3" name="Line 167"/>
              <p:cNvSpPr>
                <a:spLocks noChangeShapeType="1"/>
              </p:cNvSpPr>
              <p:nvPr/>
            </p:nvSpPr>
            <p:spPr bwMode="auto">
              <a:xfrm>
                <a:off x="3926" y="1677"/>
                <a:ext cx="0" cy="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64" name="Group 168"/>
              <p:cNvGrpSpPr>
                <a:grpSpLocks/>
              </p:cNvGrpSpPr>
              <p:nvPr/>
            </p:nvGrpSpPr>
            <p:grpSpPr bwMode="auto">
              <a:xfrm>
                <a:off x="3832" y="1767"/>
                <a:ext cx="100" cy="113"/>
                <a:chOff x="4082" y="12899"/>
                <a:chExt cx="179" cy="281"/>
              </a:xfrm>
            </p:grpSpPr>
            <p:sp>
              <p:nvSpPr>
                <p:cNvPr id="4265" name="Arc 169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6" name="Arc 170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67" name="Line 171"/>
              <p:cNvSpPr>
                <a:spLocks noChangeShapeType="1"/>
              </p:cNvSpPr>
              <p:nvPr/>
            </p:nvSpPr>
            <p:spPr bwMode="auto">
              <a:xfrm>
                <a:off x="3926" y="1892"/>
                <a:ext cx="0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8" name="Line 172"/>
              <p:cNvSpPr>
                <a:spLocks noChangeShapeType="1"/>
              </p:cNvSpPr>
              <p:nvPr/>
            </p:nvSpPr>
            <p:spPr bwMode="auto">
              <a:xfrm>
                <a:off x="3915" y="2084"/>
                <a:ext cx="0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9" name="Line 173"/>
              <p:cNvSpPr>
                <a:spLocks noChangeShapeType="1"/>
              </p:cNvSpPr>
              <p:nvPr/>
            </p:nvSpPr>
            <p:spPr bwMode="auto">
              <a:xfrm>
                <a:off x="3915" y="2272"/>
                <a:ext cx="0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0" name="Line 174"/>
              <p:cNvSpPr>
                <a:spLocks noChangeShapeType="1"/>
              </p:cNvSpPr>
              <p:nvPr/>
            </p:nvSpPr>
            <p:spPr bwMode="auto">
              <a:xfrm>
                <a:off x="3915" y="2470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1" name="Line 175"/>
              <p:cNvSpPr>
                <a:spLocks noChangeShapeType="1"/>
              </p:cNvSpPr>
              <p:nvPr/>
            </p:nvSpPr>
            <p:spPr bwMode="auto">
              <a:xfrm>
                <a:off x="3711" y="2562"/>
                <a:ext cx="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2" name="Line 176"/>
              <p:cNvSpPr>
                <a:spLocks noChangeShapeType="1"/>
              </p:cNvSpPr>
              <p:nvPr/>
            </p:nvSpPr>
            <p:spPr bwMode="auto">
              <a:xfrm>
                <a:off x="3700" y="1677"/>
                <a:ext cx="1" cy="8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3" name="Line 177"/>
              <p:cNvSpPr>
                <a:spLocks noChangeShapeType="1"/>
              </p:cNvSpPr>
              <p:nvPr/>
            </p:nvSpPr>
            <p:spPr bwMode="auto">
              <a:xfrm flipH="1">
                <a:off x="3778" y="2326"/>
                <a:ext cx="4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4" name="Line 178"/>
              <p:cNvSpPr>
                <a:spLocks noChangeShapeType="1"/>
              </p:cNvSpPr>
              <p:nvPr/>
            </p:nvSpPr>
            <p:spPr bwMode="auto">
              <a:xfrm flipH="1">
                <a:off x="3733" y="2286"/>
                <a:ext cx="4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5" name="Line 179"/>
              <p:cNvSpPr>
                <a:spLocks noChangeShapeType="1"/>
              </p:cNvSpPr>
              <p:nvPr/>
            </p:nvSpPr>
            <p:spPr bwMode="auto">
              <a:xfrm flipH="1">
                <a:off x="3733" y="2294"/>
                <a:ext cx="9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6" name="Line 180"/>
              <p:cNvSpPr>
                <a:spLocks noChangeShapeType="1"/>
              </p:cNvSpPr>
              <p:nvPr/>
            </p:nvSpPr>
            <p:spPr bwMode="auto">
              <a:xfrm flipH="1">
                <a:off x="3778" y="1749"/>
                <a:ext cx="45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7" name="Line 181"/>
              <p:cNvSpPr>
                <a:spLocks noChangeShapeType="1"/>
              </p:cNvSpPr>
              <p:nvPr/>
            </p:nvSpPr>
            <p:spPr bwMode="auto">
              <a:xfrm flipH="1">
                <a:off x="3733" y="1709"/>
                <a:ext cx="46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8" name="Line 182"/>
              <p:cNvSpPr>
                <a:spLocks noChangeShapeType="1"/>
              </p:cNvSpPr>
              <p:nvPr/>
            </p:nvSpPr>
            <p:spPr bwMode="auto">
              <a:xfrm flipH="1">
                <a:off x="3733" y="1717"/>
                <a:ext cx="9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9" name="Line 183"/>
              <p:cNvSpPr>
                <a:spLocks noChangeShapeType="1"/>
              </p:cNvSpPr>
              <p:nvPr/>
            </p:nvSpPr>
            <p:spPr bwMode="auto">
              <a:xfrm flipH="1">
                <a:off x="3789" y="1942"/>
                <a:ext cx="4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0" name="Line 184"/>
              <p:cNvSpPr>
                <a:spLocks noChangeShapeType="1"/>
              </p:cNvSpPr>
              <p:nvPr/>
            </p:nvSpPr>
            <p:spPr bwMode="auto">
              <a:xfrm flipH="1">
                <a:off x="3745" y="1902"/>
                <a:ext cx="4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" name="Line 185"/>
              <p:cNvSpPr>
                <a:spLocks noChangeShapeType="1"/>
              </p:cNvSpPr>
              <p:nvPr/>
            </p:nvSpPr>
            <p:spPr bwMode="auto">
              <a:xfrm flipH="1">
                <a:off x="3745" y="1910"/>
                <a:ext cx="89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2" name="Line 186"/>
              <p:cNvSpPr>
                <a:spLocks noChangeShapeType="1"/>
              </p:cNvSpPr>
              <p:nvPr/>
            </p:nvSpPr>
            <p:spPr bwMode="auto">
              <a:xfrm flipH="1">
                <a:off x="3778" y="2134"/>
                <a:ext cx="4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3" name="Line 187"/>
              <p:cNvSpPr>
                <a:spLocks noChangeShapeType="1"/>
              </p:cNvSpPr>
              <p:nvPr/>
            </p:nvSpPr>
            <p:spPr bwMode="auto">
              <a:xfrm flipH="1">
                <a:off x="3733" y="2094"/>
                <a:ext cx="4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4" name="Line 188"/>
              <p:cNvSpPr>
                <a:spLocks noChangeShapeType="1"/>
              </p:cNvSpPr>
              <p:nvPr/>
            </p:nvSpPr>
            <p:spPr bwMode="auto">
              <a:xfrm flipH="1">
                <a:off x="3733" y="2102"/>
                <a:ext cx="9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5" name="Line 189"/>
              <p:cNvSpPr>
                <a:spLocks noChangeShapeType="1"/>
              </p:cNvSpPr>
              <p:nvPr/>
            </p:nvSpPr>
            <p:spPr bwMode="auto">
              <a:xfrm flipH="1">
                <a:off x="3778" y="2510"/>
                <a:ext cx="4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6" name="Line 190"/>
              <p:cNvSpPr>
                <a:spLocks noChangeShapeType="1"/>
              </p:cNvSpPr>
              <p:nvPr/>
            </p:nvSpPr>
            <p:spPr bwMode="auto">
              <a:xfrm flipH="1">
                <a:off x="3733" y="2470"/>
                <a:ext cx="4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7" name="Line 191"/>
              <p:cNvSpPr>
                <a:spLocks noChangeShapeType="1"/>
              </p:cNvSpPr>
              <p:nvPr/>
            </p:nvSpPr>
            <p:spPr bwMode="auto">
              <a:xfrm flipH="1">
                <a:off x="3733" y="2478"/>
                <a:ext cx="9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88" name="Group 192"/>
              <p:cNvGrpSpPr>
                <a:grpSpLocks/>
              </p:cNvGrpSpPr>
              <p:nvPr/>
            </p:nvGrpSpPr>
            <p:grpSpPr bwMode="auto">
              <a:xfrm>
                <a:off x="3832" y="1966"/>
                <a:ext cx="100" cy="112"/>
                <a:chOff x="4082" y="12899"/>
                <a:chExt cx="179" cy="281"/>
              </a:xfrm>
            </p:grpSpPr>
            <p:sp>
              <p:nvSpPr>
                <p:cNvPr id="4289" name="Arc 193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0" name="Arc 194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91" name="Group 195"/>
              <p:cNvGrpSpPr>
                <a:grpSpLocks/>
              </p:cNvGrpSpPr>
              <p:nvPr/>
            </p:nvGrpSpPr>
            <p:grpSpPr bwMode="auto">
              <a:xfrm>
                <a:off x="3824" y="2158"/>
                <a:ext cx="100" cy="112"/>
                <a:chOff x="4082" y="12899"/>
                <a:chExt cx="179" cy="281"/>
              </a:xfrm>
            </p:grpSpPr>
            <p:sp>
              <p:nvSpPr>
                <p:cNvPr id="4292" name="Arc 196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3" name="Arc 197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94" name="Group 198"/>
              <p:cNvGrpSpPr>
                <a:grpSpLocks/>
              </p:cNvGrpSpPr>
              <p:nvPr/>
            </p:nvGrpSpPr>
            <p:grpSpPr bwMode="auto">
              <a:xfrm>
                <a:off x="3832" y="2356"/>
                <a:ext cx="100" cy="112"/>
                <a:chOff x="4082" y="12899"/>
                <a:chExt cx="179" cy="281"/>
              </a:xfrm>
            </p:grpSpPr>
            <p:sp>
              <p:nvSpPr>
                <p:cNvPr id="4295" name="Arc 199"/>
                <p:cNvSpPr>
                  <a:spLocks/>
                </p:cNvSpPr>
                <p:nvPr/>
              </p:nvSpPr>
              <p:spPr bwMode="auto">
                <a:xfrm flipH="1">
                  <a:off x="4082" y="12899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6" name="Arc 200"/>
                <p:cNvSpPr>
                  <a:spLocks/>
                </p:cNvSpPr>
                <p:nvPr/>
              </p:nvSpPr>
              <p:spPr bwMode="auto">
                <a:xfrm flipH="1" flipV="1">
                  <a:off x="4082" y="13025"/>
                  <a:ext cx="179" cy="15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318" name="Group 222"/>
          <p:cNvGrpSpPr>
            <a:grpSpLocks/>
          </p:cNvGrpSpPr>
          <p:nvPr/>
        </p:nvGrpSpPr>
        <p:grpSpPr bwMode="auto">
          <a:xfrm>
            <a:off x="8305800" y="1219200"/>
            <a:ext cx="1912938" cy="1652588"/>
            <a:chOff x="4272" y="1200"/>
            <a:chExt cx="1205" cy="1041"/>
          </a:xfrm>
        </p:grpSpPr>
        <p:grpSp>
          <p:nvGrpSpPr>
            <p:cNvPr id="4297" name="Group 201"/>
            <p:cNvGrpSpPr>
              <a:grpSpLocks/>
            </p:cNvGrpSpPr>
            <p:nvPr/>
          </p:nvGrpSpPr>
          <p:grpSpPr bwMode="auto">
            <a:xfrm>
              <a:off x="4464" y="1296"/>
              <a:ext cx="860" cy="705"/>
              <a:chOff x="3680" y="1769"/>
              <a:chExt cx="860" cy="705"/>
            </a:xfrm>
          </p:grpSpPr>
          <p:sp>
            <p:nvSpPr>
              <p:cNvPr id="4298" name="Line 202"/>
              <p:cNvSpPr>
                <a:spLocks noChangeShapeType="1"/>
              </p:cNvSpPr>
              <p:nvPr/>
            </p:nvSpPr>
            <p:spPr bwMode="auto">
              <a:xfrm>
                <a:off x="3680" y="1769"/>
                <a:ext cx="849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stealth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9" name="Line 203"/>
              <p:cNvSpPr>
                <a:spLocks noChangeShapeType="1"/>
              </p:cNvSpPr>
              <p:nvPr/>
            </p:nvSpPr>
            <p:spPr bwMode="auto">
              <a:xfrm>
                <a:off x="3691" y="2009"/>
                <a:ext cx="849" cy="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stealth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0" name="Line 204"/>
              <p:cNvSpPr>
                <a:spLocks noChangeShapeType="1"/>
              </p:cNvSpPr>
              <p:nvPr/>
            </p:nvSpPr>
            <p:spPr bwMode="auto">
              <a:xfrm>
                <a:off x="3691" y="2241"/>
                <a:ext cx="849" cy="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stealth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" name="Line 205"/>
              <p:cNvSpPr>
                <a:spLocks noChangeShapeType="1"/>
              </p:cNvSpPr>
              <p:nvPr/>
            </p:nvSpPr>
            <p:spPr bwMode="auto">
              <a:xfrm>
                <a:off x="3691" y="2473"/>
                <a:ext cx="849" cy="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stealth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2" name="Group 206"/>
            <p:cNvGrpSpPr>
              <a:grpSpLocks/>
            </p:cNvGrpSpPr>
            <p:nvPr/>
          </p:nvGrpSpPr>
          <p:grpSpPr bwMode="auto">
            <a:xfrm>
              <a:off x="4416" y="1296"/>
              <a:ext cx="1061" cy="945"/>
              <a:chOff x="3691" y="1777"/>
              <a:chExt cx="1061" cy="945"/>
            </a:xfrm>
          </p:grpSpPr>
          <p:sp>
            <p:nvSpPr>
              <p:cNvPr id="4303" name="Line 207"/>
              <p:cNvSpPr>
                <a:spLocks noChangeShapeType="1"/>
              </p:cNvSpPr>
              <p:nvPr/>
            </p:nvSpPr>
            <p:spPr bwMode="auto">
              <a:xfrm>
                <a:off x="3702" y="1777"/>
                <a:ext cx="1050" cy="24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" name="Line 208"/>
              <p:cNvSpPr>
                <a:spLocks noChangeShapeType="1"/>
              </p:cNvSpPr>
              <p:nvPr/>
            </p:nvSpPr>
            <p:spPr bwMode="auto">
              <a:xfrm>
                <a:off x="3691" y="2017"/>
                <a:ext cx="1050" cy="24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" name="Line 209"/>
              <p:cNvSpPr>
                <a:spLocks noChangeShapeType="1"/>
              </p:cNvSpPr>
              <p:nvPr/>
            </p:nvSpPr>
            <p:spPr bwMode="auto">
              <a:xfrm>
                <a:off x="3691" y="2241"/>
                <a:ext cx="1050" cy="24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" name="Line 210"/>
              <p:cNvSpPr>
                <a:spLocks noChangeShapeType="1"/>
              </p:cNvSpPr>
              <p:nvPr/>
            </p:nvSpPr>
            <p:spPr bwMode="auto">
              <a:xfrm>
                <a:off x="3702" y="2481"/>
                <a:ext cx="1050" cy="24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none" w="med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7" name="Freeform 211"/>
            <p:cNvSpPr>
              <a:spLocks/>
            </p:cNvSpPr>
            <p:nvPr/>
          </p:nvSpPr>
          <p:spPr bwMode="auto">
            <a:xfrm>
              <a:off x="4272" y="1200"/>
              <a:ext cx="229" cy="891"/>
            </a:xfrm>
            <a:custGeom>
              <a:avLst/>
              <a:gdLst>
                <a:gd name="T0" fmla="*/ 207 w 229"/>
                <a:gd name="T1" fmla="*/ 0 h 891"/>
                <a:gd name="T2" fmla="*/ 155 w 229"/>
                <a:gd name="T3" fmla="*/ 163 h 891"/>
                <a:gd name="T4" fmla="*/ 222 w 229"/>
                <a:gd name="T5" fmla="*/ 215 h 891"/>
                <a:gd name="T6" fmla="*/ 155 w 229"/>
                <a:gd name="T7" fmla="*/ 408 h 891"/>
                <a:gd name="T8" fmla="*/ 222 w 229"/>
                <a:gd name="T9" fmla="*/ 459 h 891"/>
                <a:gd name="T10" fmla="*/ 148 w 229"/>
                <a:gd name="T11" fmla="*/ 645 h 891"/>
                <a:gd name="T12" fmla="*/ 229 w 229"/>
                <a:gd name="T13" fmla="*/ 689 h 891"/>
                <a:gd name="T14" fmla="*/ 150 w 229"/>
                <a:gd name="T15" fmla="*/ 891 h 891"/>
                <a:gd name="T16" fmla="*/ 0 w 229"/>
                <a:gd name="T17" fmla="*/ 889 h 891"/>
                <a:gd name="T18" fmla="*/ 0 w 229"/>
                <a:gd name="T19" fmla="*/ 0 h 891"/>
                <a:gd name="T20" fmla="*/ 207 w 229"/>
                <a:gd name="T21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" h="891">
                  <a:moveTo>
                    <a:pt x="207" y="0"/>
                  </a:moveTo>
                  <a:lnTo>
                    <a:pt x="155" y="163"/>
                  </a:lnTo>
                  <a:lnTo>
                    <a:pt x="222" y="215"/>
                  </a:lnTo>
                  <a:lnTo>
                    <a:pt x="155" y="408"/>
                  </a:lnTo>
                  <a:lnTo>
                    <a:pt x="222" y="459"/>
                  </a:lnTo>
                  <a:lnTo>
                    <a:pt x="148" y="645"/>
                  </a:lnTo>
                  <a:lnTo>
                    <a:pt x="229" y="689"/>
                  </a:lnTo>
                  <a:lnTo>
                    <a:pt x="150" y="891"/>
                  </a:lnTo>
                  <a:lnTo>
                    <a:pt x="0" y="889"/>
                  </a:lnTo>
                  <a:lnTo>
                    <a:pt x="0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10" name="Group 214"/>
          <p:cNvGrpSpPr>
            <a:grpSpLocks/>
          </p:cNvGrpSpPr>
          <p:nvPr/>
        </p:nvGrpSpPr>
        <p:grpSpPr bwMode="auto">
          <a:xfrm>
            <a:off x="1752600" y="817272"/>
            <a:ext cx="2362200" cy="579438"/>
            <a:chOff x="0" y="67"/>
            <a:chExt cx="1488" cy="365"/>
          </a:xfrm>
        </p:grpSpPr>
        <p:sp>
          <p:nvSpPr>
            <p:cNvPr id="4311" name="Oval 215"/>
            <p:cNvSpPr>
              <a:spLocks noChangeArrowheads="1"/>
            </p:cNvSpPr>
            <p:nvPr/>
          </p:nvSpPr>
          <p:spPr bwMode="auto">
            <a:xfrm>
              <a:off x="0" y="96"/>
              <a:ext cx="1488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" name="Text Box 216"/>
            <p:cNvSpPr txBox="1">
              <a:spLocks noChangeArrowheads="1"/>
            </p:cNvSpPr>
            <p:nvPr/>
          </p:nvSpPr>
          <p:spPr bwMode="auto">
            <a:xfrm>
              <a:off x="80" y="67"/>
              <a:ext cx="13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entury Schoolbook" panose="02040604050505020304" pitchFamily="18" charset="0"/>
                  <a:ea typeface="楷体_GB2312" pitchFamily="49" charset="-122"/>
                </a:rPr>
                <a:t>一、光栅</a:t>
              </a:r>
            </a:p>
          </p:txBody>
        </p:sp>
      </p:grpSp>
      <p:sp>
        <p:nvSpPr>
          <p:cNvPr id="4313" name="Text Box 217"/>
          <p:cNvSpPr txBox="1">
            <a:spLocks noChangeArrowheads="1"/>
          </p:cNvSpPr>
          <p:nvPr/>
        </p:nvSpPr>
        <p:spPr bwMode="auto">
          <a:xfrm>
            <a:off x="1676400" y="37338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Century Schoolbook" panose="020406040505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  </a:t>
            </a:r>
            <a:r>
              <a:rPr lang="zh-CN" altLang="en-US" sz="2800" b="1">
                <a:solidFill>
                  <a:srgbClr val="FF0066"/>
                </a:solidFill>
                <a:latin typeface="Century Schoolbook" panose="02040604050505020304" pitchFamily="18" charset="0"/>
                <a:ea typeface="华文新魏" panose="02010800040101010101" pitchFamily="2" charset="-122"/>
              </a:rPr>
              <a:t>光栅制作</a:t>
            </a:r>
          </a:p>
        </p:txBody>
      </p:sp>
      <p:sp>
        <p:nvSpPr>
          <p:cNvPr id="4314" name="Text Box 218"/>
          <p:cNvSpPr txBox="1">
            <a:spLocks noChangeArrowheads="1"/>
          </p:cNvSpPr>
          <p:nvPr/>
        </p:nvSpPr>
        <p:spPr bwMode="auto">
          <a:xfrm>
            <a:off x="1752600" y="4267201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机制光栅</a:t>
            </a:r>
            <a:r>
              <a:rPr lang="zh-CN" altLang="en-US" b="1" dirty="0">
                <a:latin typeface="Century Schoolbook" panose="02040604050505020304" pitchFamily="18" charset="0"/>
              </a:rPr>
              <a:t>：在玻璃片上刻划出一系列平行等距的划痕</a:t>
            </a:r>
            <a:r>
              <a:rPr lang="en-US" altLang="zh-CN" b="1" dirty="0">
                <a:latin typeface="Century Schoolbook" panose="02040604050505020304" pitchFamily="18" charset="0"/>
              </a:rPr>
              <a:t>,</a:t>
            </a:r>
            <a:r>
              <a:rPr lang="zh-CN" altLang="en-US" b="1" dirty="0">
                <a:latin typeface="Century Schoolbook" panose="02040604050505020304" pitchFamily="18" charset="0"/>
              </a:rPr>
              <a:t>刻过的地方不透光，未刻地方透光。</a:t>
            </a:r>
          </a:p>
        </p:txBody>
      </p:sp>
      <p:sp>
        <p:nvSpPr>
          <p:cNvPr id="4315" name="Text Box 219"/>
          <p:cNvSpPr txBox="1">
            <a:spLocks noChangeArrowheads="1"/>
          </p:cNvSpPr>
          <p:nvPr/>
        </p:nvSpPr>
        <p:spPr bwMode="auto">
          <a:xfrm>
            <a:off x="1752600" y="5257801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rgbClr val="00B0F0"/>
                </a:solidFill>
                <a:latin typeface="Century Schoolbook" panose="02040604050505020304" pitchFamily="18" charset="0"/>
              </a:rPr>
              <a:t>全息光栅</a:t>
            </a:r>
            <a:r>
              <a:rPr lang="zh-CN" altLang="en-US" b="1" dirty="0">
                <a:latin typeface="Century Schoolbook" panose="02040604050505020304" pitchFamily="18" charset="0"/>
              </a:rPr>
              <a:t>：通过全息照相，将激光产生的干涉条纹在干板上曝光，经显影定影制成全息光栅。</a:t>
            </a:r>
          </a:p>
        </p:txBody>
      </p:sp>
      <p:sp>
        <p:nvSpPr>
          <p:cNvPr id="4316" name="Text Box 220"/>
          <p:cNvSpPr txBox="1">
            <a:spLocks noChangeArrowheads="1"/>
          </p:cNvSpPr>
          <p:nvPr/>
        </p:nvSpPr>
        <p:spPr bwMode="auto">
          <a:xfrm>
            <a:off x="2133600" y="6248400"/>
            <a:ext cx="723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entury Schoolbook" panose="02040604050505020304" pitchFamily="18" charset="0"/>
              </a:rPr>
              <a:t>通常在 </a:t>
            </a:r>
            <a:r>
              <a:rPr lang="en-US" altLang="zh-CN">
                <a:latin typeface="Century Schoolbook" panose="02040604050505020304" pitchFamily="18" charset="0"/>
              </a:rPr>
              <a:t>1 cm </a:t>
            </a:r>
            <a:r>
              <a:rPr lang="zh-CN" altLang="en-US" b="1">
                <a:latin typeface="Century Schoolbook" panose="02040604050505020304" pitchFamily="18" charset="0"/>
              </a:rPr>
              <a:t>内刻有成千上万条透光狭缝。</a:t>
            </a:r>
          </a:p>
        </p:txBody>
      </p:sp>
    </p:spTree>
    <p:extLst>
      <p:ext uri="{BB962C8B-B14F-4D97-AF65-F5344CB8AC3E}">
        <p14:creationId xmlns:p14="http://schemas.microsoft.com/office/powerpoint/2010/main" val="21183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5" grpId="0" autoUpdateAnimBg="0"/>
      <p:bldP spid="4246" grpId="0" autoUpdateAnimBg="0"/>
      <p:bldP spid="4247" grpId="0" autoUpdateAnimBg="0"/>
      <p:bldP spid="4313" grpId="0" autoUpdateAnimBg="0"/>
      <p:bldP spid="4314" grpId="0" autoUpdateAnimBg="0"/>
      <p:bldP spid="4315" grpId="0" autoUpdateAnimBg="0"/>
      <p:bldP spid="4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971800" y="2667001"/>
          <a:ext cx="1676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583920" imgH="177480" progId="Equation.3">
                  <p:embed/>
                </p:oleObj>
              </mc:Choice>
              <mc:Fallback>
                <p:oleObj name="Equation" r:id="rId3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1"/>
                        <a:ext cx="1676400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057400" y="533400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entury Schoolbook" panose="02040604050505020304" pitchFamily="18" charset="0"/>
              </a:rPr>
              <a:t>透光缝宽度 </a:t>
            </a:r>
            <a:r>
              <a:rPr lang="en-US" altLang="zh-CN" i="1"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1981200" y="1219200"/>
            <a:ext cx="350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entury Schoolbook" panose="02040604050505020304" pitchFamily="18" charset="0"/>
              </a:rPr>
              <a:t>不透光缝宽度 </a:t>
            </a:r>
            <a:r>
              <a:rPr lang="en-US" altLang="zh-CN" i="1"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905000" y="19050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光栅常数</a:t>
            </a:r>
            <a:r>
              <a:rPr lang="en-US" altLang="zh-CN" sz="28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grpSp>
        <p:nvGrpSpPr>
          <p:cNvPr id="5200" name="Group 80"/>
          <p:cNvGrpSpPr>
            <a:grpSpLocks/>
          </p:cNvGrpSpPr>
          <p:nvPr/>
        </p:nvGrpSpPr>
        <p:grpSpPr bwMode="auto">
          <a:xfrm>
            <a:off x="6096000" y="762000"/>
            <a:ext cx="4038600" cy="3581400"/>
            <a:chOff x="2880" y="480"/>
            <a:chExt cx="2544" cy="2256"/>
          </a:xfrm>
        </p:grpSpPr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2892" y="532"/>
            <a:ext cx="12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公式" r:id="rId5" imgW="253800" imgH="406080" progId="Equation.3">
                    <p:embed/>
                  </p:oleObj>
                </mc:Choice>
                <mc:Fallback>
                  <p:oleObj name="公式" r:id="rId5" imgW="2538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532"/>
                          <a:ext cx="12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3312" y="528"/>
              <a:ext cx="69" cy="1934"/>
              <a:chOff x="3264" y="672"/>
              <a:chExt cx="69" cy="2474"/>
            </a:xfrm>
          </p:grpSpPr>
          <p:grpSp>
            <p:nvGrpSpPr>
              <p:cNvPr id="5128" name="Group 8"/>
              <p:cNvGrpSpPr>
                <a:grpSpLocks/>
              </p:cNvGrpSpPr>
              <p:nvPr/>
            </p:nvGrpSpPr>
            <p:grpSpPr bwMode="auto">
              <a:xfrm>
                <a:off x="3264" y="672"/>
                <a:ext cx="69" cy="1595"/>
                <a:chOff x="3264" y="672"/>
                <a:chExt cx="48" cy="864"/>
              </a:xfrm>
            </p:grpSpPr>
            <p:grpSp>
              <p:nvGrpSpPr>
                <p:cNvPr id="5129" name="Group 9"/>
                <p:cNvGrpSpPr>
                  <a:grpSpLocks/>
                </p:cNvGrpSpPr>
                <p:nvPr/>
              </p:nvGrpSpPr>
              <p:grpSpPr bwMode="auto">
                <a:xfrm>
                  <a:off x="3264" y="672"/>
                  <a:ext cx="48" cy="384"/>
                  <a:chOff x="3264" y="672"/>
                  <a:chExt cx="48" cy="384"/>
                </a:xfrm>
              </p:grpSpPr>
              <p:sp>
                <p:nvSpPr>
                  <p:cNvPr id="5130" name="Freeform 10"/>
                  <p:cNvSpPr>
                    <a:spLocks/>
                  </p:cNvSpPr>
                  <p:nvPr/>
                </p:nvSpPr>
                <p:spPr bwMode="auto">
                  <a:xfrm>
                    <a:off x="3264" y="67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1" name="Freeform 11"/>
                  <p:cNvSpPr>
                    <a:spLocks/>
                  </p:cNvSpPr>
                  <p:nvPr/>
                </p:nvSpPr>
                <p:spPr bwMode="auto">
                  <a:xfrm>
                    <a:off x="3264" y="91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32" name="Group 12"/>
                <p:cNvGrpSpPr>
                  <a:grpSpLocks/>
                </p:cNvGrpSpPr>
                <p:nvPr/>
              </p:nvGrpSpPr>
              <p:grpSpPr bwMode="auto">
                <a:xfrm>
                  <a:off x="3264" y="1152"/>
                  <a:ext cx="48" cy="384"/>
                  <a:chOff x="3264" y="672"/>
                  <a:chExt cx="48" cy="384"/>
                </a:xfrm>
              </p:grpSpPr>
              <p:sp>
                <p:nvSpPr>
                  <p:cNvPr id="5133" name="Freeform 13"/>
                  <p:cNvSpPr>
                    <a:spLocks/>
                  </p:cNvSpPr>
                  <p:nvPr/>
                </p:nvSpPr>
                <p:spPr bwMode="auto">
                  <a:xfrm>
                    <a:off x="3264" y="67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4" name="Freeform 14"/>
                  <p:cNvSpPr>
                    <a:spLocks/>
                  </p:cNvSpPr>
                  <p:nvPr/>
                </p:nvSpPr>
                <p:spPr bwMode="auto">
                  <a:xfrm>
                    <a:off x="3264" y="91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135" name="Group 15"/>
              <p:cNvGrpSpPr>
                <a:grpSpLocks/>
              </p:cNvGrpSpPr>
              <p:nvPr/>
            </p:nvGrpSpPr>
            <p:grpSpPr bwMode="auto">
              <a:xfrm>
                <a:off x="3264" y="2437"/>
                <a:ext cx="69" cy="709"/>
                <a:chOff x="3264" y="672"/>
                <a:chExt cx="48" cy="384"/>
              </a:xfrm>
            </p:grpSpPr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3264" y="672"/>
                  <a:ext cx="48" cy="144"/>
                </a:xfrm>
                <a:custGeom>
                  <a:avLst/>
                  <a:gdLst>
                    <a:gd name="T0" fmla="*/ 0 w 48"/>
                    <a:gd name="T1" fmla="*/ 0 h 144"/>
                    <a:gd name="T2" fmla="*/ 0 w 48"/>
                    <a:gd name="T3" fmla="*/ 144 h 144"/>
                    <a:gd name="T4" fmla="*/ 48 w 48"/>
                    <a:gd name="T5" fmla="*/ 96 h 144"/>
                    <a:gd name="T6" fmla="*/ 48 w 48"/>
                    <a:gd name="T7" fmla="*/ 48 h 144"/>
                    <a:gd name="T8" fmla="*/ 0 w 48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48" y="96"/>
                      </a:lnTo>
                      <a:lnTo>
                        <a:pt x="48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3264" y="912"/>
                  <a:ext cx="48" cy="144"/>
                </a:xfrm>
                <a:custGeom>
                  <a:avLst/>
                  <a:gdLst>
                    <a:gd name="T0" fmla="*/ 0 w 48"/>
                    <a:gd name="T1" fmla="*/ 0 h 144"/>
                    <a:gd name="T2" fmla="*/ 0 w 48"/>
                    <a:gd name="T3" fmla="*/ 144 h 144"/>
                    <a:gd name="T4" fmla="*/ 48 w 48"/>
                    <a:gd name="T5" fmla="*/ 96 h 144"/>
                    <a:gd name="T6" fmla="*/ 48 w 48"/>
                    <a:gd name="T7" fmla="*/ 48 h 144"/>
                    <a:gd name="T8" fmla="*/ 0 w 48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48" y="96"/>
                      </a:lnTo>
                      <a:lnTo>
                        <a:pt x="48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3874" y="480"/>
              <a:ext cx="192" cy="2064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 type="none" w="med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9" name="Group 19"/>
            <p:cNvGrpSpPr>
              <a:grpSpLocks/>
            </p:cNvGrpSpPr>
            <p:nvPr/>
          </p:nvGrpSpPr>
          <p:grpSpPr bwMode="auto">
            <a:xfrm>
              <a:off x="5280" y="593"/>
              <a:ext cx="144" cy="1838"/>
              <a:chOff x="5280" y="528"/>
              <a:chExt cx="192" cy="2592"/>
            </a:xfrm>
          </p:grpSpPr>
          <p:sp>
            <p:nvSpPr>
              <p:cNvPr id="5140" name="Rectangle 20" descr="宽上对角线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192" cy="2592"/>
              </a:xfrm>
              <a:prstGeom prst="rect">
                <a:avLst/>
              </a:prstGeom>
              <a:pattFill prst="wdUpDiag">
                <a:fgClr>
                  <a:srgbClr val="969696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5280" y="528"/>
                <a:ext cx="0" cy="25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2" name="Group 22"/>
            <p:cNvGrpSpPr>
              <a:grpSpLocks/>
            </p:cNvGrpSpPr>
            <p:nvPr/>
          </p:nvGrpSpPr>
          <p:grpSpPr bwMode="auto">
            <a:xfrm>
              <a:off x="2880" y="815"/>
              <a:ext cx="2418" cy="1348"/>
              <a:chOff x="2880" y="815"/>
              <a:chExt cx="2418" cy="1348"/>
            </a:xfrm>
          </p:grpSpPr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3896" y="815"/>
                <a:ext cx="1378" cy="673"/>
              </a:xfrm>
              <a:custGeom>
                <a:avLst/>
                <a:gdLst>
                  <a:gd name="T0" fmla="*/ 0 w 1378"/>
                  <a:gd name="T1" fmla="*/ 0 h 673"/>
                  <a:gd name="T2" fmla="*/ 156 w 1378"/>
                  <a:gd name="T3" fmla="*/ 52 h 673"/>
                  <a:gd name="T4" fmla="*/ 1378 w 1378"/>
                  <a:gd name="T5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8" h="673">
                    <a:moveTo>
                      <a:pt x="0" y="0"/>
                    </a:moveTo>
                    <a:lnTo>
                      <a:pt x="156" y="52"/>
                    </a:lnTo>
                    <a:lnTo>
                      <a:pt x="1378" y="673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3881" y="1141"/>
                <a:ext cx="1393" cy="354"/>
              </a:xfrm>
              <a:custGeom>
                <a:avLst/>
                <a:gdLst>
                  <a:gd name="T0" fmla="*/ 0 w 1393"/>
                  <a:gd name="T1" fmla="*/ 0 h 354"/>
                  <a:gd name="T2" fmla="*/ 185 w 1393"/>
                  <a:gd name="T3" fmla="*/ 37 h 354"/>
                  <a:gd name="T4" fmla="*/ 1393 w 1393"/>
                  <a:gd name="T5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3" h="354">
                    <a:moveTo>
                      <a:pt x="0" y="0"/>
                    </a:moveTo>
                    <a:lnTo>
                      <a:pt x="185" y="37"/>
                    </a:lnTo>
                    <a:lnTo>
                      <a:pt x="1393" y="354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3889" y="1489"/>
                <a:ext cx="1379" cy="674"/>
              </a:xfrm>
              <a:custGeom>
                <a:avLst/>
                <a:gdLst>
                  <a:gd name="T0" fmla="*/ 0 w 1379"/>
                  <a:gd name="T1" fmla="*/ 674 h 674"/>
                  <a:gd name="T2" fmla="*/ 155 w 1379"/>
                  <a:gd name="T3" fmla="*/ 622 h 674"/>
                  <a:gd name="T4" fmla="*/ 1379 w 1379"/>
                  <a:gd name="T5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9" h="674">
                    <a:moveTo>
                      <a:pt x="0" y="674"/>
                    </a:moveTo>
                    <a:lnTo>
                      <a:pt x="155" y="622"/>
                    </a:lnTo>
                    <a:lnTo>
                      <a:pt x="1379" y="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3874" y="1484"/>
                <a:ext cx="1424" cy="338"/>
              </a:xfrm>
              <a:custGeom>
                <a:avLst/>
                <a:gdLst>
                  <a:gd name="T0" fmla="*/ 0 w 1424"/>
                  <a:gd name="T1" fmla="*/ 338 h 338"/>
                  <a:gd name="T2" fmla="*/ 200 w 1424"/>
                  <a:gd name="T3" fmla="*/ 286 h 338"/>
                  <a:gd name="T4" fmla="*/ 1424 w 1424"/>
                  <a:gd name="T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4" h="338">
                    <a:moveTo>
                      <a:pt x="0" y="338"/>
                    </a:moveTo>
                    <a:lnTo>
                      <a:pt x="200" y="286"/>
                    </a:lnTo>
                    <a:lnTo>
                      <a:pt x="1424" y="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/>
            </p:nvSpPr>
            <p:spPr bwMode="auto">
              <a:xfrm>
                <a:off x="2880" y="1493"/>
                <a:ext cx="240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48" name="Object 28"/>
            <p:cNvGraphicFramePr>
              <a:graphicFrameLocks noChangeAspect="1"/>
            </p:cNvGraphicFramePr>
            <p:nvPr/>
          </p:nvGraphicFramePr>
          <p:xfrm>
            <a:off x="2880" y="743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公式" r:id="rId7" imgW="304560" imgH="279360" progId="Equation.3">
                    <p:embed/>
                  </p:oleObj>
                </mc:Choice>
                <mc:Fallback>
                  <p:oleObj name="公式" r:id="rId7" imgW="3045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43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9" name="Group 29"/>
            <p:cNvGrpSpPr>
              <a:grpSpLocks/>
            </p:cNvGrpSpPr>
            <p:nvPr/>
          </p:nvGrpSpPr>
          <p:grpSpPr bwMode="auto">
            <a:xfrm>
              <a:off x="3071" y="711"/>
              <a:ext cx="240" cy="161"/>
              <a:chOff x="3071" y="775"/>
              <a:chExt cx="240" cy="206"/>
            </a:xfrm>
          </p:grpSpPr>
          <p:sp>
            <p:nvSpPr>
              <p:cNvPr id="5150" name="Line 30"/>
              <p:cNvSpPr>
                <a:spLocks noChangeShapeType="1"/>
              </p:cNvSpPr>
              <p:nvPr/>
            </p:nvSpPr>
            <p:spPr bwMode="auto">
              <a:xfrm flipH="1">
                <a:off x="3071" y="78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/>
            </p:nvSpPr>
            <p:spPr bwMode="auto">
              <a:xfrm flipH="1">
                <a:off x="3071" y="981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/>
            </p:nvSpPr>
            <p:spPr bwMode="auto">
              <a:xfrm>
                <a:off x="3168" y="775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53" name="Group 33"/>
            <p:cNvGrpSpPr>
              <a:grpSpLocks/>
            </p:cNvGrpSpPr>
            <p:nvPr/>
          </p:nvGrpSpPr>
          <p:grpSpPr bwMode="auto">
            <a:xfrm>
              <a:off x="3072" y="521"/>
              <a:ext cx="240" cy="197"/>
              <a:chOff x="3072" y="533"/>
              <a:chExt cx="240" cy="251"/>
            </a:xfrm>
          </p:grpSpPr>
          <p:sp>
            <p:nvSpPr>
              <p:cNvPr id="5154" name="Line 34"/>
              <p:cNvSpPr>
                <a:spLocks noChangeShapeType="1"/>
              </p:cNvSpPr>
              <p:nvPr/>
            </p:nvSpPr>
            <p:spPr bwMode="auto">
              <a:xfrm flipH="1">
                <a:off x="3072" y="54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/>
            </p:nvSpPr>
            <p:spPr bwMode="auto">
              <a:xfrm flipH="1">
                <a:off x="3168" y="533"/>
                <a:ext cx="1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59" name="Group 39"/>
            <p:cNvGrpSpPr>
              <a:grpSpLocks/>
            </p:cNvGrpSpPr>
            <p:nvPr/>
          </p:nvGrpSpPr>
          <p:grpSpPr bwMode="auto">
            <a:xfrm>
              <a:off x="2964" y="1152"/>
              <a:ext cx="204" cy="336"/>
              <a:chOff x="2964" y="1152"/>
              <a:chExt cx="204" cy="336"/>
            </a:xfrm>
          </p:grpSpPr>
          <p:sp>
            <p:nvSpPr>
              <p:cNvPr id="5160" name="Line 40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61" name="Object 41"/>
              <p:cNvGraphicFramePr>
                <a:graphicFrameLocks noChangeAspect="1"/>
              </p:cNvGraphicFramePr>
              <p:nvPr/>
            </p:nvGraphicFramePr>
            <p:xfrm>
              <a:off x="2964" y="1248"/>
              <a:ext cx="14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公式" r:id="rId9" imgW="304560" imgH="406080" progId="Equation.3">
                      <p:embed/>
                    </p:oleObj>
                  </mc:Choice>
                  <mc:Fallback>
                    <p:oleObj name="公式" r:id="rId9" imgW="30456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4" y="1248"/>
                            <a:ext cx="14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62" name="Group 42"/>
            <p:cNvGrpSpPr>
              <a:grpSpLocks/>
            </p:cNvGrpSpPr>
            <p:nvPr/>
          </p:nvGrpSpPr>
          <p:grpSpPr bwMode="auto">
            <a:xfrm>
              <a:off x="3289" y="816"/>
              <a:ext cx="1992" cy="1695"/>
              <a:chOff x="3289" y="816"/>
              <a:chExt cx="1992" cy="1695"/>
            </a:xfrm>
          </p:grpSpPr>
          <p:sp>
            <p:nvSpPr>
              <p:cNvPr id="5163" name="Line 43"/>
              <p:cNvSpPr>
                <a:spLocks noChangeShapeType="1"/>
              </p:cNvSpPr>
              <p:nvPr/>
            </p:nvSpPr>
            <p:spPr bwMode="auto">
              <a:xfrm>
                <a:off x="3312" y="1152"/>
                <a:ext cx="1968" cy="1008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4" name="Freeform 44"/>
              <p:cNvSpPr>
                <a:spLocks/>
              </p:cNvSpPr>
              <p:nvPr/>
            </p:nvSpPr>
            <p:spPr bwMode="auto">
              <a:xfrm>
                <a:off x="3312" y="816"/>
                <a:ext cx="1969" cy="1340"/>
              </a:xfrm>
              <a:custGeom>
                <a:avLst/>
                <a:gdLst>
                  <a:gd name="T0" fmla="*/ 0 w 1969"/>
                  <a:gd name="T1" fmla="*/ 0 h 1340"/>
                  <a:gd name="T2" fmla="*/ 562 w 1969"/>
                  <a:gd name="T3" fmla="*/ 295 h 1340"/>
                  <a:gd name="T4" fmla="*/ 747 w 1969"/>
                  <a:gd name="T5" fmla="*/ 443 h 1340"/>
                  <a:gd name="T6" fmla="*/ 1969 w 1969"/>
                  <a:gd name="T7" fmla="*/ 134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9" h="1340">
                    <a:moveTo>
                      <a:pt x="0" y="0"/>
                    </a:moveTo>
                    <a:lnTo>
                      <a:pt x="562" y="295"/>
                    </a:lnTo>
                    <a:lnTo>
                      <a:pt x="747" y="443"/>
                    </a:lnTo>
                    <a:lnTo>
                      <a:pt x="1969" y="134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Freeform 45"/>
              <p:cNvSpPr>
                <a:spLocks/>
              </p:cNvSpPr>
              <p:nvPr/>
            </p:nvSpPr>
            <p:spPr bwMode="auto">
              <a:xfrm>
                <a:off x="3303" y="1496"/>
                <a:ext cx="1971" cy="652"/>
              </a:xfrm>
              <a:custGeom>
                <a:avLst/>
                <a:gdLst>
                  <a:gd name="T0" fmla="*/ 0 w 1971"/>
                  <a:gd name="T1" fmla="*/ 0 h 652"/>
                  <a:gd name="T2" fmla="*/ 571 w 1971"/>
                  <a:gd name="T3" fmla="*/ 297 h 652"/>
                  <a:gd name="T4" fmla="*/ 756 w 1971"/>
                  <a:gd name="T5" fmla="*/ 386 h 652"/>
                  <a:gd name="T6" fmla="*/ 1971 w 1971"/>
                  <a:gd name="T7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1" h="652">
                    <a:moveTo>
                      <a:pt x="0" y="0"/>
                    </a:moveTo>
                    <a:lnTo>
                      <a:pt x="571" y="297"/>
                    </a:lnTo>
                    <a:lnTo>
                      <a:pt x="756" y="386"/>
                    </a:lnTo>
                    <a:lnTo>
                      <a:pt x="1971" y="652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Freeform 46"/>
              <p:cNvSpPr>
                <a:spLocks/>
              </p:cNvSpPr>
              <p:nvPr/>
            </p:nvSpPr>
            <p:spPr bwMode="auto">
              <a:xfrm>
                <a:off x="3289" y="1822"/>
                <a:ext cx="1985" cy="326"/>
              </a:xfrm>
              <a:custGeom>
                <a:avLst/>
                <a:gdLst>
                  <a:gd name="T0" fmla="*/ 0 w 1985"/>
                  <a:gd name="T1" fmla="*/ 0 h 326"/>
                  <a:gd name="T2" fmla="*/ 600 w 1985"/>
                  <a:gd name="T3" fmla="*/ 311 h 326"/>
                  <a:gd name="T4" fmla="*/ 748 w 1985"/>
                  <a:gd name="T5" fmla="*/ 311 h 326"/>
                  <a:gd name="T6" fmla="*/ 1985 w 1985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5" h="326">
                    <a:moveTo>
                      <a:pt x="0" y="0"/>
                    </a:moveTo>
                    <a:lnTo>
                      <a:pt x="600" y="311"/>
                    </a:lnTo>
                    <a:lnTo>
                      <a:pt x="748" y="311"/>
                    </a:lnTo>
                    <a:lnTo>
                      <a:pt x="1985" y="326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Freeform 47"/>
              <p:cNvSpPr>
                <a:spLocks/>
              </p:cNvSpPr>
              <p:nvPr/>
            </p:nvSpPr>
            <p:spPr bwMode="auto">
              <a:xfrm>
                <a:off x="3312" y="2148"/>
                <a:ext cx="1969" cy="363"/>
              </a:xfrm>
              <a:custGeom>
                <a:avLst/>
                <a:gdLst>
                  <a:gd name="T0" fmla="*/ 0 w 1969"/>
                  <a:gd name="T1" fmla="*/ 12 h 363"/>
                  <a:gd name="T2" fmla="*/ 636 w 1969"/>
                  <a:gd name="T3" fmla="*/ 363 h 363"/>
                  <a:gd name="T4" fmla="*/ 680 w 1969"/>
                  <a:gd name="T5" fmla="*/ 356 h 363"/>
                  <a:gd name="T6" fmla="*/ 1969 w 1969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9" h="363">
                    <a:moveTo>
                      <a:pt x="0" y="12"/>
                    </a:moveTo>
                    <a:lnTo>
                      <a:pt x="636" y="363"/>
                    </a:lnTo>
                    <a:lnTo>
                      <a:pt x="680" y="356"/>
                    </a:lnTo>
                    <a:lnTo>
                      <a:pt x="1969" y="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8" name="Group 48"/>
            <p:cNvGrpSpPr>
              <a:grpSpLocks/>
            </p:cNvGrpSpPr>
            <p:nvPr/>
          </p:nvGrpSpPr>
          <p:grpSpPr bwMode="auto">
            <a:xfrm>
              <a:off x="3984" y="2304"/>
              <a:ext cx="1296" cy="432"/>
              <a:chOff x="3984" y="2304"/>
              <a:chExt cx="1296" cy="432"/>
            </a:xfrm>
          </p:grpSpPr>
          <p:grpSp>
            <p:nvGrpSpPr>
              <p:cNvPr id="5169" name="Group 49"/>
              <p:cNvGrpSpPr>
                <a:grpSpLocks/>
              </p:cNvGrpSpPr>
              <p:nvPr/>
            </p:nvGrpSpPr>
            <p:grpSpPr bwMode="auto">
              <a:xfrm>
                <a:off x="3984" y="2544"/>
                <a:ext cx="1296" cy="192"/>
                <a:chOff x="3984" y="2544"/>
                <a:chExt cx="1296" cy="192"/>
              </a:xfrm>
            </p:grpSpPr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auto">
                <a:xfrm>
                  <a:off x="3984" y="254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auto">
                <a:xfrm>
                  <a:off x="5280" y="254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auto">
                <a:xfrm>
                  <a:off x="3984" y="2640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stealth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73" name="Object 53"/>
              <p:cNvGraphicFramePr>
                <a:graphicFrameLocks noChangeAspect="1"/>
              </p:cNvGraphicFramePr>
              <p:nvPr/>
            </p:nvGraphicFramePr>
            <p:xfrm>
              <a:off x="4704" y="2304"/>
              <a:ext cx="167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" name="公式" r:id="rId11" imgW="266400" imgH="482400" progId="Equation.3">
                      <p:embed/>
                    </p:oleObj>
                  </mc:Choice>
                  <mc:Fallback>
                    <p:oleObj name="公式" r:id="rId11" imgW="266400" imgH="48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304"/>
                            <a:ext cx="167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74" name="Group 54"/>
            <p:cNvGrpSpPr>
              <a:grpSpLocks/>
            </p:cNvGrpSpPr>
            <p:nvPr/>
          </p:nvGrpSpPr>
          <p:grpSpPr bwMode="auto">
            <a:xfrm>
              <a:off x="2880" y="816"/>
              <a:ext cx="1008" cy="1353"/>
              <a:chOff x="2880" y="816"/>
              <a:chExt cx="1008" cy="1353"/>
            </a:xfrm>
          </p:grpSpPr>
          <p:grpSp>
            <p:nvGrpSpPr>
              <p:cNvPr id="5175" name="Group 55"/>
              <p:cNvGrpSpPr>
                <a:grpSpLocks/>
              </p:cNvGrpSpPr>
              <p:nvPr/>
            </p:nvGrpSpPr>
            <p:grpSpPr bwMode="auto">
              <a:xfrm>
                <a:off x="2880" y="816"/>
                <a:ext cx="1008" cy="1353"/>
                <a:chOff x="2880" y="898"/>
                <a:chExt cx="816" cy="1742"/>
              </a:xfrm>
            </p:grpSpPr>
            <p:grpSp>
              <p:nvGrpSpPr>
                <p:cNvPr id="5176" name="Group 56"/>
                <p:cNvGrpSpPr>
                  <a:grpSpLocks/>
                </p:cNvGrpSpPr>
                <p:nvPr/>
              </p:nvGrpSpPr>
              <p:grpSpPr bwMode="auto">
                <a:xfrm>
                  <a:off x="2880" y="898"/>
                  <a:ext cx="816" cy="0"/>
                  <a:chOff x="2880" y="1317"/>
                  <a:chExt cx="816" cy="0"/>
                </a:xfrm>
              </p:grpSpPr>
              <p:sp>
                <p:nvSpPr>
                  <p:cNvPr id="517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79" name="Group 59"/>
                <p:cNvGrpSpPr>
                  <a:grpSpLocks/>
                </p:cNvGrpSpPr>
                <p:nvPr/>
              </p:nvGrpSpPr>
              <p:grpSpPr bwMode="auto">
                <a:xfrm>
                  <a:off x="2880" y="1317"/>
                  <a:ext cx="816" cy="0"/>
                  <a:chOff x="2880" y="1317"/>
                  <a:chExt cx="816" cy="0"/>
                </a:xfrm>
              </p:grpSpPr>
              <p:sp>
                <p:nvSpPr>
                  <p:cNvPr id="518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82" name="Group 62"/>
                <p:cNvGrpSpPr>
                  <a:grpSpLocks/>
                </p:cNvGrpSpPr>
                <p:nvPr/>
              </p:nvGrpSpPr>
              <p:grpSpPr bwMode="auto">
                <a:xfrm>
                  <a:off x="2880" y="2208"/>
                  <a:ext cx="816" cy="0"/>
                  <a:chOff x="2880" y="1317"/>
                  <a:chExt cx="816" cy="0"/>
                </a:xfrm>
              </p:grpSpPr>
              <p:sp>
                <p:nvSpPr>
                  <p:cNvPr id="518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85" name="Group 65"/>
                <p:cNvGrpSpPr>
                  <a:grpSpLocks/>
                </p:cNvGrpSpPr>
                <p:nvPr/>
              </p:nvGrpSpPr>
              <p:grpSpPr bwMode="auto">
                <a:xfrm>
                  <a:off x="2880" y="2640"/>
                  <a:ext cx="816" cy="0"/>
                  <a:chOff x="2880" y="1317"/>
                  <a:chExt cx="816" cy="0"/>
                </a:xfrm>
              </p:grpSpPr>
              <p:sp>
                <p:nvSpPr>
                  <p:cNvPr id="518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7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88" name="Line 68"/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FF9900"/>
                  </a:solidFill>
                  <a:round/>
                  <a:headEnd type="none" w="med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>
                <a:off x="3312" y="1495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FFAE37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1828800" y="3352801"/>
            <a:ext cx="434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Century Schoolbook" panose="02040604050505020304" pitchFamily="18" charset="0"/>
              </a:rPr>
              <a:t>光栅常数与光栅单位长度的刻痕数</a:t>
            </a:r>
            <a:r>
              <a:rPr lang="en-US" altLang="zh-CN" b="1">
                <a:latin typeface="Century Schoolbook" panose="02040604050505020304" pitchFamily="18" charset="0"/>
              </a:rPr>
              <a:t>N</a:t>
            </a:r>
            <a:r>
              <a:rPr lang="zh-CN" altLang="en-US" b="1">
                <a:latin typeface="Century Schoolbook" panose="02040604050505020304" pitchFamily="18" charset="0"/>
              </a:rPr>
              <a:t>的关系</a:t>
            </a:r>
          </a:p>
        </p:txBody>
      </p:sp>
      <p:graphicFrame>
        <p:nvGraphicFramePr>
          <p:cNvPr id="5193" name="Object 73"/>
          <p:cNvGraphicFramePr>
            <a:graphicFrameLocks noChangeAspect="1"/>
          </p:cNvGraphicFramePr>
          <p:nvPr/>
        </p:nvGraphicFramePr>
        <p:xfrm>
          <a:off x="2895600" y="4191001"/>
          <a:ext cx="22098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13" imgW="888840" imgH="393480" progId="Equation.3">
                  <p:embed/>
                </p:oleObj>
              </mc:Choice>
              <mc:Fallback>
                <p:oleObj name="公式" r:id="rId13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1"/>
                        <a:ext cx="2209800" cy="974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9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 autoUpdateAnimBg="0"/>
      <p:bldP spid="5157" grpId="0" autoUpdateAnimBg="0"/>
      <p:bldP spid="5158" grpId="0" autoUpdateAnimBg="0"/>
      <p:bldP spid="519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524000" y="106364"/>
            <a:ext cx="3276600" cy="579437"/>
            <a:chOff x="0" y="67"/>
            <a:chExt cx="1488" cy="365"/>
          </a:xfrm>
        </p:grpSpPr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0" y="96"/>
              <a:ext cx="1488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02" y="67"/>
              <a:ext cx="13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entury Schoolbook" panose="02040604050505020304" pitchFamily="18" charset="0"/>
                  <a:ea typeface="楷体_GB2312" pitchFamily="49" charset="-122"/>
                </a:rPr>
                <a:t>二、光栅衍射</a:t>
              </a:r>
            </a:p>
          </p:txBody>
        </p:sp>
      </p:grp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5791200" y="3276600"/>
            <a:ext cx="4038600" cy="3581400"/>
            <a:chOff x="2880" y="480"/>
            <a:chExt cx="2544" cy="2256"/>
          </a:xfrm>
        </p:grpSpPr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2892" y="532"/>
            <a:ext cx="12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公式" r:id="rId3" imgW="253800" imgH="406080" progId="Equation.3">
                    <p:embed/>
                  </p:oleObj>
                </mc:Choice>
                <mc:Fallback>
                  <p:oleObj name="公式" r:id="rId3" imgW="2538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532"/>
                          <a:ext cx="12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3312" y="528"/>
              <a:ext cx="69" cy="1934"/>
              <a:chOff x="3264" y="672"/>
              <a:chExt cx="69" cy="2474"/>
            </a:xfrm>
          </p:grpSpPr>
          <p:grpSp>
            <p:nvGrpSpPr>
              <p:cNvPr id="6154" name="Group 10"/>
              <p:cNvGrpSpPr>
                <a:grpSpLocks/>
              </p:cNvGrpSpPr>
              <p:nvPr/>
            </p:nvGrpSpPr>
            <p:grpSpPr bwMode="auto">
              <a:xfrm>
                <a:off x="3264" y="672"/>
                <a:ext cx="69" cy="1595"/>
                <a:chOff x="3264" y="672"/>
                <a:chExt cx="48" cy="864"/>
              </a:xfrm>
            </p:grpSpPr>
            <p:grpSp>
              <p:nvGrpSpPr>
                <p:cNvPr id="6155" name="Group 11"/>
                <p:cNvGrpSpPr>
                  <a:grpSpLocks/>
                </p:cNvGrpSpPr>
                <p:nvPr/>
              </p:nvGrpSpPr>
              <p:grpSpPr bwMode="auto">
                <a:xfrm>
                  <a:off x="3264" y="672"/>
                  <a:ext cx="48" cy="384"/>
                  <a:chOff x="3264" y="672"/>
                  <a:chExt cx="48" cy="384"/>
                </a:xfrm>
              </p:grpSpPr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3264" y="67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3264" y="91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58" name="Group 14"/>
                <p:cNvGrpSpPr>
                  <a:grpSpLocks/>
                </p:cNvGrpSpPr>
                <p:nvPr/>
              </p:nvGrpSpPr>
              <p:grpSpPr bwMode="auto">
                <a:xfrm>
                  <a:off x="3264" y="1152"/>
                  <a:ext cx="48" cy="384"/>
                  <a:chOff x="3264" y="672"/>
                  <a:chExt cx="48" cy="384"/>
                </a:xfrm>
              </p:grpSpPr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3264" y="67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3264" y="912"/>
                    <a:ext cx="48" cy="144"/>
                  </a:xfrm>
                  <a:custGeom>
                    <a:avLst/>
                    <a:gdLst>
                      <a:gd name="T0" fmla="*/ 0 w 48"/>
                      <a:gd name="T1" fmla="*/ 0 h 144"/>
                      <a:gd name="T2" fmla="*/ 0 w 48"/>
                      <a:gd name="T3" fmla="*/ 144 h 144"/>
                      <a:gd name="T4" fmla="*/ 48 w 48"/>
                      <a:gd name="T5" fmla="*/ 96 h 144"/>
                      <a:gd name="T6" fmla="*/ 48 w 48"/>
                      <a:gd name="T7" fmla="*/ 48 h 144"/>
                      <a:gd name="T8" fmla="*/ 0 w 48"/>
                      <a:gd name="T9" fmla="*/ 0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48" y="96"/>
                        </a:lnTo>
                        <a:lnTo>
                          <a:pt x="48" y="4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CC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sm"/>
                        <a:tailEnd type="none" w="med" len="lg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61" name="Group 17"/>
              <p:cNvGrpSpPr>
                <a:grpSpLocks/>
              </p:cNvGrpSpPr>
              <p:nvPr/>
            </p:nvGrpSpPr>
            <p:grpSpPr bwMode="auto">
              <a:xfrm>
                <a:off x="3264" y="2437"/>
                <a:ext cx="69" cy="709"/>
                <a:chOff x="3264" y="672"/>
                <a:chExt cx="48" cy="384"/>
              </a:xfrm>
            </p:grpSpPr>
            <p:sp>
              <p:nvSpPr>
                <p:cNvPr id="6162" name="Freeform 18"/>
                <p:cNvSpPr>
                  <a:spLocks/>
                </p:cNvSpPr>
                <p:nvPr/>
              </p:nvSpPr>
              <p:spPr bwMode="auto">
                <a:xfrm>
                  <a:off x="3264" y="672"/>
                  <a:ext cx="48" cy="144"/>
                </a:xfrm>
                <a:custGeom>
                  <a:avLst/>
                  <a:gdLst>
                    <a:gd name="T0" fmla="*/ 0 w 48"/>
                    <a:gd name="T1" fmla="*/ 0 h 144"/>
                    <a:gd name="T2" fmla="*/ 0 w 48"/>
                    <a:gd name="T3" fmla="*/ 144 h 144"/>
                    <a:gd name="T4" fmla="*/ 48 w 48"/>
                    <a:gd name="T5" fmla="*/ 96 h 144"/>
                    <a:gd name="T6" fmla="*/ 48 w 48"/>
                    <a:gd name="T7" fmla="*/ 48 h 144"/>
                    <a:gd name="T8" fmla="*/ 0 w 48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48" y="96"/>
                      </a:lnTo>
                      <a:lnTo>
                        <a:pt x="48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63" name="Freeform 19"/>
                <p:cNvSpPr>
                  <a:spLocks/>
                </p:cNvSpPr>
                <p:nvPr/>
              </p:nvSpPr>
              <p:spPr bwMode="auto">
                <a:xfrm>
                  <a:off x="3264" y="912"/>
                  <a:ext cx="48" cy="144"/>
                </a:xfrm>
                <a:custGeom>
                  <a:avLst/>
                  <a:gdLst>
                    <a:gd name="T0" fmla="*/ 0 w 48"/>
                    <a:gd name="T1" fmla="*/ 0 h 144"/>
                    <a:gd name="T2" fmla="*/ 0 w 48"/>
                    <a:gd name="T3" fmla="*/ 144 h 144"/>
                    <a:gd name="T4" fmla="*/ 48 w 48"/>
                    <a:gd name="T5" fmla="*/ 96 h 144"/>
                    <a:gd name="T6" fmla="*/ 48 w 48"/>
                    <a:gd name="T7" fmla="*/ 48 h 144"/>
                    <a:gd name="T8" fmla="*/ 0 w 48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48" y="96"/>
                      </a:lnTo>
                      <a:lnTo>
                        <a:pt x="48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sm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3874" y="480"/>
              <a:ext cx="192" cy="2064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8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 type="none" w="med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5280" y="593"/>
              <a:ext cx="144" cy="1838"/>
              <a:chOff x="5280" y="528"/>
              <a:chExt cx="192" cy="2592"/>
            </a:xfrm>
          </p:grpSpPr>
          <p:sp>
            <p:nvSpPr>
              <p:cNvPr id="6166" name="Rectangle 22" descr="宽上对角线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192" cy="2592"/>
              </a:xfrm>
              <a:prstGeom prst="rect">
                <a:avLst/>
              </a:prstGeom>
              <a:pattFill prst="wdUpDiag">
                <a:fgClr>
                  <a:srgbClr val="969696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5280" y="528"/>
                <a:ext cx="0" cy="25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68" name="Group 24"/>
            <p:cNvGrpSpPr>
              <a:grpSpLocks/>
            </p:cNvGrpSpPr>
            <p:nvPr/>
          </p:nvGrpSpPr>
          <p:grpSpPr bwMode="auto">
            <a:xfrm>
              <a:off x="2880" y="815"/>
              <a:ext cx="2418" cy="1348"/>
              <a:chOff x="2880" y="815"/>
              <a:chExt cx="2418" cy="1348"/>
            </a:xfrm>
          </p:grpSpPr>
          <p:sp>
            <p:nvSpPr>
              <p:cNvPr id="6169" name="Freeform 25"/>
              <p:cNvSpPr>
                <a:spLocks/>
              </p:cNvSpPr>
              <p:nvPr/>
            </p:nvSpPr>
            <p:spPr bwMode="auto">
              <a:xfrm>
                <a:off x="3896" y="815"/>
                <a:ext cx="1378" cy="673"/>
              </a:xfrm>
              <a:custGeom>
                <a:avLst/>
                <a:gdLst>
                  <a:gd name="T0" fmla="*/ 0 w 1378"/>
                  <a:gd name="T1" fmla="*/ 0 h 673"/>
                  <a:gd name="T2" fmla="*/ 156 w 1378"/>
                  <a:gd name="T3" fmla="*/ 52 h 673"/>
                  <a:gd name="T4" fmla="*/ 1378 w 1378"/>
                  <a:gd name="T5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8" h="673">
                    <a:moveTo>
                      <a:pt x="0" y="0"/>
                    </a:moveTo>
                    <a:lnTo>
                      <a:pt x="156" y="52"/>
                    </a:lnTo>
                    <a:lnTo>
                      <a:pt x="1378" y="673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0" name="Freeform 26"/>
              <p:cNvSpPr>
                <a:spLocks/>
              </p:cNvSpPr>
              <p:nvPr/>
            </p:nvSpPr>
            <p:spPr bwMode="auto">
              <a:xfrm>
                <a:off x="3881" y="1141"/>
                <a:ext cx="1393" cy="354"/>
              </a:xfrm>
              <a:custGeom>
                <a:avLst/>
                <a:gdLst>
                  <a:gd name="T0" fmla="*/ 0 w 1393"/>
                  <a:gd name="T1" fmla="*/ 0 h 354"/>
                  <a:gd name="T2" fmla="*/ 185 w 1393"/>
                  <a:gd name="T3" fmla="*/ 37 h 354"/>
                  <a:gd name="T4" fmla="*/ 1393 w 1393"/>
                  <a:gd name="T5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93" h="354">
                    <a:moveTo>
                      <a:pt x="0" y="0"/>
                    </a:moveTo>
                    <a:lnTo>
                      <a:pt x="185" y="37"/>
                    </a:lnTo>
                    <a:lnTo>
                      <a:pt x="1393" y="354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1" name="Freeform 27"/>
              <p:cNvSpPr>
                <a:spLocks/>
              </p:cNvSpPr>
              <p:nvPr/>
            </p:nvSpPr>
            <p:spPr bwMode="auto">
              <a:xfrm>
                <a:off x="3889" y="1489"/>
                <a:ext cx="1379" cy="674"/>
              </a:xfrm>
              <a:custGeom>
                <a:avLst/>
                <a:gdLst>
                  <a:gd name="T0" fmla="*/ 0 w 1379"/>
                  <a:gd name="T1" fmla="*/ 674 h 674"/>
                  <a:gd name="T2" fmla="*/ 155 w 1379"/>
                  <a:gd name="T3" fmla="*/ 622 h 674"/>
                  <a:gd name="T4" fmla="*/ 1379 w 1379"/>
                  <a:gd name="T5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9" h="674">
                    <a:moveTo>
                      <a:pt x="0" y="674"/>
                    </a:moveTo>
                    <a:lnTo>
                      <a:pt x="155" y="622"/>
                    </a:lnTo>
                    <a:lnTo>
                      <a:pt x="1379" y="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2" name="Freeform 28"/>
              <p:cNvSpPr>
                <a:spLocks/>
              </p:cNvSpPr>
              <p:nvPr/>
            </p:nvSpPr>
            <p:spPr bwMode="auto">
              <a:xfrm>
                <a:off x="3874" y="1484"/>
                <a:ext cx="1424" cy="338"/>
              </a:xfrm>
              <a:custGeom>
                <a:avLst/>
                <a:gdLst>
                  <a:gd name="T0" fmla="*/ 0 w 1424"/>
                  <a:gd name="T1" fmla="*/ 338 h 338"/>
                  <a:gd name="T2" fmla="*/ 200 w 1424"/>
                  <a:gd name="T3" fmla="*/ 286 h 338"/>
                  <a:gd name="T4" fmla="*/ 1424 w 1424"/>
                  <a:gd name="T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4" h="338">
                    <a:moveTo>
                      <a:pt x="0" y="338"/>
                    </a:moveTo>
                    <a:lnTo>
                      <a:pt x="200" y="286"/>
                    </a:lnTo>
                    <a:lnTo>
                      <a:pt x="1424" y="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>
                <a:off x="2880" y="1493"/>
                <a:ext cx="2400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74" name="Object 30"/>
            <p:cNvGraphicFramePr>
              <a:graphicFrameLocks noChangeAspect="1"/>
            </p:cNvGraphicFramePr>
            <p:nvPr/>
          </p:nvGraphicFramePr>
          <p:xfrm>
            <a:off x="2880" y="743"/>
            <a:ext cx="14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公式" r:id="rId5" imgW="304560" imgH="279360" progId="Equation.3">
                    <p:embed/>
                  </p:oleObj>
                </mc:Choice>
                <mc:Fallback>
                  <p:oleObj name="公式" r:id="rId5" imgW="3045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43"/>
                          <a:ext cx="14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3071" y="711"/>
              <a:ext cx="240" cy="161"/>
              <a:chOff x="3071" y="775"/>
              <a:chExt cx="240" cy="206"/>
            </a:xfrm>
          </p:grpSpPr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 flipH="1">
                <a:off x="3071" y="78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H="1">
                <a:off x="3071" y="981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/>
            </p:nvSpPr>
            <p:spPr bwMode="auto">
              <a:xfrm>
                <a:off x="3168" y="775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79" name="Group 35"/>
            <p:cNvGrpSpPr>
              <a:grpSpLocks/>
            </p:cNvGrpSpPr>
            <p:nvPr/>
          </p:nvGrpSpPr>
          <p:grpSpPr bwMode="auto">
            <a:xfrm>
              <a:off x="3072" y="521"/>
              <a:ext cx="240" cy="197"/>
              <a:chOff x="3072" y="533"/>
              <a:chExt cx="240" cy="251"/>
            </a:xfrm>
          </p:grpSpPr>
          <p:sp>
            <p:nvSpPr>
              <p:cNvPr id="6180" name="Line 36"/>
              <p:cNvSpPr>
                <a:spLocks noChangeShapeType="1"/>
              </p:cNvSpPr>
              <p:nvPr/>
            </p:nvSpPr>
            <p:spPr bwMode="auto">
              <a:xfrm flipH="1">
                <a:off x="3072" y="54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Line 37"/>
              <p:cNvSpPr>
                <a:spLocks noChangeShapeType="1"/>
              </p:cNvSpPr>
              <p:nvPr/>
            </p:nvSpPr>
            <p:spPr bwMode="auto">
              <a:xfrm flipH="1">
                <a:off x="3168" y="533"/>
                <a:ext cx="1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sm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82" name="Group 38"/>
            <p:cNvGrpSpPr>
              <a:grpSpLocks/>
            </p:cNvGrpSpPr>
            <p:nvPr/>
          </p:nvGrpSpPr>
          <p:grpSpPr bwMode="auto">
            <a:xfrm>
              <a:off x="2964" y="1152"/>
              <a:ext cx="204" cy="336"/>
              <a:chOff x="2964" y="1152"/>
              <a:chExt cx="204" cy="336"/>
            </a:xfrm>
          </p:grpSpPr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84" name="Object 40"/>
              <p:cNvGraphicFramePr>
                <a:graphicFrameLocks noChangeAspect="1"/>
              </p:cNvGraphicFramePr>
              <p:nvPr/>
            </p:nvGraphicFramePr>
            <p:xfrm>
              <a:off x="2964" y="1248"/>
              <a:ext cx="14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" name="公式" r:id="rId7" imgW="304560" imgH="406080" progId="Equation.3">
                      <p:embed/>
                    </p:oleObj>
                  </mc:Choice>
                  <mc:Fallback>
                    <p:oleObj name="公式" r:id="rId7" imgW="30456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4" y="1248"/>
                            <a:ext cx="14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85" name="Group 41"/>
            <p:cNvGrpSpPr>
              <a:grpSpLocks/>
            </p:cNvGrpSpPr>
            <p:nvPr/>
          </p:nvGrpSpPr>
          <p:grpSpPr bwMode="auto">
            <a:xfrm>
              <a:off x="3289" y="816"/>
              <a:ext cx="1992" cy="1695"/>
              <a:chOff x="3289" y="816"/>
              <a:chExt cx="1992" cy="1695"/>
            </a:xfrm>
          </p:grpSpPr>
          <p:sp>
            <p:nvSpPr>
              <p:cNvPr id="6186" name="Line 42"/>
              <p:cNvSpPr>
                <a:spLocks noChangeShapeType="1"/>
              </p:cNvSpPr>
              <p:nvPr/>
            </p:nvSpPr>
            <p:spPr bwMode="auto">
              <a:xfrm>
                <a:off x="3312" y="1152"/>
                <a:ext cx="1968" cy="1008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Freeform 43"/>
              <p:cNvSpPr>
                <a:spLocks/>
              </p:cNvSpPr>
              <p:nvPr/>
            </p:nvSpPr>
            <p:spPr bwMode="auto">
              <a:xfrm>
                <a:off x="3312" y="816"/>
                <a:ext cx="1969" cy="1340"/>
              </a:xfrm>
              <a:custGeom>
                <a:avLst/>
                <a:gdLst>
                  <a:gd name="T0" fmla="*/ 0 w 1969"/>
                  <a:gd name="T1" fmla="*/ 0 h 1340"/>
                  <a:gd name="T2" fmla="*/ 562 w 1969"/>
                  <a:gd name="T3" fmla="*/ 295 h 1340"/>
                  <a:gd name="T4" fmla="*/ 747 w 1969"/>
                  <a:gd name="T5" fmla="*/ 443 h 1340"/>
                  <a:gd name="T6" fmla="*/ 1969 w 1969"/>
                  <a:gd name="T7" fmla="*/ 134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9" h="1340">
                    <a:moveTo>
                      <a:pt x="0" y="0"/>
                    </a:moveTo>
                    <a:lnTo>
                      <a:pt x="562" y="295"/>
                    </a:lnTo>
                    <a:lnTo>
                      <a:pt x="747" y="443"/>
                    </a:lnTo>
                    <a:lnTo>
                      <a:pt x="1969" y="134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8" name="Freeform 44"/>
              <p:cNvSpPr>
                <a:spLocks/>
              </p:cNvSpPr>
              <p:nvPr/>
            </p:nvSpPr>
            <p:spPr bwMode="auto">
              <a:xfrm>
                <a:off x="3303" y="1496"/>
                <a:ext cx="1971" cy="652"/>
              </a:xfrm>
              <a:custGeom>
                <a:avLst/>
                <a:gdLst>
                  <a:gd name="T0" fmla="*/ 0 w 1971"/>
                  <a:gd name="T1" fmla="*/ 0 h 652"/>
                  <a:gd name="T2" fmla="*/ 571 w 1971"/>
                  <a:gd name="T3" fmla="*/ 297 h 652"/>
                  <a:gd name="T4" fmla="*/ 756 w 1971"/>
                  <a:gd name="T5" fmla="*/ 386 h 652"/>
                  <a:gd name="T6" fmla="*/ 1971 w 1971"/>
                  <a:gd name="T7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1" h="652">
                    <a:moveTo>
                      <a:pt x="0" y="0"/>
                    </a:moveTo>
                    <a:lnTo>
                      <a:pt x="571" y="297"/>
                    </a:lnTo>
                    <a:lnTo>
                      <a:pt x="756" y="386"/>
                    </a:lnTo>
                    <a:lnTo>
                      <a:pt x="1971" y="652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Freeform 45"/>
              <p:cNvSpPr>
                <a:spLocks/>
              </p:cNvSpPr>
              <p:nvPr/>
            </p:nvSpPr>
            <p:spPr bwMode="auto">
              <a:xfrm>
                <a:off x="3289" y="1822"/>
                <a:ext cx="1985" cy="326"/>
              </a:xfrm>
              <a:custGeom>
                <a:avLst/>
                <a:gdLst>
                  <a:gd name="T0" fmla="*/ 0 w 1985"/>
                  <a:gd name="T1" fmla="*/ 0 h 326"/>
                  <a:gd name="T2" fmla="*/ 600 w 1985"/>
                  <a:gd name="T3" fmla="*/ 311 h 326"/>
                  <a:gd name="T4" fmla="*/ 748 w 1985"/>
                  <a:gd name="T5" fmla="*/ 311 h 326"/>
                  <a:gd name="T6" fmla="*/ 1985 w 1985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85" h="326">
                    <a:moveTo>
                      <a:pt x="0" y="0"/>
                    </a:moveTo>
                    <a:lnTo>
                      <a:pt x="600" y="311"/>
                    </a:lnTo>
                    <a:lnTo>
                      <a:pt x="748" y="311"/>
                    </a:lnTo>
                    <a:lnTo>
                      <a:pt x="1985" y="326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Freeform 46"/>
              <p:cNvSpPr>
                <a:spLocks/>
              </p:cNvSpPr>
              <p:nvPr/>
            </p:nvSpPr>
            <p:spPr bwMode="auto">
              <a:xfrm>
                <a:off x="3312" y="2148"/>
                <a:ext cx="1969" cy="363"/>
              </a:xfrm>
              <a:custGeom>
                <a:avLst/>
                <a:gdLst>
                  <a:gd name="T0" fmla="*/ 0 w 1969"/>
                  <a:gd name="T1" fmla="*/ 12 h 363"/>
                  <a:gd name="T2" fmla="*/ 636 w 1969"/>
                  <a:gd name="T3" fmla="*/ 363 h 363"/>
                  <a:gd name="T4" fmla="*/ 680 w 1969"/>
                  <a:gd name="T5" fmla="*/ 356 h 363"/>
                  <a:gd name="T6" fmla="*/ 1969 w 1969"/>
                  <a:gd name="T7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69" h="363">
                    <a:moveTo>
                      <a:pt x="0" y="12"/>
                    </a:moveTo>
                    <a:lnTo>
                      <a:pt x="636" y="363"/>
                    </a:lnTo>
                    <a:lnTo>
                      <a:pt x="680" y="356"/>
                    </a:lnTo>
                    <a:lnTo>
                      <a:pt x="1969" y="0"/>
                    </a:lnTo>
                  </a:path>
                </a:pathLst>
              </a:cu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91" name="Group 47"/>
            <p:cNvGrpSpPr>
              <a:grpSpLocks/>
            </p:cNvGrpSpPr>
            <p:nvPr/>
          </p:nvGrpSpPr>
          <p:grpSpPr bwMode="auto">
            <a:xfrm>
              <a:off x="3984" y="2304"/>
              <a:ext cx="1296" cy="432"/>
              <a:chOff x="3984" y="2304"/>
              <a:chExt cx="1296" cy="432"/>
            </a:xfrm>
          </p:grpSpPr>
          <p:grpSp>
            <p:nvGrpSpPr>
              <p:cNvPr id="6192" name="Group 48"/>
              <p:cNvGrpSpPr>
                <a:grpSpLocks/>
              </p:cNvGrpSpPr>
              <p:nvPr/>
            </p:nvGrpSpPr>
            <p:grpSpPr bwMode="auto">
              <a:xfrm>
                <a:off x="3984" y="2544"/>
                <a:ext cx="1296" cy="192"/>
                <a:chOff x="3984" y="2544"/>
                <a:chExt cx="1296" cy="192"/>
              </a:xfrm>
            </p:grpSpPr>
            <p:sp>
              <p:nvSpPr>
                <p:cNvPr id="6193" name="Line 49"/>
                <p:cNvSpPr>
                  <a:spLocks noChangeShapeType="1"/>
                </p:cNvSpPr>
                <p:nvPr/>
              </p:nvSpPr>
              <p:spPr bwMode="auto">
                <a:xfrm>
                  <a:off x="3984" y="254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4" name="Line 50"/>
                <p:cNvSpPr>
                  <a:spLocks noChangeShapeType="1"/>
                </p:cNvSpPr>
                <p:nvPr/>
              </p:nvSpPr>
              <p:spPr bwMode="auto">
                <a:xfrm>
                  <a:off x="5280" y="254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95" name="Line 51"/>
                <p:cNvSpPr>
                  <a:spLocks noChangeShapeType="1"/>
                </p:cNvSpPr>
                <p:nvPr/>
              </p:nvSpPr>
              <p:spPr bwMode="auto">
                <a:xfrm>
                  <a:off x="3984" y="2640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stealth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196" name="Object 52"/>
              <p:cNvGraphicFramePr>
                <a:graphicFrameLocks noChangeAspect="1"/>
              </p:cNvGraphicFramePr>
              <p:nvPr/>
            </p:nvGraphicFramePr>
            <p:xfrm>
              <a:off x="4704" y="2304"/>
              <a:ext cx="167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5" name="公式" r:id="rId9" imgW="266400" imgH="482400" progId="Equation.3">
                      <p:embed/>
                    </p:oleObj>
                  </mc:Choice>
                  <mc:Fallback>
                    <p:oleObj name="公式" r:id="rId9" imgW="266400" imgH="482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304"/>
                            <a:ext cx="167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97" name="Group 53"/>
            <p:cNvGrpSpPr>
              <a:grpSpLocks/>
            </p:cNvGrpSpPr>
            <p:nvPr/>
          </p:nvGrpSpPr>
          <p:grpSpPr bwMode="auto">
            <a:xfrm>
              <a:off x="2880" y="816"/>
              <a:ext cx="1008" cy="1353"/>
              <a:chOff x="2880" y="816"/>
              <a:chExt cx="1008" cy="1353"/>
            </a:xfrm>
          </p:grpSpPr>
          <p:grpSp>
            <p:nvGrpSpPr>
              <p:cNvPr id="6198" name="Group 54"/>
              <p:cNvGrpSpPr>
                <a:grpSpLocks/>
              </p:cNvGrpSpPr>
              <p:nvPr/>
            </p:nvGrpSpPr>
            <p:grpSpPr bwMode="auto">
              <a:xfrm>
                <a:off x="2880" y="816"/>
                <a:ext cx="1008" cy="1353"/>
                <a:chOff x="2880" y="898"/>
                <a:chExt cx="816" cy="1742"/>
              </a:xfrm>
            </p:grpSpPr>
            <p:grpSp>
              <p:nvGrpSpPr>
                <p:cNvPr id="6199" name="Group 55"/>
                <p:cNvGrpSpPr>
                  <a:grpSpLocks/>
                </p:cNvGrpSpPr>
                <p:nvPr/>
              </p:nvGrpSpPr>
              <p:grpSpPr bwMode="auto">
                <a:xfrm>
                  <a:off x="2880" y="898"/>
                  <a:ext cx="816" cy="0"/>
                  <a:chOff x="2880" y="1317"/>
                  <a:chExt cx="816" cy="0"/>
                </a:xfrm>
              </p:grpSpPr>
              <p:sp>
                <p:nvSpPr>
                  <p:cNvPr id="620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02" name="Group 58"/>
                <p:cNvGrpSpPr>
                  <a:grpSpLocks/>
                </p:cNvGrpSpPr>
                <p:nvPr/>
              </p:nvGrpSpPr>
              <p:grpSpPr bwMode="auto">
                <a:xfrm>
                  <a:off x="2880" y="1317"/>
                  <a:ext cx="816" cy="0"/>
                  <a:chOff x="2880" y="1317"/>
                  <a:chExt cx="816" cy="0"/>
                </a:xfrm>
              </p:grpSpPr>
              <p:sp>
                <p:nvSpPr>
                  <p:cNvPr id="620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05" name="Group 61"/>
                <p:cNvGrpSpPr>
                  <a:grpSpLocks/>
                </p:cNvGrpSpPr>
                <p:nvPr/>
              </p:nvGrpSpPr>
              <p:grpSpPr bwMode="auto">
                <a:xfrm>
                  <a:off x="2880" y="2208"/>
                  <a:ext cx="816" cy="0"/>
                  <a:chOff x="2880" y="1317"/>
                  <a:chExt cx="816" cy="0"/>
                </a:xfrm>
              </p:grpSpPr>
              <p:sp>
                <p:nvSpPr>
                  <p:cNvPr id="620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08" name="Group 64"/>
                <p:cNvGrpSpPr>
                  <a:grpSpLocks/>
                </p:cNvGrpSpPr>
                <p:nvPr/>
              </p:nvGrpSpPr>
              <p:grpSpPr bwMode="auto">
                <a:xfrm>
                  <a:off x="2880" y="2640"/>
                  <a:ext cx="816" cy="0"/>
                  <a:chOff x="2880" y="1317"/>
                  <a:chExt cx="816" cy="0"/>
                </a:xfrm>
              </p:grpSpPr>
              <p:sp>
                <p:nvSpPr>
                  <p:cNvPr id="620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17"/>
                    <a:ext cx="8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17"/>
                    <a:ext cx="1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9900"/>
                    </a:solidFill>
                    <a:round/>
                    <a:headEnd type="none" w="med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11" name="Line 67"/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rgbClr val="FF9900"/>
                  </a:solidFill>
                  <a:round/>
                  <a:headEnd type="none" w="med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212" name="Line 68"/>
              <p:cNvSpPr>
                <a:spLocks noChangeShapeType="1"/>
              </p:cNvSpPr>
              <p:nvPr/>
            </p:nvSpPr>
            <p:spPr bwMode="auto">
              <a:xfrm>
                <a:off x="3312" y="1495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FFAE37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24" name="Text Box 80"/>
          <p:cNvSpPr txBox="1">
            <a:spLocks noChangeArrowheads="1"/>
          </p:cNvSpPr>
          <p:nvPr/>
        </p:nvSpPr>
        <p:spPr bwMode="auto">
          <a:xfrm>
            <a:off x="1828800" y="990600"/>
            <a:ext cx="83058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zh-CN" altLang="en-US" b="1"/>
              <a:t>根据波动光学理论，当单色平行光垂直照射在光栅面上时，将产生夫琅和费衍射现象，如图所示。产生明条纹的条件为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                  </a:t>
            </a:r>
            <a:r>
              <a:rPr lang="en-US" altLang="zh-CN" sz="2800" b="1"/>
              <a:t>dsin</a:t>
            </a:r>
            <a:r>
              <a:rPr lang="el-GR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k</a:t>
            </a:r>
            <a:r>
              <a:rPr lang="en-US" altLang="zh-CN" sz="2800" b="1"/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=</a:t>
            </a:r>
            <a:r>
              <a:rPr lang="en-US" altLang="zh-CN" sz="2800" b="1" i="1"/>
              <a:t>k</a:t>
            </a:r>
            <a:r>
              <a:rPr lang="el-GR" altLang="zh-CN" sz="2800" b="1">
                <a:cs typeface="Times New Roman" panose="02020603050405020304" pitchFamily="18" charset="0"/>
              </a:rPr>
              <a:t>λ</a:t>
            </a:r>
            <a:r>
              <a:rPr lang="en-US" altLang="zh-CN" sz="2800" b="1">
                <a:cs typeface="Times New Roman" panose="02020603050405020304" pitchFamily="18" charset="0"/>
              </a:rPr>
              <a:t>     </a:t>
            </a:r>
            <a:r>
              <a:rPr lang="en-US" altLang="zh-CN" sz="2800" b="1" i="1"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cs typeface="Times New Roman" panose="02020603050405020304" pitchFamily="18" charset="0"/>
              </a:rPr>
              <a:t>= 0, ±</a:t>
            </a:r>
            <a:r>
              <a:rPr lang="en-US" altLang="zh-CN" sz="2800" b="1"/>
              <a:t> 1, </a:t>
            </a:r>
            <a:r>
              <a:rPr lang="en-US" altLang="zh-CN" sz="2800" b="1">
                <a:cs typeface="Times New Roman" panose="02020603050405020304" pitchFamily="18" charset="0"/>
              </a:rPr>
              <a:t>±</a:t>
            </a:r>
            <a:r>
              <a:rPr lang="en-US" altLang="zh-CN" sz="2800" b="1"/>
              <a:t> 2,……</a:t>
            </a:r>
          </a:p>
        </p:txBody>
      </p:sp>
      <p:grpSp>
        <p:nvGrpSpPr>
          <p:cNvPr id="6225" name="Group 81"/>
          <p:cNvGrpSpPr>
            <a:grpSpLocks/>
          </p:cNvGrpSpPr>
          <p:nvPr/>
        </p:nvGrpSpPr>
        <p:grpSpPr bwMode="auto">
          <a:xfrm rot="-5400000">
            <a:off x="8801100" y="4533900"/>
            <a:ext cx="2895600" cy="685800"/>
            <a:chOff x="2736" y="1920"/>
            <a:chExt cx="2688" cy="690"/>
          </a:xfrm>
        </p:grpSpPr>
        <p:sp>
          <p:nvSpPr>
            <p:cNvPr id="6226" name="Rectangle 82"/>
            <p:cNvSpPr>
              <a:spLocks noChangeArrowheads="1"/>
            </p:cNvSpPr>
            <p:nvPr/>
          </p:nvSpPr>
          <p:spPr bwMode="auto">
            <a:xfrm>
              <a:off x="2736" y="1920"/>
              <a:ext cx="2688" cy="690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7" name="Line 83"/>
            <p:cNvSpPr>
              <a:spLocks noChangeShapeType="1"/>
            </p:cNvSpPr>
            <p:nvPr/>
          </p:nvSpPr>
          <p:spPr bwMode="auto">
            <a:xfrm>
              <a:off x="4101" y="1920"/>
              <a:ext cx="0" cy="67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8" name="Line 84"/>
            <p:cNvSpPr>
              <a:spLocks noChangeShapeType="1"/>
            </p:cNvSpPr>
            <p:nvPr/>
          </p:nvSpPr>
          <p:spPr bwMode="auto">
            <a:xfrm>
              <a:off x="4630" y="1920"/>
              <a:ext cx="0" cy="67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9" name="Line 85"/>
            <p:cNvSpPr>
              <a:spLocks noChangeShapeType="1"/>
            </p:cNvSpPr>
            <p:nvPr/>
          </p:nvSpPr>
          <p:spPr bwMode="auto">
            <a:xfrm>
              <a:off x="3072" y="1920"/>
              <a:ext cx="0" cy="67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0" name="Line 86"/>
            <p:cNvSpPr>
              <a:spLocks noChangeShapeType="1"/>
            </p:cNvSpPr>
            <p:nvPr/>
          </p:nvSpPr>
          <p:spPr bwMode="auto">
            <a:xfrm>
              <a:off x="3600" y="1920"/>
              <a:ext cx="0" cy="67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1" name="Line 87"/>
            <p:cNvSpPr>
              <a:spLocks noChangeShapeType="1"/>
            </p:cNvSpPr>
            <p:nvPr/>
          </p:nvSpPr>
          <p:spPr bwMode="auto">
            <a:xfrm>
              <a:off x="5136" y="1920"/>
              <a:ext cx="0" cy="67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33" name="Text Box 89"/>
          <p:cNvSpPr txBox="1">
            <a:spLocks noChangeArrowheads="1"/>
          </p:cNvSpPr>
          <p:nvPr/>
        </p:nvSpPr>
        <p:spPr bwMode="auto">
          <a:xfrm>
            <a:off x="2057400" y="2819400"/>
            <a:ext cx="35052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其中</a:t>
            </a:r>
            <a:r>
              <a:rPr lang="en-US" altLang="zh-CN" b="1"/>
              <a:t>d</a:t>
            </a:r>
            <a:r>
              <a:rPr lang="zh-CN" altLang="en-US" b="1"/>
              <a:t>是光栅常数，</a:t>
            </a:r>
            <a:r>
              <a:rPr lang="zh-CN" altLang="en-US" b="1">
                <a:sym typeface="Symbol" panose="05050102010706020507" pitchFamily="18" charset="2"/>
              </a:rPr>
              <a:t></a:t>
            </a:r>
            <a:r>
              <a:rPr lang="en-US" altLang="zh-CN" b="1" baseline="-25000">
                <a:sym typeface="Symbol" panose="05050102010706020507" pitchFamily="18" charset="2"/>
              </a:rPr>
              <a:t>k</a:t>
            </a:r>
            <a:r>
              <a:rPr lang="zh-CN" altLang="en-US" b="1"/>
              <a:t>为衍射角， </a:t>
            </a:r>
            <a:r>
              <a:rPr lang="zh-CN" altLang="en-US" b="1">
                <a:sym typeface="Symbol" panose="05050102010706020507" pitchFamily="18" charset="2"/>
              </a:rPr>
              <a:t></a:t>
            </a:r>
            <a:r>
              <a:rPr lang="zh-CN" altLang="en-US" b="1"/>
              <a:t>为入射光波长，</a:t>
            </a:r>
            <a:r>
              <a:rPr lang="en-US" altLang="zh-CN" b="1" i="1"/>
              <a:t>k</a:t>
            </a:r>
            <a:r>
              <a:rPr lang="zh-CN" altLang="en-US" b="1"/>
              <a:t>给出了该明纹的级次。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如果用会聚透镜将衍射后的平行光会聚起来</a:t>
            </a:r>
            <a:r>
              <a:rPr lang="en-US" altLang="zh-CN" b="1"/>
              <a:t>,</a:t>
            </a:r>
            <a:r>
              <a:rPr lang="zh-CN" altLang="en-US" b="1"/>
              <a:t>透镜后焦面上将出现一系列亮线</a:t>
            </a:r>
            <a:r>
              <a:rPr lang="en-US" altLang="zh-CN" b="1"/>
              <a:t>----</a:t>
            </a:r>
            <a:r>
              <a:rPr lang="zh-CN" altLang="en-US" b="1"/>
              <a:t>谱线</a:t>
            </a:r>
            <a:r>
              <a:rPr lang="en-US" altLang="zh-CN" b="1"/>
              <a:t>.</a:t>
            </a:r>
            <a:r>
              <a:rPr lang="zh-CN" altLang="en-US" b="1"/>
              <a:t>在</a:t>
            </a:r>
            <a:r>
              <a:rPr lang="zh-CN" altLang="en-US" b="1">
                <a:sym typeface="Symbol" panose="05050102010706020507" pitchFamily="18" charset="2"/>
              </a:rPr>
              <a:t></a:t>
            </a:r>
            <a:r>
              <a:rPr lang="en-US" altLang="zh-CN" b="1">
                <a:sym typeface="Symbol" panose="05050102010706020507" pitchFamily="18" charset="2"/>
              </a:rPr>
              <a:t>=0</a:t>
            </a:r>
            <a:r>
              <a:rPr lang="zh-CN" altLang="en-US" b="1">
                <a:sym typeface="Symbol" panose="05050102010706020507" pitchFamily="18" charset="2"/>
              </a:rPr>
              <a:t>的方向上可以观察到零级谱线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zh-CN" altLang="en-US" b="1">
                <a:sym typeface="Symbol" panose="05050102010706020507" pitchFamily="18" charset="2"/>
              </a:rPr>
              <a:t>其他级数的谱线对称分布在零级两侧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35591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848" y="865094"/>
            <a:ext cx="9088718" cy="4114800"/>
          </a:xfrm>
        </p:spPr>
        <p:txBody>
          <a:bodyPr/>
          <a:lstStyle/>
          <a:p>
            <a:r>
              <a:rPr lang="zh-CN" altLang="en-US" b="1" dirty="0"/>
              <a:t>如果已知光栅常数</a:t>
            </a:r>
            <a:r>
              <a:rPr lang="en-US" altLang="zh-CN" b="1" i="1" dirty="0"/>
              <a:t>d</a:t>
            </a:r>
            <a:r>
              <a:rPr lang="zh-CN" altLang="en-US" b="1" dirty="0"/>
              <a:t>，用分光计测出</a:t>
            </a:r>
            <a:r>
              <a:rPr lang="en-US" altLang="zh-CN" b="1" i="1" dirty="0"/>
              <a:t>k</a:t>
            </a:r>
            <a:r>
              <a:rPr lang="zh-CN" altLang="en-US" b="1" dirty="0"/>
              <a:t>级谱线对应的衍射角</a:t>
            </a:r>
            <a:r>
              <a:rPr lang="zh-CN" altLang="en-US" b="1" dirty="0">
                <a:sym typeface="Symbol" panose="05050102010706020507" pitchFamily="18" charset="2"/>
              </a:rPr>
              <a:t></a:t>
            </a:r>
            <a:r>
              <a:rPr lang="en-US" altLang="zh-CN" b="1" baseline="-25000" dirty="0">
                <a:sym typeface="Symbol" panose="05050102010706020507" pitchFamily="18" charset="2"/>
              </a:rPr>
              <a:t>k</a:t>
            </a:r>
            <a:r>
              <a:rPr lang="zh-CN" altLang="en-US" b="1" dirty="0"/>
              <a:t>，则可求出该谱线对应的入射光波长</a:t>
            </a:r>
            <a:r>
              <a:rPr lang="zh-CN" altLang="en-US" b="1" dirty="0">
                <a:sym typeface="Symbol" panose="05050102010706020507" pitchFamily="18" charset="2"/>
              </a:rPr>
              <a:t></a:t>
            </a:r>
            <a:r>
              <a:rPr lang="en-US" altLang="zh-CN" b="1" dirty="0">
                <a:sym typeface="Symbol" panose="05050102010706020507" pitchFamily="18" charset="2"/>
              </a:rPr>
              <a:t>;</a:t>
            </a:r>
            <a:r>
              <a:rPr lang="zh-CN" altLang="en-US" b="1" dirty="0">
                <a:sym typeface="Symbol" panose="05050102010706020507" pitchFamily="18" charset="2"/>
              </a:rPr>
              <a:t>若已知入射光的波长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zh-CN" altLang="en-US" b="1" dirty="0">
                <a:sym typeface="Symbol" panose="05050102010706020507" pitchFamily="18" charset="2"/>
              </a:rPr>
              <a:t>则反过来可求光栅常数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83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114800"/>
          </a:xfrm>
        </p:spPr>
        <p:txBody>
          <a:bodyPr/>
          <a:lstStyle/>
          <a:p>
            <a:r>
              <a:rPr lang="zh-CN" altLang="en-US" b="1" dirty="0"/>
              <a:t>分光计一台、待测波长光源</a:t>
            </a:r>
            <a:r>
              <a:rPr lang="en-US" altLang="zh-CN" b="1" dirty="0" smtClean="0"/>
              <a:t>(</a:t>
            </a:r>
            <a:r>
              <a:rPr lang="zh-CN" altLang="en-US" b="1" smtClean="0"/>
              <a:t>汞灯</a:t>
            </a:r>
            <a:r>
              <a:rPr lang="en-US" altLang="zh-CN" b="1" smtClean="0"/>
              <a:t>)</a:t>
            </a:r>
            <a:r>
              <a:rPr lang="zh-CN" altLang="en-US" b="1" dirty="0"/>
              <a:t>一个、光栅常数已知</a:t>
            </a:r>
            <a:r>
              <a:rPr lang="en-US" altLang="zh-CN" b="1" dirty="0"/>
              <a:t>(</a:t>
            </a:r>
            <a:r>
              <a:rPr lang="en-US" altLang="zh-CN" b="1" i="1" dirty="0"/>
              <a:t>d=1/100mm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</a:t>
            </a:r>
            <a:r>
              <a:rPr lang="zh-CN" altLang="en-US" b="1" dirty="0"/>
              <a:t>光栅各一块</a:t>
            </a:r>
            <a:r>
              <a:rPr lang="en-US" altLang="zh-CN" b="1" dirty="0"/>
              <a:t>.</a:t>
            </a:r>
            <a:endParaRPr lang="en-US" altLang="zh-CN" b="1" i="1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394447" y="491564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b="1" dirty="0"/>
              <a:t>［实验仪器］</a:t>
            </a:r>
          </a:p>
        </p:txBody>
      </p:sp>
    </p:spTree>
    <p:extLst>
      <p:ext uri="{BB962C8B-B14F-4D97-AF65-F5344CB8AC3E}">
        <p14:creationId xmlns:p14="http://schemas.microsoft.com/office/powerpoint/2010/main" val="24443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1541" y="343648"/>
            <a:ext cx="7793038" cy="701675"/>
          </a:xfrm>
        </p:spPr>
        <p:txBody>
          <a:bodyPr/>
          <a:lstStyle/>
          <a:p>
            <a:r>
              <a:rPr lang="en-US" altLang="zh-CN" sz="4000" b="1" dirty="0"/>
              <a:t>[</a:t>
            </a:r>
            <a:r>
              <a:rPr lang="zh-CN" altLang="en-US" sz="4000" b="1" dirty="0"/>
              <a:t>实验内容</a:t>
            </a:r>
            <a:r>
              <a:rPr lang="en-US" altLang="zh-CN" sz="4000" b="1" dirty="0"/>
              <a:t>]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975" y="1219199"/>
            <a:ext cx="9938871" cy="49963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调整分光计处于正常工作状态。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参看</a:t>
            </a:r>
            <a:r>
              <a:rPr lang="zh-CN" altLang="en-US" sz="2400" b="1" dirty="0" smtClean="0"/>
              <a:t>实验</a:t>
            </a:r>
            <a:r>
              <a:rPr lang="en-US" altLang="zh-CN" sz="2400" b="1" dirty="0"/>
              <a:t>1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安置光栅，调节平台，使达到入射光垂直照射在光栅表面</a:t>
            </a:r>
            <a:r>
              <a:rPr lang="en-US" altLang="zh-CN" sz="2400" b="1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测量汞灯各光波</a:t>
            </a:r>
            <a:r>
              <a:rPr lang="zh-CN" altLang="en-US" sz="2400" b="1" dirty="0"/>
              <a:t>长</a:t>
            </a:r>
            <a:r>
              <a:rPr lang="en-US" altLang="zh-CN" sz="2400" b="1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为了消除分光计刻度盘的偏心差，对同一方位要同时读出两游标盘的读数，取其平均。例如，对＋</a:t>
            </a:r>
            <a:r>
              <a:rPr lang="en-US" altLang="zh-CN" sz="18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级，左右游标读数分别为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1800" b="1" baseline="-250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及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b="1" baseline="-250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，对－</a:t>
            </a:r>
            <a:r>
              <a:rPr lang="en-US" altLang="zh-CN" sz="18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级，左右游标读数分别为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1800" b="1" baseline="300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b="1" baseline="-250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及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sz="1800" b="1" baseline="300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1800" b="1" baseline="-25000" dirty="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1800" b="1" i="1" dirty="0">
                <a:solidFill>
                  <a:srgbClr val="00B0F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级衍射角为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1800" b="1" dirty="0">
                <a:solidFill>
                  <a:srgbClr val="FF99FF"/>
                </a:solidFill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endParaRPr lang="zh-CN" altLang="en-US" sz="2400" b="1" dirty="0"/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endParaRPr lang="zh-CN" altLang="en-US" sz="2400" b="1" dirty="0"/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Char char="•"/>
            </a:pPr>
            <a:endParaRPr lang="en-US" altLang="zh-CN" sz="2400" b="1" dirty="0" smtClean="0"/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Char char="•"/>
            </a:pPr>
            <a:r>
              <a:rPr lang="zh-CN" altLang="en-US" sz="2400" b="1" dirty="0" smtClean="0"/>
              <a:t>将</a:t>
            </a:r>
            <a:r>
              <a:rPr lang="zh-CN" altLang="en-US" sz="2400" b="1" dirty="0"/>
              <a:t>测量数据填入表格并计算比较误差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581400" y="3810000"/>
          <a:ext cx="53340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777680" imgH="406080" progId="Equation.3">
                  <p:embed/>
                </p:oleObj>
              </mc:Choice>
              <mc:Fallback>
                <p:oleObj name="Equation" r:id="rId3" imgW="1777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5334000" cy="1220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99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623" y="469153"/>
            <a:ext cx="7793038" cy="762000"/>
          </a:xfrm>
        </p:spPr>
        <p:txBody>
          <a:bodyPr/>
          <a:lstStyle/>
          <a:p>
            <a:r>
              <a:rPr lang="zh-CN" altLang="en-US" b="1" dirty="0"/>
              <a:t>［注意事项］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259" y="1676400"/>
            <a:ext cx="1023171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分光计</a:t>
            </a:r>
            <a:r>
              <a:rPr lang="zh-CN" altLang="en-US" sz="2400" b="1" dirty="0"/>
              <a:t>是较精密的光学仪器，要加倍爱护，不应在制动螺丝锁紧时强行转动望远镜，也不要随意拧动狭缝。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光栅</a:t>
            </a:r>
            <a:r>
              <a:rPr lang="zh-CN" altLang="en-US" sz="2400" b="1" dirty="0"/>
              <a:t>是精密光学器件，严禁用手触摸刻痕，注意轻拿轻放，以免弄脏或损坏。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测量数据前务须检查分光计的几个制动螺丝是否锁紧，若未锁紧，取得的数据会不可靠。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测量</a:t>
            </a:r>
            <a:r>
              <a:rPr lang="zh-CN" altLang="en-US" sz="2400" b="1" dirty="0"/>
              <a:t>中应正确使用望远镜转动的微调螺丝，以便提高工作效率和测量准确度。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在</a:t>
            </a:r>
            <a:r>
              <a:rPr lang="zh-CN" altLang="en-US" sz="2400" b="1" dirty="0"/>
              <a:t>游标读数过程中，由于望远镜可能位于任何方位，故应注意望远镜转动过程中是否过了刻度的零点。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147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597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方正书宋简体</vt:lpstr>
      <vt:lpstr>华文新魏</vt:lpstr>
      <vt:lpstr>楷体_GB2312</vt:lpstr>
      <vt:lpstr>宋体</vt:lpstr>
      <vt:lpstr>Arial</vt:lpstr>
      <vt:lpstr>Calibri</vt:lpstr>
      <vt:lpstr>Calibri Light</vt:lpstr>
      <vt:lpstr>Century Schoolbook</vt:lpstr>
      <vt:lpstr>Symbol</vt:lpstr>
      <vt:lpstr>Times New Roman</vt:lpstr>
      <vt:lpstr>Office 主题</vt:lpstr>
      <vt:lpstr>Equation</vt:lpstr>
      <vt:lpstr>公式</vt:lpstr>
      <vt:lpstr>光栅衍射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［实验仪器］</vt:lpstr>
      <vt:lpstr>[实验内容]</vt:lpstr>
      <vt:lpstr>［注意事项］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光栅衍射</dc:title>
  <dc:creator>littledun</dc:creator>
  <cp:lastModifiedBy>lenovo</cp:lastModifiedBy>
  <cp:revision>4</cp:revision>
  <dcterms:created xsi:type="dcterms:W3CDTF">2015-12-20T14:17:06Z</dcterms:created>
  <dcterms:modified xsi:type="dcterms:W3CDTF">2016-10-25T00:52:31Z</dcterms:modified>
</cp:coreProperties>
</file>